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5" r:id="rId2"/>
    <p:sldId id="368" r:id="rId3"/>
    <p:sldId id="369" r:id="rId4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ADF"/>
    <a:srgbClr val="F9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72B6A-EA1B-469B-BA22-D6EB071E4E26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F1729-6B50-4A06-9376-7690CBD198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1164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tshållare för bildobjekt 1">
            <a:extLst>
              <a:ext uri="{FF2B5EF4-FFF2-40B4-BE49-F238E27FC236}">
                <a16:creationId xmlns:a16="http://schemas.microsoft.com/office/drawing/2014/main" id="{D84A443C-D0CD-45CE-9FA7-C2332CBEB2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30188" y="803275"/>
            <a:ext cx="7137401" cy="4016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Platshållare för anteckningar 2">
            <a:extLst>
              <a:ext uri="{FF2B5EF4-FFF2-40B4-BE49-F238E27FC236}">
                <a16:creationId xmlns:a16="http://schemas.microsoft.com/office/drawing/2014/main" id="{ED77C6FB-A0AD-4D2C-8B52-2909467932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Den här bilden visar ett exempel på en löneuträkning för en </a:t>
            </a:r>
            <a:r>
              <a:rPr lang="sv-SE" altLang="sv-SE" b="1" dirty="0"/>
              <a:t>obehörig </a:t>
            </a:r>
            <a:r>
              <a:rPr lang="sv-SE" altLang="sv-SE" dirty="0"/>
              <a:t>frisör som arbetat in 65 000 kr (inklusive moms) under den aktuella månaden till salongen/arbetsgivaren. Frisören har också sålt produkter för 5 000 kr (inklusive moms).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Exemplet bygger alltså på en frisör som inte har arbetat in jättemycket till salongen/arbetsgivaren. Det finns många frisörer som arbetar in betydligt mycket mer.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Gå igenom löneuträkningen steg för steg.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Se också bilden om frisörlöner för obehörig frisör för mer information om lönemodellen.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För att ta bort moms på 25 % multipliceras det totala beloppet med 0,8. Du ska alltså </a:t>
            </a:r>
            <a:r>
              <a:rPr lang="sv-SE" altLang="sv-SE" u="sng" dirty="0"/>
              <a:t>inte</a:t>
            </a:r>
            <a:r>
              <a:rPr lang="sv-SE" altLang="sv-SE" dirty="0"/>
              <a:t> multiplicera med 0,75. Matte…  </a:t>
            </a:r>
          </a:p>
        </p:txBody>
      </p:sp>
      <p:sp>
        <p:nvSpPr>
          <p:cNvPr id="58372" name="Platshållare för bildnummer 3">
            <a:extLst>
              <a:ext uri="{FF2B5EF4-FFF2-40B4-BE49-F238E27FC236}">
                <a16:creationId xmlns:a16="http://schemas.microsoft.com/office/drawing/2014/main" id="{3A425381-FD99-4317-B274-1F98BAFD78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1494" indent="-2736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4606" indent="-21892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32448" indent="-21892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0291" indent="-21892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8133" indent="-2189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5976" indent="-2189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83818" indent="-2189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21660" indent="-2189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CE9E17-5A13-424C-A051-A2B50E4F5E92}" type="slidenum">
              <a:rPr lang="sv-SE" altLang="sv-SE" smtClean="0"/>
              <a:pPr>
                <a:spcBef>
                  <a:spcPct val="0"/>
                </a:spcBef>
              </a:pPr>
              <a:t>1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-230188" y="803275"/>
            <a:ext cx="7137401" cy="40163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Den här bilden visar ett exempel på en löneuträkning för en </a:t>
            </a:r>
            <a:r>
              <a:rPr lang="sv-SE" altLang="sv-SE" b="1" dirty="0"/>
              <a:t>behörig </a:t>
            </a:r>
            <a:r>
              <a:rPr lang="sv-SE" altLang="sv-SE" dirty="0"/>
              <a:t>frisör som arbetat in 65 000 kr (inklusive moms) under den aktuella månaden till salongen/arbetsgivaren. Frisören har också sålt produkter för 5 000 kr (inklusive moms).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Det är alltså samma inarbetade belopp som på bilden innan för obehörig frisör.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Exemplet bygger alltså på en frisör som inte har arbetat in jättemycket till salongen/arbetsgivaren. Det finns många frisörer som arbetar in betydligt mycket mer.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Gå igenom löneuträkningen steg för steg.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Se också bilden om frisörlöner för behörig frisör för mer information om lönemodellen.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För att ta bort moms på 25 % multipliceras det totala beloppet med 0,8. Du ska alltså </a:t>
            </a:r>
            <a:r>
              <a:rPr lang="sv-SE" altLang="sv-SE" u="sng" dirty="0"/>
              <a:t>inte</a:t>
            </a:r>
            <a:r>
              <a:rPr lang="sv-SE" altLang="sv-SE" dirty="0"/>
              <a:t> multiplicera med 0,75. Matte… 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Poängtera att det gör.</a:t>
            </a:r>
            <a:r>
              <a:rPr lang="sv-SE" altLang="sv-SE" b="1" dirty="0"/>
              <a:t> stor skillnad att göra gesällen</a:t>
            </a:r>
            <a:r>
              <a:rPr lang="sv-SE" altLang="sv-SE" dirty="0"/>
              <a:t> och bli behörig frisör.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Titta på skillnaden i lön jämfört med obehörig frisör till exempel.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I det här exemplet höjs lönen från 18 848 kr till 25 444 kr.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01E35B-D94F-4D96-A5F1-6781F2404624}" type="slidenum">
              <a:rPr lang="sv-SE" altLang="sv-SE" smtClean="0"/>
              <a:pPr>
                <a:defRPr/>
              </a:pPr>
              <a:t>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15011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-230188" y="803275"/>
            <a:ext cx="7137401" cy="40163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Den här bilden visar ett exempel på en löneuträkning för en </a:t>
            </a:r>
            <a:r>
              <a:rPr lang="sv-SE" altLang="sv-SE" b="1" dirty="0"/>
              <a:t>behörig </a:t>
            </a:r>
            <a:r>
              <a:rPr lang="sv-SE" altLang="sv-SE" dirty="0"/>
              <a:t>frisör som arbetat in 65 000 kr (inklusive moms) under den aktuella månaden till salongen/arbetsgivaren. Frisören har också sålt produkter för 5 000 kr (inklusive moms).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Det är alltså samma inarbetade belopp som på bilden innan för obehörig frisör.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Exemplet bygger alltså på en frisör som inte har arbetat in jättemycket till salongen/arbetsgivaren. Det finns många frisörer som arbetar in betydligt mycket mer.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Gå igenom löneuträkningen steg för steg.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Se också bilden om frisörlöner för behörig frisör för mer information om lönemodellen.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För att ta bort moms på 25 % multipliceras det totala beloppet med 0,8. Du ska alltså </a:t>
            </a:r>
            <a:r>
              <a:rPr lang="sv-SE" altLang="sv-SE" u="sng" dirty="0"/>
              <a:t>inte</a:t>
            </a:r>
            <a:r>
              <a:rPr lang="sv-SE" altLang="sv-SE" dirty="0"/>
              <a:t> multiplicera med 0,75. Matte… 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Poängtera att det gör.</a:t>
            </a:r>
            <a:r>
              <a:rPr lang="sv-SE" altLang="sv-SE" b="1" dirty="0"/>
              <a:t> stor skillnad att göra gesällen</a:t>
            </a:r>
            <a:r>
              <a:rPr lang="sv-SE" altLang="sv-SE" dirty="0"/>
              <a:t> och bli behörig frisör.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Titta på skillnaden i lön jämfört med obehörig frisör till exempel.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I det här exemplet höjs lönen från 18 848 kr till 25 444 kr.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01E35B-D94F-4D96-A5F1-6781F2404624}" type="slidenum">
              <a:rPr lang="sv-SE" altLang="sv-SE" smtClean="0"/>
              <a:pPr>
                <a:defRPr/>
              </a:pPr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54545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4CCA77-F29C-4AFF-89F6-B1F0BED35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6071874-0590-48A4-9CD5-1EC3A70250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47DFF7-4FB7-4A30-8E0D-D1576F06A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585813-47C9-4F21-8A72-A2A9E7809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97D4B4-7037-4DF8-87C1-E684105B3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014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E4F08F-8E68-467D-A908-264B95DBC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5B6A0BF-2557-4F24-BA8F-0CD743E1E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ECCBC4-5C2B-468C-83EF-91E61A7DE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E9A425-33A0-47EB-B92F-DDD1A040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613810-4457-495C-93FC-C552D88FB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087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27FCDC5-296F-4042-8E8A-6B2265AFC2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C3511F4-A6AC-445B-BD06-B0B6F0E5F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538F93-6AC7-4A84-B9DB-8C052999D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03B2CB-7A8B-41E0-BBBF-0B030F22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3F2785-CA4F-48E9-B554-2777C204E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5303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1564262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2CB692-C45C-40E0-A1D4-0FBA1802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08AA63-C92B-4C7B-A51C-2A6C3BD22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69F577-D1BD-4FB6-BE1A-180ABDD8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804C2-577D-4267-9F75-1A3DDE3E1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4A925C-E61A-424D-B163-9EDA1EF7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638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7791AE-BC7E-4C56-AF2E-3395BF157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9B46395-CC36-4FD7-9574-A1E7DEB58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06FFA9-2279-4E96-A6ED-6A2969276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2840C1-F6E1-4972-AD75-9C8ADB88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503CA8-7BB9-4CEA-9198-E4534B9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53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169717-4266-4BB7-BA23-85B3A7DC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244827-7295-42A0-92E9-621739ECAE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18412D-861E-4B2F-A6D1-CCFA71A0B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11336E1-453F-430A-8AFF-4589E8D73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7B9513-88B2-4197-891C-417FB9FD3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F8A23D-B3BC-49ED-9AEB-D3B18F747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816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A3639E-3BFC-4D69-8AE3-8824859A0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9DCF89-A79B-49C9-A538-C729A1869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2939DAC-DA72-46EF-A0B2-AB5571A6D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4BD70A4-4489-4C91-924B-BF88D4361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01A09A0-E291-463C-AFC4-7CDA6055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7A3CA8-A5F7-4DBD-B089-41B025293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1E78DBA-030E-415E-B59E-4C9DA5AD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E9C536E-4B4D-435C-A01B-4FE31087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554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F64362-B0D8-483A-A846-5E51A2A23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2B811F1-DDAD-4C27-AEFA-F7A621C22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E5156F2-0719-4608-B2ED-C6E947A63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7F98E15-5B77-43E9-AACB-066E73F9C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39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B94AB69-DA65-4543-B3C6-EEE782BF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B42E1CA-6D9B-46FF-A020-D021AB983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FF65F37-6669-4E65-AC84-985F569A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041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081726-1635-475D-830E-A787DE6FD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AA643A-2998-4928-A9CC-B5BA77F5A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F14E097-AB0E-40E5-A91B-44C87DE01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7A7C37D-8E4A-4BF9-A53F-6F82E9F7E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65280AE-DB1E-44D3-8FFF-790D51ADD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983F4D3-DDB0-48C2-AAF1-CA47B461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124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DBD23-822D-46F8-8D37-B3E2758B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AE7FDD3-2563-4C10-8594-FF21A1ED8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4DCD3C3-4196-4E74-8568-65DEBF611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E0A86C8-0E5E-4130-A7A2-037422466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3D23917-1D31-4E10-BC37-908420324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E503C01-02DF-4E66-A08F-7418B5E9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391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2E36252-47D5-4898-B948-7581529B4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9A9E1F-9319-4B0A-9959-6E4A98F45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EA7A40-B6B8-49B7-921C-029DF9CF54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7EE90-4AF6-4D9B-AE4E-966F543D9FB5}" type="datetimeFigureOut">
              <a:rPr lang="sv-SE" smtClean="0"/>
              <a:t>2023-07-31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7524FC-3785-4B29-A6E8-B8B63BB41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D83F26-7477-47A5-92C6-720E99C9C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86E74-811F-42DF-8597-DE5355179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791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FAA67BD4-A160-46DD-98E7-E4BD5CB12847}"/>
              </a:ext>
            </a:extLst>
          </p:cNvPr>
          <p:cNvSpPr/>
          <p:nvPr/>
        </p:nvSpPr>
        <p:spPr>
          <a:xfrm>
            <a:off x="1847528" y="1415274"/>
            <a:ext cx="8616701" cy="41481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 err="1"/>
          </a:p>
        </p:txBody>
      </p:sp>
      <p:graphicFrame>
        <p:nvGraphicFramePr>
          <p:cNvPr id="20" name="Tabell 19">
            <a:extLst>
              <a:ext uri="{FF2B5EF4-FFF2-40B4-BE49-F238E27FC236}">
                <a16:creationId xmlns:a16="http://schemas.microsoft.com/office/drawing/2014/main" id="{03E26600-35BE-45A3-BFDA-592D21775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38281"/>
              </p:ext>
            </p:extLst>
          </p:nvPr>
        </p:nvGraphicFramePr>
        <p:xfrm>
          <a:off x="2255515" y="1626084"/>
          <a:ext cx="8034375" cy="3819192"/>
        </p:xfrm>
        <a:graphic>
          <a:graphicData uri="http://schemas.openxmlformats.org/drawingml/2006/table">
            <a:tbl>
              <a:tblPr/>
              <a:tblGrid>
                <a:gridCol w="4837494">
                  <a:extLst>
                    <a:ext uri="{9D8B030D-6E8A-4147-A177-3AD203B41FA5}">
                      <a16:colId xmlns:a16="http://schemas.microsoft.com/office/drawing/2014/main" val="2249342029"/>
                    </a:ext>
                  </a:extLst>
                </a:gridCol>
                <a:gridCol w="3196881">
                  <a:extLst>
                    <a:ext uri="{9D8B030D-6E8A-4147-A177-3AD203B41FA5}">
                      <a16:colId xmlns:a16="http://schemas.microsoft.com/office/drawing/2014/main" val="204866829"/>
                    </a:ext>
                  </a:extLst>
                </a:gridCol>
              </a:tblGrid>
              <a:tr h="594076">
                <a:tc gridSpan="2">
                  <a:txBody>
                    <a:bodyPr/>
                    <a:lstStyle/>
                    <a:p>
                      <a:pPr ea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Exempel på löneuträkning </a:t>
                      </a:r>
                      <a:r>
                        <a:rPr lang="sv-SE" altLang="sv-SE" sz="1400" b="1" u="sng" dirty="0">
                          <a:solidFill>
                            <a:srgbClr val="FF0000"/>
                          </a:solidFill>
                        </a:rPr>
                        <a:t>OBEHÖRIG </a:t>
                      </a:r>
                      <a:r>
                        <a:rPr lang="sv-SE" altLang="sv-SE" sz="1400" b="1" dirty="0">
                          <a:solidFill>
                            <a:schemeClr val="tx1"/>
                          </a:solidFill>
                        </a:rPr>
                        <a:t>frisör:</a:t>
                      </a:r>
                    </a:p>
                    <a:p>
                      <a:pPr ea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Jobbat in 70 000 kr (inkl. moms) under månaden till salongen. Sålt varor/produkter för 8 000 kr (inkl. moms)</a:t>
                      </a:r>
                      <a:endParaRPr lang="sv-SE" altLang="en-US" sz="12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133432"/>
                  </a:ext>
                </a:extLst>
              </a:tr>
              <a:tr h="4266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Basbelopp</a:t>
                      </a:r>
                      <a:r>
                        <a:rPr lang="sv-SE" altLang="sv-SE" sz="1400" dirty="0"/>
                        <a:t>	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    15 104 kr (baserat på heltid)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8653754"/>
                  </a:ext>
                </a:extLst>
              </a:tr>
              <a:tr h="672135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Arbetsprovision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Minus moms 25 % (multiplicera med 0,8): 70 000 X 0,8 = 56 000 kr (ex moms)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Arbetsprovision 9,6 % av 56 000 . Dvs 56 000 X 0,096 = </a:t>
                      </a:r>
                      <a:r>
                        <a:rPr lang="sv-SE" altLang="sv-SE" sz="1200" b="1" dirty="0"/>
                        <a:t>5376</a:t>
                      </a:r>
                      <a:r>
                        <a:rPr lang="sv-SE" altLang="sv-SE" sz="1200" dirty="0"/>
                        <a:t>		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     5 376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845870"/>
                  </a:ext>
                </a:extLst>
              </a:tr>
              <a:tr h="4266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Summa: </a:t>
                      </a:r>
                      <a:r>
                        <a:rPr lang="sv-SE" altLang="sv-SE" sz="1400" b="0" dirty="0"/>
                        <a:t>Dvs </a:t>
                      </a:r>
                      <a:r>
                        <a:rPr lang="sv-SE" altLang="sv-SE" sz="1400" b="0" i="1" dirty="0"/>
                        <a:t>basbelopp + arbetsprovision ex. moms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0" i="1" dirty="0"/>
                        <a:t>                 (15 104 kr)          (5 376 kr)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b="1" dirty="0"/>
                        <a:t>   20 480 kr </a:t>
                      </a:r>
                      <a:br>
                        <a:rPr lang="sv-SE" altLang="sv-SE" sz="1400" b="0" dirty="0"/>
                      </a:br>
                      <a:r>
                        <a:rPr lang="sv-SE" altLang="sv-SE" sz="1400" b="0" dirty="0"/>
                        <a:t>   (överstiger </a:t>
                      </a:r>
                      <a:r>
                        <a:rPr lang="sv-SE" altLang="sv-SE" sz="1400" b="0" i="1" dirty="0"/>
                        <a:t>garantilönen</a:t>
                      </a:r>
                      <a:r>
                        <a:rPr lang="sv-SE" altLang="sv-SE" sz="1400" b="0" dirty="0"/>
                        <a:t> på </a:t>
                      </a:r>
                      <a:r>
                        <a:rPr lang="sv-SE" altLang="sv-SE" sz="1400" b="1" dirty="0"/>
                        <a:t>18 785</a:t>
                      </a:r>
                      <a:r>
                        <a:rPr lang="sv-SE" altLang="sv-SE" sz="1400" b="0" dirty="0"/>
                        <a:t>)</a:t>
                      </a: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4908263"/>
                  </a:ext>
                </a:extLst>
              </a:tr>
              <a:tr h="8228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Försäljningsprovision: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v-SE" altLang="sv-SE" sz="1200" dirty="0"/>
                        <a:t>Minus moms 25 % (multiplicera med 0,8): 8 000 X 0,8 = 6 400 kr (ex moms)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Försäljningsprovision 7 %: 6 400 * 0,07 = 448 kr</a:t>
                      </a:r>
                      <a:r>
                        <a:rPr lang="sv-SE" altLang="sv-SE" sz="1400" dirty="0"/>
                        <a:t>	</a:t>
                      </a:r>
                      <a:endParaRPr lang="sv-SE" altLang="sv-SE" sz="1400" b="1" dirty="0"/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0" dirty="0"/>
                        <a:t>   448kr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1682426"/>
                  </a:ext>
                </a:extLst>
              </a:tr>
              <a:tr h="359996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en-US" sz="1400" b="1" i="0" dirty="0"/>
                        <a:t>Totalt: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1" dirty="0"/>
                        <a:t>   20 928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88122"/>
                  </a:ext>
                </a:extLst>
              </a:tr>
            </a:tbl>
          </a:graphicData>
        </a:graphic>
      </p:graphicFrame>
      <p:sp>
        <p:nvSpPr>
          <p:cNvPr id="57362" name="Rubrik 5">
            <a:extLst>
              <a:ext uri="{FF2B5EF4-FFF2-40B4-BE49-F238E27FC236}">
                <a16:creationId xmlns:a16="http://schemas.microsoft.com/office/drawing/2014/main" id="{6BA7636C-61F0-42D1-9DAE-78A94BB902E1}"/>
              </a:ext>
            </a:extLst>
          </p:cNvPr>
          <p:cNvSpPr txBox="1">
            <a:spLocks/>
          </p:cNvSpPr>
          <p:nvPr/>
        </p:nvSpPr>
        <p:spPr bwMode="auto">
          <a:xfrm>
            <a:off x="1525588" y="438150"/>
            <a:ext cx="91440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346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350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68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96988" indent="-147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541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113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685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257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3600" b="1" u="sng" dirty="0"/>
              <a:t>Det gör skillnad att göra gesällen! </a:t>
            </a:r>
          </a:p>
        </p:txBody>
      </p:sp>
      <p:cxnSp>
        <p:nvCxnSpPr>
          <p:cNvPr id="16" name="Rak koppling 15">
            <a:extLst>
              <a:ext uri="{FF2B5EF4-FFF2-40B4-BE49-F238E27FC236}">
                <a16:creationId xmlns:a16="http://schemas.microsoft.com/office/drawing/2014/main" id="{1A798B81-7BB0-4925-9978-E8DF5577D373}"/>
              </a:ext>
            </a:extLst>
          </p:cNvPr>
          <p:cNvCxnSpPr>
            <a:cxnSpLocks/>
          </p:cNvCxnSpPr>
          <p:nvPr/>
        </p:nvCxnSpPr>
        <p:spPr>
          <a:xfrm>
            <a:off x="7104063" y="2205038"/>
            <a:ext cx="0" cy="335841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>
            <a:extLst>
              <a:ext uri="{FF2B5EF4-FFF2-40B4-BE49-F238E27FC236}">
                <a16:creationId xmlns:a16="http://schemas.microsoft.com/office/drawing/2014/main" id="{4F702EA8-1FE3-498D-A0F1-8D6620EB3468}"/>
              </a:ext>
            </a:extLst>
          </p:cNvPr>
          <p:cNvCxnSpPr>
            <a:cxnSpLocks/>
          </p:cNvCxnSpPr>
          <p:nvPr/>
        </p:nvCxnSpPr>
        <p:spPr>
          <a:xfrm>
            <a:off x="2100264" y="2205038"/>
            <a:ext cx="79978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DD67E045-94BC-47B2-8041-950F5B1C2E22}"/>
              </a:ext>
            </a:extLst>
          </p:cNvPr>
          <p:cNvCxnSpPr>
            <a:cxnSpLocks/>
          </p:cNvCxnSpPr>
          <p:nvPr/>
        </p:nvCxnSpPr>
        <p:spPr>
          <a:xfrm>
            <a:off x="2100264" y="2636838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0D877796-ECCA-4171-B60B-001EF01FDD44}"/>
              </a:ext>
            </a:extLst>
          </p:cNvPr>
          <p:cNvCxnSpPr>
            <a:cxnSpLocks/>
          </p:cNvCxnSpPr>
          <p:nvPr/>
        </p:nvCxnSpPr>
        <p:spPr>
          <a:xfrm>
            <a:off x="2100264" y="3357563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454F9D0A-67D4-4F6D-8F7A-15155810ED17}"/>
              </a:ext>
            </a:extLst>
          </p:cNvPr>
          <p:cNvCxnSpPr>
            <a:cxnSpLocks/>
          </p:cNvCxnSpPr>
          <p:nvPr/>
        </p:nvCxnSpPr>
        <p:spPr>
          <a:xfrm>
            <a:off x="2095500" y="4125561"/>
            <a:ext cx="79978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C5FB80B3-4D3E-4E50-9C96-D7DF563FCAFD}"/>
              </a:ext>
            </a:extLst>
          </p:cNvPr>
          <p:cNvCxnSpPr>
            <a:cxnSpLocks/>
          </p:cNvCxnSpPr>
          <p:nvPr/>
        </p:nvCxnSpPr>
        <p:spPr>
          <a:xfrm>
            <a:off x="2100263" y="4965784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DCBBFC0C-2596-4FE2-9F1E-7CB1B37BC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373216"/>
            <a:ext cx="1368152" cy="136815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6C18DB6A-D80B-42A4-AECB-457C15C6B037}"/>
              </a:ext>
            </a:extLst>
          </p:cNvPr>
          <p:cNvSpPr txBox="1"/>
          <p:nvPr/>
        </p:nvSpPr>
        <p:spPr>
          <a:xfrm>
            <a:off x="2100263" y="6175083"/>
            <a:ext cx="7274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i="1" dirty="0"/>
              <a:t>Vid beräkning av moms  används beräkningsmetoden x 0.8 när du skall räkna ut ett belopp </a:t>
            </a:r>
            <a:r>
              <a:rPr lang="sv-SE" sz="1400" b="1" i="1" dirty="0"/>
              <a:t>med moms till utan moms </a:t>
            </a:r>
            <a:r>
              <a:rPr lang="sv-SE" sz="1400" i="1" dirty="0"/>
              <a:t>som ovan.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64316610-D1E9-49FE-B56E-AA05477BB5C3}"/>
              </a:ext>
            </a:extLst>
          </p:cNvPr>
          <p:cNvSpPr/>
          <p:nvPr/>
        </p:nvSpPr>
        <p:spPr>
          <a:xfrm>
            <a:off x="4267414" y="5754792"/>
            <a:ext cx="3264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sv-SE" altLang="en-US" b="1" dirty="0"/>
              <a:t>Gäller till och med 31 mars 2024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ubrik 5">
            <a:extLst>
              <a:ext uri="{FF2B5EF4-FFF2-40B4-BE49-F238E27FC236}">
                <a16:creationId xmlns:a16="http://schemas.microsoft.com/office/drawing/2014/main" id="{C475800F-43E5-4CB0-8FA8-784F62307A34}"/>
              </a:ext>
            </a:extLst>
          </p:cNvPr>
          <p:cNvSpPr txBox="1">
            <a:spLocks/>
          </p:cNvSpPr>
          <p:nvPr/>
        </p:nvSpPr>
        <p:spPr bwMode="auto">
          <a:xfrm>
            <a:off x="1525588" y="438150"/>
            <a:ext cx="91440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346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350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68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96988" indent="-147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541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113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685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257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3600" b="1" u="sng" dirty="0"/>
              <a:t>Det gör skillnad att göra gesällen! </a:t>
            </a:r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4B3EB38E-2954-432A-B37A-D8D5D4CC48B8}"/>
              </a:ext>
            </a:extLst>
          </p:cNvPr>
          <p:cNvCxnSpPr>
            <a:cxnSpLocks/>
          </p:cNvCxnSpPr>
          <p:nvPr/>
        </p:nvCxnSpPr>
        <p:spPr>
          <a:xfrm>
            <a:off x="17305338" y="2276475"/>
            <a:ext cx="0" cy="29527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ktangel 18">
            <a:extLst>
              <a:ext uri="{FF2B5EF4-FFF2-40B4-BE49-F238E27FC236}">
                <a16:creationId xmlns:a16="http://schemas.microsoft.com/office/drawing/2014/main" id="{CDD80031-2B29-423B-AC75-94CC27F27AFC}"/>
              </a:ext>
            </a:extLst>
          </p:cNvPr>
          <p:cNvSpPr/>
          <p:nvPr/>
        </p:nvSpPr>
        <p:spPr>
          <a:xfrm>
            <a:off x="2117726" y="1415622"/>
            <a:ext cx="7993002" cy="41739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 err="1"/>
          </a:p>
        </p:txBody>
      </p:sp>
      <p:graphicFrame>
        <p:nvGraphicFramePr>
          <p:cNvPr id="21" name="Tabell 20">
            <a:extLst>
              <a:ext uri="{FF2B5EF4-FFF2-40B4-BE49-F238E27FC236}">
                <a16:creationId xmlns:a16="http://schemas.microsoft.com/office/drawing/2014/main" id="{A8E3E6A9-AF30-4F81-B7F7-8BC62EAD9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451004"/>
              </p:ext>
            </p:extLst>
          </p:nvPr>
        </p:nvGraphicFramePr>
        <p:xfrm>
          <a:off x="2387601" y="1628775"/>
          <a:ext cx="7885113" cy="3997958"/>
        </p:xfrm>
        <a:graphic>
          <a:graphicData uri="http://schemas.openxmlformats.org/drawingml/2006/table">
            <a:tbl>
              <a:tblPr/>
              <a:tblGrid>
                <a:gridCol w="4860729">
                  <a:extLst>
                    <a:ext uri="{9D8B030D-6E8A-4147-A177-3AD203B41FA5}">
                      <a16:colId xmlns:a16="http://schemas.microsoft.com/office/drawing/2014/main" val="2249342029"/>
                    </a:ext>
                  </a:extLst>
                </a:gridCol>
                <a:gridCol w="3024384">
                  <a:extLst>
                    <a:ext uri="{9D8B030D-6E8A-4147-A177-3AD203B41FA5}">
                      <a16:colId xmlns:a16="http://schemas.microsoft.com/office/drawing/2014/main" val="204866829"/>
                    </a:ext>
                  </a:extLst>
                </a:gridCol>
              </a:tblGrid>
              <a:tr h="720123">
                <a:tc gridSpan="2"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Exempel på löneuträkning </a:t>
                      </a:r>
                      <a:r>
                        <a:rPr lang="sv-SE" altLang="sv-SE" sz="1400" b="1" u="sng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BEHÖRIG</a:t>
                      </a:r>
                      <a:r>
                        <a:rPr lang="sv-SE" altLang="sv-SE" sz="1400" b="1" u="none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v-SE" altLang="sv-SE" sz="1400" b="1" u="none" dirty="0">
                          <a:solidFill>
                            <a:schemeClr val="tx1"/>
                          </a:solidFill>
                        </a:rPr>
                        <a:t>frisör</a:t>
                      </a:r>
                      <a:br>
                        <a:rPr lang="sv-SE" altLang="sv-SE" sz="1400" b="1" u="sng" dirty="0">
                          <a:solidFill>
                            <a:schemeClr val="bg1"/>
                          </a:solidFill>
                        </a:rPr>
                      </a:br>
                      <a:r>
                        <a:rPr lang="sv-SE" altLang="sv-SE" sz="1200" dirty="0"/>
                        <a:t>Jobbat in 70 000kr (inkl. moms) under månaden till salongen. Sålt varor/produkter för 8 000 kr (inkl. moms)</a:t>
                      </a:r>
                      <a:endParaRPr lang="sv-SE" altLang="en-US" sz="12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133432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Basbelopp:</a:t>
                      </a:r>
                      <a:r>
                        <a:rPr lang="sv-SE" altLang="sv-SE" sz="1400" dirty="0"/>
                        <a:t>	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16 430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8653754"/>
                  </a:ext>
                </a:extLst>
              </a:tr>
              <a:tr h="724667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Arbetsprovision: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Minus moms 25 % (multiplicera med 0,8): 70 000* 0,8 = 56 000 kr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Arbetsprovision 17,55 % Dvs 56 000 X 0,1755 = 9828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9 828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845870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Summa: </a:t>
                      </a:r>
                      <a:r>
                        <a:rPr lang="sv-SE" altLang="sv-SE" sz="1400" b="0" i="1" dirty="0"/>
                        <a:t>Dvs basbelopp + arbetsprovision ex moms =</a:t>
                      </a:r>
                      <a:br>
                        <a:rPr lang="sv-SE" altLang="sv-SE" sz="1400" b="0" i="1" dirty="0"/>
                      </a:br>
                      <a:r>
                        <a:rPr lang="sv-SE" altLang="sv-SE" sz="1400" b="0" i="1" dirty="0"/>
                        <a:t>                (16 430 kr)            (9 828 kr)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b="0" dirty="0"/>
                        <a:t>26 258 kr </a:t>
                      </a:r>
                      <a:br>
                        <a:rPr lang="sv-SE" altLang="sv-SE" sz="1400" b="0" dirty="0"/>
                      </a:br>
                      <a:r>
                        <a:rPr lang="sv-SE" altLang="sv-SE" sz="1400" b="0" dirty="0"/>
                        <a:t>(överstiger </a:t>
                      </a:r>
                      <a:r>
                        <a:rPr lang="sv-SE" altLang="sv-SE" sz="1400" b="1" dirty="0"/>
                        <a:t>ej garantilönen </a:t>
                      </a:r>
                      <a:r>
                        <a:rPr lang="sv-SE" altLang="sv-SE" sz="1400" b="0" dirty="0"/>
                        <a:t>på 26 835)</a:t>
                      </a: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4908263"/>
                  </a:ext>
                </a:extLst>
              </a:tr>
              <a:tr h="303273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0302869"/>
                  </a:ext>
                </a:extLst>
              </a:tr>
              <a:tr h="823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/>
                        <a:t>Försäljningsprovision:</a:t>
                      </a:r>
                      <a:endParaRPr lang="sv-SE" altLang="sv-SE" sz="1400" b="1" dirty="0"/>
                    </a:p>
                    <a:p>
                      <a:pPr eaLnBrk="1" hangingPunct="1"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v-SE" altLang="sv-SE" sz="1200" dirty="0"/>
                        <a:t>Minus moms 25 % (multiplicera med 0,8): 8 000 * 0,8 = 6 400 kr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Försäljningsprovision 7 %: 4000 * 0,07 = 448 kr</a:t>
                      </a:r>
                      <a:r>
                        <a:rPr lang="sv-SE" altLang="sv-SE" sz="1400" dirty="0"/>
                        <a:t>	</a:t>
                      </a:r>
                      <a:endParaRPr lang="sv-SE" altLang="sv-SE" sz="1400" b="1" dirty="0"/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0" dirty="0"/>
                        <a:t>448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1682426"/>
                  </a:ext>
                </a:extLst>
              </a:tr>
              <a:tr h="360061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en-US" sz="1400" b="1" i="0" dirty="0"/>
                        <a:t>Totalt:  </a:t>
                      </a:r>
                      <a:r>
                        <a:rPr lang="sv-SE" altLang="en-US" sz="1400" b="0" i="1" dirty="0"/>
                        <a:t>Garantilön 26 835 kr + Försäljningsprovision 448 kr =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1" dirty="0"/>
                        <a:t>27 283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88122"/>
                  </a:ext>
                </a:extLst>
              </a:tr>
            </a:tbl>
          </a:graphicData>
        </a:graphic>
      </p:graphicFrame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E8D0F37A-AAAA-4C71-95DD-AA7C075F5B57}"/>
              </a:ext>
            </a:extLst>
          </p:cNvPr>
          <p:cNvCxnSpPr>
            <a:cxnSpLocks/>
          </p:cNvCxnSpPr>
          <p:nvPr/>
        </p:nvCxnSpPr>
        <p:spPr>
          <a:xfrm>
            <a:off x="7104063" y="2205038"/>
            <a:ext cx="0" cy="33845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57316C11-36AD-4A7C-BF87-A3E960D669D5}"/>
              </a:ext>
            </a:extLst>
          </p:cNvPr>
          <p:cNvCxnSpPr>
            <a:cxnSpLocks/>
          </p:cNvCxnSpPr>
          <p:nvPr/>
        </p:nvCxnSpPr>
        <p:spPr>
          <a:xfrm>
            <a:off x="2100264" y="2205038"/>
            <a:ext cx="79978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8939A148-BB25-49FB-A7D8-3684BDA91036}"/>
              </a:ext>
            </a:extLst>
          </p:cNvPr>
          <p:cNvCxnSpPr>
            <a:cxnSpLocks/>
          </p:cNvCxnSpPr>
          <p:nvPr/>
        </p:nvCxnSpPr>
        <p:spPr>
          <a:xfrm>
            <a:off x="2100264" y="2636838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D77C843E-0391-475E-AE2A-06F0052D49A5}"/>
              </a:ext>
            </a:extLst>
          </p:cNvPr>
          <p:cNvCxnSpPr>
            <a:cxnSpLocks/>
          </p:cNvCxnSpPr>
          <p:nvPr/>
        </p:nvCxnSpPr>
        <p:spPr>
          <a:xfrm>
            <a:off x="2100264" y="3429000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3737734B-F7AE-4A3D-B567-710B4A155155}"/>
              </a:ext>
            </a:extLst>
          </p:cNvPr>
          <p:cNvCxnSpPr>
            <a:cxnSpLocks/>
          </p:cNvCxnSpPr>
          <p:nvPr/>
        </p:nvCxnSpPr>
        <p:spPr>
          <a:xfrm>
            <a:off x="2117726" y="4124158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79AE0D96-4A7A-4184-AF76-DFF34085C3CA}"/>
              </a:ext>
            </a:extLst>
          </p:cNvPr>
          <p:cNvCxnSpPr>
            <a:cxnSpLocks/>
          </p:cNvCxnSpPr>
          <p:nvPr/>
        </p:nvCxnSpPr>
        <p:spPr>
          <a:xfrm>
            <a:off x="2105027" y="5229225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385D851D-7FB8-4259-AFBA-164742225C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373216"/>
            <a:ext cx="1368152" cy="1368152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4592E23D-1622-4D24-B6B9-E23F324ADAE0}"/>
              </a:ext>
            </a:extLst>
          </p:cNvPr>
          <p:cNvSpPr/>
          <p:nvPr/>
        </p:nvSpPr>
        <p:spPr>
          <a:xfrm>
            <a:off x="4267414" y="5754792"/>
            <a:ext cx="3264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sv-SE" altLang="en-US" b="1" dirty="0"/>
              <a:t>Gäller till och med 31 mars 2024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43D676C6-271A-445C-936C-94102C1C2CBB}"/>
              </a:ext>
            </a:extLst>
          </p:cNvPr>
          <p:cNvSpPr txBox="1"/>
          <p:nvPr/>
        </p:nvSpPr>
        <p:spPr>
          <a:xfrm>
            <a:off x="2100263" y="6093643"/>
            <a:ext cx="7274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i="1" dirty="0"/>
              <a:t>Vid beräkning av moms  används beräkningsmetoden x 0.8 när du skall räkna ut ett belopp </a:t>
            </a:r>
            <a:r>
              <a:rPr lang="sv-SE" sz="1400" b="1" i="1" dirty="0"/>
              <a:t>med moms till utan moms </a:t>
            </a:r>
            <a:r>
              <a:rPr lang="sv-SE" sz="1400" i="1" dirty="0"/>
              <a:t>som ovan.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ubrik 5">
            <a:extLst>
              <a:ext uri="{FF2B5EF4-FFF2-40B4-BE49-F238E27FC236}">
                <a16:creationId xmlns:a16="http://schemas.microsoft.com/office/drawing/2014/main" id="{C475800F-43E5-4CB0-8FA8-784F62307A34}"/>
              </a:ext>
            </a:extLst>
          </p:cNvPr>
          <p:cNvSpPr txBox="1">
            <a:spLocks/>
          </p:cNvSpPr>
          <p:nvPr/>
        </p:nvSpPr>
        <p:spPr bwMode="auto">
          <a:xfrm>
            <a:off x="1525588" y="438150"/>
            <a:ext cx="91440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346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350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68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96988" indent="-147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541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113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685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257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3600" b="1" u="sng" dirty="0"/>
              <a:t>Det gör skillnad att göra gesällen! </a:t>
            </a:r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4B3EB38E-2954-432A-B37A-D8D5D4CC48B8}"/>
              </a:ext>
            </a:extLst>
          </p:cNvPr>
          <p:cNvCxnSpPr>
            <a:cxnSpLocks/>
          </p:cNvCxnSpPr>
          <p:nvPr/>
        </p:nvCxnSpPr>
        <p:spPr>
          <a:xfrm>
            <a:off x="17305338" y="2276475"/>
            <a:ext cx="0" cy="29527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ktangel 18">
            <a:extLst>
              <a:ext uri="{FF2B5EF4-FFF2-40B4-BE49-F238E27FC236}">
                <a16:creationId xmlns:a16="http://schemas.microsoft.com/office/drawing/2014/main" id="{CDD80031-2B29-423B-AC75-94CC27F27AFC}"/>
              </a:ext>
            </a:extLst>
          </p:cNvPr>
          <p:cNvSpPr/>
          <p:nvPr/>
        </p:nvSpPr>
        <p:spPr>
          <a:xfrm>
            <a:off x="2117726" y="1415622"/>
            <a:ext cx="7993002" cy="41739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 err="1"/>
          </a:p>
        </p:txBody>
      </p:sp>
      <p:graphicFrame>
        <p:nvGraphicFramePr>
          <p:cNvPr id="21" name="Tabell 20">
            <a:extLst>
              <a:ext uri="{FF2B5EF4-FFF2-40B4-BE49-F238E27FC236}">
                <a16:creationId xmlns:a16="http://schemas.microsoft.com/office/drawing/2014/main" id="{A8E3E6A9-AF30-4F81-B7F7-8BC62EAD9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918613"/>
              </p:ext>
            </p:extLst>
          </p:nvPr>
        </p:nvGraphicFramePr>
        <p:xfrm>
          <a:off x="2387601" y="1628775"/>
          <a:ext cx="7885113" cy="3997958"/>
        </p:xfrm>
        <a:graphic>
          <a:graphicData uri="http://schemas.openxmlformats.org/drawingml/2006/table">
            <a:tbl>
              <a:tblPr/>
              <a:tblGrid>
                <a:gridCol w="4707791">
                  <a:extLst>
                    <a:ext uri="{9D8B030D-6E8A-4147-A177-3AD203B41FA5}">
                      <a16:colId xmlns:a16="http://schemas.microsoft.com/office/drawing/2014/main" val="2249342029"/>
                    </a:ext>
                  </a:extLst>
                </a:gridCol>
                <a:gridCol w="3177322">
                  <a:extLst>
                    <a:ext uri="{9D8B030D-6E8A-4147-A177-3AD203B41FA5}">
                      <a16:colId xmlns:a16="http://schemas.microsoft.com/office/drawing/2014/main" val="204866829"/>
                    </a:ext>
                  </a:extLst>
                </a:gridCol>
              </a:tblGrid>
              <a:tr h="720123">
                <a:tc gridSpan="2"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Exempel på löneuträkning </a:t>
                      </a:r>
                      <a:r>
                        <a:rPr lang="sv-SE" altLang="sv-SE" sz="1400" b="1" u="sng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BEHÖRIG </a:t>
                      </a:r>
                      <a:r>
                        <a:rPr lang="sv-SE" altLang="sv-SE" sz="1400" b="1" u="none" dirty="0">
                          <a:solidFill>
                            <a:schemeClr val="tx1"/>
                          </a:solidFill>
                        </a:rPr>
                        <a:t>frisör </a:t>
                      </a:r>
                      <a:br>
                        <a:rPr lang="sv-SE" altLang="sv-SE" sz="1400" b="1" u="sng" dirty="0">
                          <a:solidFill>
                            <a:schemeClr val="bg1"/>
                          </a:solidFill>
                        </a:rPr>
                      </a:br>
                      <a:r>
                        <a:rPr lang="sv-SE" altLang="sv-SE" sz="1200" dirty="0"/>
                        <a:t>Jobbat in </a:t>
                      </a:r>
                      <a:r>
                        <a:rPr lang="sv-SE" altLang="sv-SE" sz="1200" b="1" i="1" dirty="0"/>
                        <a:t>75 000kr </a:t>
                      </a:r>
                      <a:r>
                        <a:rPr lang="sv-SE" altLang="sv-SE" sz="1200" dirty="0"/>
                        <a:t>(inkl. moms) under månaden till salongen. Sålt varor/produkter för 8 000 kr (</a:t>
                      </a:r>
                      <a:r>
                        <a:rPr lang="sv-SE" altLang="sv-SE" sz="1200" dirty="0" err="1"/>
                        <a:t>inkl</a:t>
                      </a:r>
                      <a:r>
                        <a:rPr lang="sv-SE" altLang="sv-SE" sz="1200" dirty="0"/>
                        <a:t> moms)</a:t>
                      </a:r>
                      <a:endParaRPr lang="sv-SE" altLang="en-US" sz="12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133432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Basbelopp:</a:t>
                      </a:r>
                      <a:r>
                        <a:rPr lang="sv-SE" altLang="sv-SE" sz="1400" dirty="0"/>
                        <a:t>	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   16 430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8653754"/>
                  </a:ext>
                </a:extLst>
              </a:tr>
              <a:tr h="724667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Arbetsprovision: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Minus moms 25 % (multiplicera med 0,8): 75 000* 0,8 = 60 000 kr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Arbetsprovision 17,55 % Dvs 60 000 X 0,1755 = 10 530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   10 530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845870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Summa: </a:t>
                      </a:r>
                      <a:r>
                        <a:rPr lang="sv-SE" altLang="sv-SE" sz="1400" b="0" i="1" dirty="0"/>
                        <a:t>Dvs basbelopp + arbetsprovision ex moms =</a:t>
                      </a:r>
                      <a:br>
                        <a:rPr lang="sv-SE" altLang="sv-SE" sz="1400" b="0" i="1" dirty="0"/>
                      </a:br>
                      <a:r>
                        <a:rPr lang="sv-SE" altLang="sv-SE" sz="1400" b="0" i="1" dirty="0"/>
                        <a:t>                (16 430 kr)            (10 530)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b="0" dirty="0"/>
                        <a:t>   26 960 kr </a:t>
                      </a:r>
                      <a:br>
                        <a:rPr lang="sv-SE" altLang="sv-SE" sz="1400" b="0" dirty="0"/>
                      </a:br>
                      <a:r>
                        <a:rPr lang="sv-SE" altLang="sv-SE" sz="1400" b="0" dirty="0"/>
                        <a:t>   (överstiger </a:t>
                      </a:r>
                      <a:r>
                        <a:rPr lang="sv-SE" altLang="sv-SE" sz="1400" b="1" dirty="0"/>
                        <a:t>garantilönen </a:t>
                      </a:r>
                      <a:r>
                        <a:rPr lang="sv-SE" altLang="sv-SE" sz="1400" b="0" dirty="0"/>
                        <a:t>på 26 835)</a:t>
                      </a: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4908263"/>
                  </a:ext>
                </a:extLst>
              </a:tr>
              <a:tr h="303273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0302869"/>
                  </a:ext>
                </a:extLst>
              </a:tr>
              <a:tr h="823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Försäljningsprovision: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v-SE" altLang="sv-SE" sz="1200" dirty="0"/>
                        <a:t>Minus moms 25 % (multiplicera med 0,8): 8 000 * 0,8 = 6 400 kr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Försäljningsprovision 7 %: 6 400 * 0,07 = 448 kr</a:t>
                      </a:r>
                      <a:r>
                        <a:rPr lang="sv-SE" altLang="sv-SE" sz="1400" dirty="0"/>
                        <a:t>	</a:t>
                      </a:r>
                      <a:endParaRPr lang="sv-SE" altLang="sv-SE" sz="1400" b="1" dirty="0"/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0" dirty="0"/>
                        <a:t>   448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1682426"/>
                  </a:ext>
                </a:extLst>
              </a:tr>
              <a:tr h="360061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en-US" sz="1400" b="1" i="0" dirty="0"/>
                        <a:t>Totalt: </a:t>
                      </a:r>
                      <a:r>
                        <a:rPr lang="sv-SE" altLang="en-US" sz="1400" b="0" i="1" dirty="0"/>
                        <a:t>26 960 kr + Försäljningsprovision 448 kr =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1" dirty="0"/>
                        <a:t>   27 448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88122"/>
                  </a:ext>
                </a:extLst>
              </a:tr>
            </a:tbl>
          </a:graphicData>
        </a:graphic>
      </p:graphicFrame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E8D0F37A-AAAA-4C71-95DD-AA7C075F5B57}"/>
              </a:ext>
            </a:extLst>
          </p:cNvPr>
          <p:cNvCxnSpPr>
            <a:cxnSpLocks/>
          </p:cNvCxnSpPr>
          <p:nvPr/>
        </p:nvCxnSpPr>
        <p:spPr>
          <a:xfrm>
            <a:off x="7104063" y="2205038"/>
            <a:ext cx="0" cy="33845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57316C11-36AD-4A7C-BF87-A3E960D669D5}"/>
              </a:ext>
            </a:extLst>
          </p:cNvPr>
          <p:cNvCxnSpPr>
            <a:cxnSpLocks/>
          </p:cNvCxnSpPr>
          <p:nvPr/>
        </p:nvCxnSpPr>
        <p:spPr>
          <a:xfrm>
            <a:off x="2100264" y="2205038"/>
            <a:ext cx="79978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8939A148-BB25-49FB-A7D8-3684BDA91036}"/>
              </a:ext>
            </a:extLst>
          </p:cNvPr>
          <p:cNvCxnSpPr>
            <a:cxnSpLocks/>
          </p:cNvCxnSpPr>
          <p:nvPr/>
        </p:nvCxnSpPr>
        <p:spPr>
          <a:xfrm>
            <a:off x="2100264" y="2636838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D77C843E-0391-475E-AE2A-06F0052D49A5}"/>
              </a:ext>
            </a:extLst>
          </p:cNvPr>
          <p:cNvCxnSpPr>
            <a:cxnSpLocks/>
          </p:cNvCxnSpPr>
          <p:nvPr/>
        </p:nvCxnSpPr>
        <p:spPr>
          <a:xfrm>
            <a:off x="2100264" y="3429000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3737734B-F7AE-4A3D-B567-710B4A155155}"/>
              </a:ext>
            </a:extLst>
          </p:cNvPr>
          <p:cNvCxnSpPr>
            <a:cxnSpLocks/>
          </p:cNvCxnSpPr>
          <p:nvPr/>
        </p:nvCxnSpPr>
        <p:spPr>
          <a:xfrm>
            <a:off x="2117726" y="4124158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79AE0D96-4A7A-4184-AF76-DFF34085C3CA}"/>
              </a:ext>
            </a:extLst>
          </p:cNvPr>
          <p:cNvCxnSpPr>
            <a:cxnSpLocks/>
          </p:cNvCxnSpPr>
          <p:nvPr/>
        </p:nvCxnSpPr>
        <p:spPr>
          <a:xfrm>
            <a:off x="2105027" y="5229225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385D851D-7FB8-4259-AFBA-164742225C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373216"/>
            <a:ext cx="1368152" cy="1368152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4592E23D-1622-4D24-B6B9-E23F324ADAE0}"/>
              </a:ext>
            </a:extLst>
          </p:cNvPr>
          <p:cNvSpPr/>
          <p:nvPr/>
        </p:nvSpPr>
        <p:spPr>
          <a:xfrm>
            <a:off x="4267414" y="5754792"/>
            <a:ext cx="3264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sv-SE" altLang="en-US" b="1" dirty="0"/>
              <a:t>Gäller till och med 31 mars 2024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43D676C6-271A-445C-936C-94102C1C2CBB}"/>
              </a:ext>
            </a:extLst>
          </p:cNvPr>
          <p:cNvSpPr txBox="1"/>
          <p:nvPr/>
        </p:nvSpPr>
        <p:spPr>
          <a:xfrm>
            <a:off x="2100263" y="6093643"/>
            <a:ext cx="7274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i="1" dirty="0"/>
              <a:t>Vid beräkning av moms  används beräkningsmetoden x 0.8 när du skall räkna ut ett belopp </a:t>
            </a:r>
            <a:r>
              <a:rPr lang="sv-SE" sz="1400" b="1" i="1" dirty="0"/>
              <a:t>med moms till utan moms </a:t>
            </a:r>
            <a:r>
              <a:rPr lang="sv-SE" sz="1400" i="1" dirty="0"/>
              <a:t>som ovan.</a:t>
            </a:r>
          </a:p>
        </p:txBody>
      </p:sp>
    </p:spTree>
    <p:extLst>
      <p:ext uri="{BB962C8B-B14F-4D97-AF65-F5344CB8AC3E}">
        <p14:creationId xmlns:p14="http://schemas.microsoft.com/office/powerpoint/2010/main" val="3847558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74355090C044D4696E56DBEB4A1EA1D" ma:contentTypeVersion="17" ma:contentTypeDescription="Skapa ett nytt dokument." ma:contentTypeScope="" ma:versionID="37bbc20838007ecf5518eaf5e5f4835b">
  <xsd:schema xmlns:xsd="http://www.w3.org/2001/XMLSchema" xmlns:xs="http://www.w3.org/2001/XMLSchema" xmlns:p="http://schemas.microsoft.com/office/2006/metadata/properties" xmlns:ns2="16084d06-3e8e-49e3-9312-e473a5b7c930" xmlns:ns3="f5c75cb3-12d5-415f-9da5-3b7a9787cea9" targetNamespace="http://schemas.microsoft.com/office/2006/metadata/properties" ma:root="true" ma:fieldsID="01f08ab83dec1c4e7907156713f8fe6d" ns2:_="" ns3:_="">
    <xsd:import namespace="16084d06-3e8e-49e3-9312-e473a5b7c930"/>
    <xsd:import namespace="f5c75cb3-12d5-415f-9da5-3b7a9787ce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84d06-3e8e-49e3-9312-e473a5b7c9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Bildmarkeringar" ma:readOnly="false" ma:fieldId="{5cf76f15-5ced-4ddc-b409-7134ff3c332f}" ma:taxonomyMulti="true" ma:sspId="07b0dcc0-e665-4050-ae29-3b76576843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c75cb3-12d5-415f-9da5-3b7a9787cea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8f952ec-11d6-40b5-9617-6d59e2035c40}" ma:internalName="TaxCatchAll" ma:showField="CatchAllData" ma:web="f5c75cb3-12d5-415f-9da5-3b7a9787ce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c75cb3-12d5-415f-9da5-3b7a9787cea9" xsi:nil="true"/>
    <lcf76f155ced4ddcb4097134ff3c332f xmlns="16084d06-3e8e-49e3-9312-e473a5b7c93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4C39CD7-13C8-4E6A-AC5B-6D06BE065A64}"/>
</file>

<file path=customXml/itemProps2.xml><?xml version="1.0" encoding="utf-8"?>
<ds:datastoreItem xmlns:ds="http://schemas.openxmlformats.org/officeDocument/2006/customXml" ds:itemID="{CFE313F4-1E64-4067-96EC-D73C5CF691F8}"/>
</file>

<file path=customXml/itemProps3.xml><?xml version="1.0" encoding="utf-8"?>
<ds:datastoreItem xmlns:ds="http://schemas.openxmlformats.org/officeDocument/2006/customXml" ds:itemID="{EB79D3CD-DFB5-4E8D-9D67-F95796D485B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1047</Words>
  <Application>Microsoft Office PowerPoint</Application>
  <PresentationFormat>Bredbild</PresentationFormat>
  <Paragraphs>96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Tomasz Friberg</dc:creator>
  <cp:lastModifiedBy>Tomasz Friberg</cp:lastModifiedBy>
  <cp:revision>14</cp:revision>
  <cp:lastPrinted>2019-10-28T06:47:42Z</cp:lastPrinted>
  <dcterms:created xsi:type="dcterms:W3CDTF">2019-09-06T12:10:41Z</dcterms:created>
  <dcterms:modified xsi:type="dcterms:W3CDTF">2023-07-31T09:44:16Z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0x010100074355090C044D4696E56DBEB4A1EA1D</vt:lpwstr>
  </property>
</Properties>
</file>