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microsoft.com/office/2006/relationships/ui/userCustomization" Target="userCustomization/customUI.xml"/><Relationship Id="rId1" Type="http://schemas.openxmlformats.org/officeDocument/2006/relationships/officeDocument" Target="ppt/presentation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5" r:id="rId1"/>
  </p:sldMasterIdLst>
  <p:notesMasterIdLst>
    <p:notesMasterId r:id="rId5"/>
  </p:notesMasterIdLst>
  <p:handoutMasterIdLst>
    <p:handoutMasterId r:id="rId6"/>
  </p:handoutMasterIdLst>
  <p:sldIdLst>
    <p:sldId id="325" r:id="rId2"/>
    <p:sldId id="375" r:id="rId3"/>
    <p:sldId id="376" r:id="rId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8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261A"/>
    <a:srgbClr val="F7FBFC"/>
    <a:srgbClr val="FBC692"/>
    <a:srgbClr val="CFDDBB"/>
    <a:srgbClr val="F4CDD4"/>
    <a:srgbClr val="D6D1CA"/>
    <a:srgbClr val="F1E4B2"/>
    <a:srgbClr val="B9DBE5"/>
    <a:srgbClr val="FFFFFF"/>
    <a:srgbClr val="FAF1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DA24FE-06D0-4BD5-9542-E79ECE22EB6E}" v="13" dt="2025-06-18T08:23:42.1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7119" autoAdjust="0"/>
  </p:normalViewPr>
  <p:slideViewPr>
    <p:cSldViewPr snapToGrid="0">
      <p:cViewPr varScale="1">
        <p:scale>
          <a:sx n="76" d="100"/>
          <a:sy n="76" d="100"/>
        </p:scale>
        <p:origin x="36" y="48"/>
      </p:cViewPr>
      <p:guideLst>
        <p:guide orient="horz" pos="368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5" d="100"/>
          <a:sy n="85" d="100"/>
        </p:scale>
        <p:origin x="380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2F20E8-77B3-4711-B878-9D58B38232B8}" type="datetimeFigureOut">
              <a:rPr lang="sv-SE" smtClean="0"/>
              <a:t>2025-08-13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185BD0-EB41-4803-BF37-D85F412B4E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95036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592141-416E-49B0-82D1-A68B9C506992}" type="datetimeFigureOut">
              <a:rPr lang="sv-SE" smtClean="0"/>
              <a:t>2025-08-13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B863A3-F6DA-432C-A68C-0B1EB56ED5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6493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Platshållare för bildobjekt 1">
            <a:extLst>
              <a:ext uri="{FF2B5EF4-FFF2-40B4-BE49-F238E27FC236}">
                <a16:creationId xmlns:a16="http://schemas.microsoft.com/office/drawing/2014/main" id="{D84A443C-D0CD-45CE-9FA7-C2332CBEB2B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230188" y="803275"/>
            <a:ext cx="7137401" cy="40163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Platshållare för anteckningar 2">
            <a:extLst>
              <a:ext uri="{FF2B5EF4-FFF2-40B4-BE49-F238E27FC236}">
                <a16:creationId xmlns:a16="http://schemas.microsoft.com/office/drawing/2014/main" id="{ED77C6FB-A0AD-4D2C-8B52-29094679329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04482" eaLnBrk="1" hangingPunct="1">
              <a:spcBef>
                <a:spcPct val="0"/>
              </a:spcBef>
            </a:pPr>
            <a:r>
              <a:rPr lang="sv-SE" altLang="sv-SE" dirty="0"/>
              <a:t>Den här bilden visar ett exempel på en löneuträkning för en </a:t>
            </a:r>
            <a:r>
              <a:rPr lang="sv-SE" altLang="sv-SE" b="1" dirty="0"/>
              <a:t>obehörig </a:t>
            </a:r>
            <a:r>
              <a:rPr lang="sv-SE" altLang="sv-SE" dirty="0"/>
              <a:t>frisör som arbetat in 65 000 kr (inklusive moms) under den aktuella månaden till salongen/arbetsgivaren. Frisören har också sålt produkter för 5 000 kr (inklusive moms). </a:t>
            </a:r>
          </a:p>
          <a:p>
            <a:pPr defTabSz="904482" eaLnBrk="1" hangingPunct="1">
              <a:spcBef>
                <a:spcPct val="0"/>
              </a:spcBef>
            </a:pPr>
            <a:endParaRPr lang="sv-SE" altLang="sv-SE" dirty="0"/>
          </a:p>
          <a:p>
            <a:pPr defTabSz="904482" eaLnBrk="1" hangingPunct="1">
              <a:spcBef>
                <a:spcPct val="0"/>
              </a:spcBef>
            </a:pPr>
            <a:r>
              <a:rPr lang="sv-SE" altLang="sv-SE" dirty="0"/>
              <a:t>Exemplet bygger alltså på en frisör som inte har arbetat in jättemycket till salongen/arbetsgivaren. Det finns många frisörer som arbetar in betydligt mycket mer. </a:t>
            </a:r>
          </a:p>
          <a:p>
            <a:pPr defTabSz="904482" eaLnBrk="1" hangingPunct="1">
              <a:spcBef>
                <a:spcPct val="0"/>
              </a:spcBef>
            </a:pPr>
            <a:endParaRPr lang="sv-SE" altLang="sv-SE" dirty="0"/>
          </a:p>
          <a:p>
            <a:pPr defTabSz="904482" eaLnBrk="1" hangingPunct="1">
              <a:spcBef>
                <a:spcPct val="0"/>
              </a:spcBef>
            </a:pPr>
            <a:r>
              <a:rPr lang="sv-SE" altLang="sv-SE" dirty="0"/>
              <a:t>Gå igenom löneuträkningen steg för steg. </a:t>
            </a:r>
          </a:p>
          <a:p>
            <a:pPr defTabSz="904482" eaLnBrk="1" hangingPunct="1">
              <a:spcBef>
                <a:spcPct val="0"/>
              </a:spcBef>
            </a:pPr>
            <a:endParaRPr lang="sv-SE" altLang="sv-SE" dirty="0"/>
          </a:p>
          <a:p>
            <a:pPr defTabSz="904482" eaLnBrk="1" hangingPunct="1">
              <a:spcBef>
                <a:spcPct val="0"/>
              </a:spcBef>
            </a:pPr>
            <a:r>
              <a:rPr lang="sv-SE" altLang="sv-SE" dirty="0"/>
              <a:t>Se också bilden om frisörlöner för obehörig frisör för mer information om lönemodellen. </a:t>
            </a:r>
          </a:p>
          <a:p>
            <a:pPr defTabSz="904482" eaLnBrk="1" hangingPunct="1">
              <a:spcBef>
                <a:spcPct val="0"/>
              </a:spcBef>
            </a:pPr>
            <a:endParaRPr lang="sv-SE" altLang="sv-SE" dirty="0"/>
          </a:p>
          <a:p>
            <a:pPr defTabSz="904482" eaLnBrk="1" hangingPunct="1">
              <a:spcBef>
                <a:spcPct val="0"/>
              </a:spcBef>
            </a:pPr>
            <a:r>
              <a:rPr lang="sv-SE" altLang="sv-SE" dirty="0"/>
              <a:t>För att ta bort moms på 25 % multipliceras det totala beloppet med 0,8. Du ska alltså </a:t>
            </a:r>
            <a:r>
              <a:rPr lang="sv-SE" altLang="sv-SE" u="sng" dirty="0"/>
              <a:t>inte</a:t>
            </a:r>
            <a:r>
              <a:rPr lang="sv-SE" altLang="sv-SE" dirty="0"/>
              <a:t> multiplicera med 0,75. Matte…  </a:t>
            </a:r>
          </a:p>
        </p:txBody>
      </p:sp>
      <p:sp>
        <p:nvSpPr>
          <p:cNvPr id="58372" name="Platshållare för bildnummer 3">
            <a:extLst>
              <a:ext uri="{FF2B5EF4-FFF2-40B4-BE49-F238E27FC236}">
                <a16:creationId xmlns:a16="http://schemas.microsoft.com/office/drawing/2014/main" id="{3A425381-FD99-4317-B274-1F98BAFD78E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1494" indent="-273652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4606" indent="-21892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32448" indent="-21892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70291" indent="-21892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08133" indent="-2189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45976" indent="-2189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83818" indent="-2189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21660" indent="-2189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BCE9E17-5A13-424C-A051-A2B50E4F5E92}" type="slidenum">
              <a:rPr lang="sv-SE" altLang="sv-SE" smtClean="0"/>
              <a:pPr>
                <a:spcBef>
                  <a:spcPct val="0"/>
                </a:spcBef>
              </a:pPr>
              <a:t>1</a:t>
            </a:fld>
            <a:endParaRPr lang="sv-SE" altLang="sv-S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-230188" y="803275"/>
            <a:ext cx="7137401" cy="4016375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4482" eaLnBrk="1" hangingPunct="1">
              <a:spcBef>
                <a:spcPct val="0"/>
              </a:spcBef>
            </a:pPr>
            <a:r>
              <a:rPr lang="sv-SE" altLang="sv-SE" dirty="0"/>
              <a:t>Den här bilden visar ett exempel på en löneuträkning för en </a:t>
            </a:r>
            <a:r>
              <a:rPr lang="sv-SE" altLang="sv-SE" b="1" dirty="0"/>
              <a:t>behörig </a:t>
            </a:r>
            <a:r>
              <a:rPr lang="sv-SE" altLang="sv-SE" dirty="0"/>
              <a:t>frisör som arbetat in 65 000 kr (inklusive moms) under den aktuella månaden till salongen/arbetsgivaren. Frisören har också sålt produkter för 5 000 kr (inklusive moms). </a:t>
            </a:r>
          </a:p>
          <a:p>
            <a:pPr defTabSz="904482" eaLnBrk="1" hangingPunct="1">
              <a:spcBef>
                <a:spcPct val="0"/>
              </a:spcBef>
            </a:pPr>
            <a:r>
              <a:rPr lang="sv-SE" altLang="sv-SE" dirty="0"/>
              <a:t>Det är alltså samma inarbetade belopp som på bilden innan för obehörig frisör. </a:t>
            </a:r>
          </a:p>
          <a:p>
            <a:pPr defTabSz="904482" eaLnBrk="1" hangingPunct="1">
              <a:spcBef>
                <a:spcPct val="0"/>
              </a:spcBef>
            </a:pPr>
            <a:endParaRPr lang="sv-SE" altLang="sv-SE" dirty="0"/>
          </a:p>
          <a:p>
            <a:pPr defTabSz="904482" eaLnBrk="1" hangingPunct="1">
              <a:spcBef>
                <a:spcPct val="0"/>
              </a:spcBef>
            </a:pPr>
            <a:r>
              <a:rPr lang="sv-SE" altLang="sv-SE" dirty="0"/>
              <a:t>Exemplet bygger alltså på en frisör som inte har arbetat in jättemycket till salongen/arbetsgivaren. Det finns många frisörer som arbetar in betydligt mycket mer. </a:t>
            </a:r>
          </a:p>
          <a:p>
            <a:pPr defTabSz="904482" eaLnBrk="1" hangingPunct="1">
              <a:spcBef>
                <a:spcPct val="0"/>
              </a:spcBef>
            </a:pPr>
            <a:endParaRPr lang="sv-SE" altLang="sv-SE" dirty="0"/>
          </a:p>
          <a:p>
            <a:pPr defTabSz="904482" eaLnBrk="1" hangingPunct="1">
              <a:spcBef>
                <a:spcPct val="0"/>
              </a:spcBef>
            </a:pPr>
            <a:r>
              <a:rPr lang="sv-SE" altLang="sv-SE" dirty="0"/>
              <a:t>Gå igenom löneuträkningen steg för steg. </a:t>
            </a:r>
          </a:p>
          <a:p>
            <a:pPr defTabSz="904482" eaLnBrk="1" hangingPunct="1">
              <a:spcBef>
                <a:spcPct val="0"/>
              </a:spcBef>
            </a:pPr>
            <a:endParaRPr lang="sv-SE" altLang="sv-SE" dirty="0"/>
          </a:p>
          <a:p>
            <a:pPr defTabSz="904482" eaLnBrk="1" hangingPunct="1">
              <a:spcBef>
                <a:spcPct val="0"/>
              </a:spcBef>
            </a:pPr>
            <a:r>
              <a:rPr lang="sv-SE" altLang="sv-SE" dirty="0"/>
              <a:t>Se också bilden om frisörlöner för behörig frisör för mer information om lönemodellen. </a:t>
            </a:r>
          </a:p>
          <a:p>
            <a:pPr defTabSz="904482" eaLnBrk="1" hangingPunct="1">
              <a:spcBef>
                <a:spcPct val="0"/>
              </a:spcBef>
            </a:pPr>
            <a:endParaRPr lang="sv-SE" altLang="sv-SE" dirty="0"/>
          </a:p>
          <a:p>
            <a:pPr defTabSz="904482" eaLnBrk="1" hangingPunct="1">
              <a:spcBef>
                <a:spcPct val="0"/>
              </a:spcBef>
            </a:pPr>
            <a:r>
              <a:rPr lang="sv-SE" altLang="sv-SE" dirty="0"/>
              <a:t>För att ta bort moms på 25 % multipliceras det totala beloppet med 0,8. Du ska alltså </a:t>
            </a:r>
            <a:r>
              <a:rPr lang="sv-SE" altLang="sv-SE" u="sng" dirty="0"/>
              <a:t>inte</a:t>
            </a:r>
            <a:r>
              <a:rPr lang="sv-SE" altLang="sv-SE" dirty="0"/>
              <a:t> multiplicera med 0,75. Matte…  </a:t>
            </a:r>
          </a:p>
          <a:p>
            <a:pPr defTabSz="904482" eaLnBrk="1" hangingPunct="1">
              <a:spcBef>
                <a:spcPct val="0"/>
              </a:spcBef>
            </a:pPr>
            <a:endParaRPr lang="sv-SE" altLang="sv-SE" dirty="0"/>
          </a:p>
          <a:p>
            <a:pPr defTabSz="904482" eaLnBrk="1" hangingPunct="1">
              <a:spcBef>
                <a:spcPct val="0"/>
              </a:spcBef>
            </a:pPr>
            <a:r>
              <a:rPr lang="sv-SE" altLang="sv-SE" dirty="0"/>
              <a:t>Poängtera att det gör.</a:t>
            </a:r>
            <a:r>
              <a:rPr lang="sv-SE" altLang="sv-SE" b="1" dirty="0"/>
              <a:t> stor skillnad att göra gesällen</a:t>
            </a:r>
            <a:r>
              <a:rPr lang="sv-SE" altLang="sv-SE" dirty="0"/>
              <a:t> och bli behörig frisör. </a:t>
            </a:r>
          </a:p>
          <a:p>
            <a:pPr defTabSz="904482" eaLnBrk="1" hangingPunct="1">
              <a:spcBef>
                <a:spcPct val="0"/>
              </a:spcBef>
            </a:pPr>
            <a:r>
              <a:rPr lang="sv-SE" altLang="sv-SE" dirty="0"/>
              <a:t>Titta på skillnaden i lön jämfört med obehörig frisör till exempel.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601E35B-D94F-4D96-A5F1-6781F2404624}" type="slidenum">
              <a:rPr lang="sv-SE" altLang="sv-SE" smtClean="0"/>
              <a:pPr>
                <a:defRPr/>
              </a:pPr>
              <a:t>2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1150111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-230188" y="803275"/>
            <a:ext cx="7137401" cy="4016375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4482" eaLnBrk="1" hangingPunct="1">
              <a:spcBef>
                <a:spcPct val="0"/>
              </a:spcBef>
            </a:pPr>
            <a:r>
              <a:rPr lang="sv-SE" altLang="sv-SE" dirty="0"/>
              <a:t>Den här bilden visar ett exempel på en löneuträkning för en </a:t>
            </a:r>
            <a:r>
              <a:rPr lang="sv-SE" altLang="sv-SE" b="1" dirty="0"/>
              <a:t>behörig </a:t>
            </a:r>
            <a:r>
              <a:rPr lang="sv-SE" altLang="sv-SE" dirty="0"/>
              <a:t>frisör som arbetat in 65 000 kr (inklusive moms) under den aktuella månaden till salongen/arbetsgivaren. Frisören har också sålt produkter för 5 000 kr (inklusive moms). </a:t>
            </a:r>
          </a:p>
          <a:p>
            <a:pPr defTabSz="904482" eaLnBrk="1" hangingPunct="1">
              <a:spcBef>
                <a:spcPct val="0"/>
              </a:spcBef>
            </a:pPr>
            <a:r>
              <a:rPr lang="sv-SE" altLang="sv-SE" dirty="0"/>
              <a:t>Det är alltså samma inarbetade belopp som på bilden innan för obehörig frisör. </a:t>
            </a:r>
          </a:p>
          <a:p>
            <a:pPr defTabSz="904482" eaLnBrk="1" hangingPunct="1">
              <a:spcBef>
                <a:spcPct val="0"/>
              </a:spcBef>
            </a:pPr>
            <a:endParaRPr lang="sv-SE" altLang="sv-SE" dirty="0"/>
          </a:p>
          <a:p>
            <a:pPr defTabSz="904482" eaLnBrk="1" hangingPunct="1">
              <a:spcBef>
                <a:spcPct val="0"/>
              </a:spcBef>
            </a:pPr>
            <a:r>
              <a:rPr lang="sv-SE" altLang="sv-SE" dirty="0"/>
              <a:t>Exemplet bygger alltså på en frisör som inte har arbetat in jättemycket till salongen/arbetsgivaren. Det finns många frisörer som arbetar in betydligt mycket mer. </a:t>
            </a:r>
          </a:p>
          <a:p>
            <a:pPr defTabSz="904482" eaLnBrk="1" hangingPunct="1">
              <a:spcBef>
                <a:spcPct val="0"/>
              </a:spcBef>
            </a:pPr>
            <a:endParaRPr lang="sv-SE" altLang="sv-SE" dirty="0"/>
          </a:p>
          <a:p>
            <a:pPr defTabSz="904482" eaLnBrk="1" hangingPunct="1">
              <a:spcBef>
                <a:spcPct val="0"/>
              </a:spcBef>
            </a:pPr>
            <a:r>
              <a:rPr lang="sv-SE" altLang="sv-SE" dirty="0"/>
              <a:t>Gå igenom löneuträkningen steg för steg. </a:t>
            </a:r>
          </a:p>
          <a:p>
            <a:pPr defTabSz="904482" eaLnBrk="1" hangingPunct="1">
              <a:spcBef>
                <a:spcPct val="0"/>
              </a:spcBef>
            </a:pPr>
            <a:endParaRPr lang="sv-SE" altLang="sv-SE" dirty="0"/>
          </a:p>
          <a:p>
            <a:pPr defTabSz="904482" eaLnBrk="1" hangingPunct="1">
              <a:spcBef>
                <a:spcPct val="0"/>
              </a:spcBef>
            </a:pPr>
            <a:r>
              <a:rPr lang="sv-SE" altLang="sv-SE" dirty="0"/>
              <a:t>Se också bilden om frisörlöner för behörig frisör för mer information om lönemodellen. </a:t>
            </a:r>
          </a:p>
          <a:p>
            <a:pPr defTabSz="904482" eaLnBrk="1" hangingPunct="1">
              <a:spcBef>
                <a:spcPct val="0"/>
              </a:spcBef>
            </a:pPr>
            <a:endParaRPr lang="sv-SE" altLang="sv-SE" dirty="0"/>
          </a:p>
          <a:p>
            <a:pPr defTabSz="904482" eaLnBrk="1" hangingPunct="1">
              <a:spcBef>
                <a:spcPct val="0"/>
              </a:spcBef>
            </a:pPr>
            <a:r>
              <a:rPr lang="sv-SE" altLang="sv-SE" dirty="0"/>
              <a:t>För att ta bort moms på 25 % multipliceras det totala beloppet med 0,8. Du ska alltså </a:t>
            </a:r>
            <a:r>
              <a:rPr lang="sv-SE" altLang="sv-SE" u="sng" dirty="0"/>
              <a:t>inte</a:t>
            </a:r>
            <a:r>
              <a:rPr lang="sv-SE" altLang="sv-SE" dirty="0"/>
              <a:t> multiplicera med 0,75. Matte…  </a:t>
            </a:r>
          </a:p>
          <a:p>
            <a:pPr defTabSz="904482" eaLnBrk="1" hangingPunct="1">
              <a:spcBef>
                <a:spcPct val="0"/>
              </a:spcBef>
            </a:pPr>
            <a:endParaRPr lang="sv-SE" altLang="sv-SE" dirty="0"/>
          </a:p>
          <a:p>
            <a:pPr defTabSz="904482" eaLnBrk="1" hangingPunct="1">
              <a:spcBef>
                <a:spcPct val="0"/>
              </a:spcBef>
            </a:pPr>
            <a:r>
              <a:rPr lang="sv-SE" altLang="sv-SE" dirty="0"/>
              <a:t>Poängtera att det gör.</a:t>
            </a:r>
            <a:r>
              <a:rPr lang="sv-SE" altLang="sv-SE" b="1" dirty="0"/>
              <a:t> stor skillnad att göra gesällen</a:t>
            </a:r>
            <a:r>
              <a:rPr lang="sv-SE" altLang="sv-SE" dirty="0"/>
              <a:t> och bli behörig frisör. </a:t>
            </a:r>
          </a:p>
          <a:p>
            <a:pPr defTabSz="904482" eaLnBrk="1" hangingPunct="1">
              <a:spcBef>
                <a:spcPct val="0"/>
              </a:spcBef>
            </a:pPr>
            <a:r>
              <a:rPr lang="sv-SE" altLang="sv-SE" dirty="0"/>
              <a:t>Titta på skillnaden i lön jämfört med obehörig frisör till exempel.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601E35B-D94F-4D96-A5F1-6781F2404624}" type="slidenum">
              <a:rPr lang="sv-SE" altLang="sv-SE" smtClean="0"/>
              <a:pPr>
                <a:defRPr/>
              </a:pPr>
              <a:t>3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254545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ABE20BE-D5DA-4F9B-A4AF-7F10D9CB0F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A148C0E-41E8-4E8A-A44A-A19CC013A1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CC342F6-EDA0-49E6-8B18-1F8B46BD3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A7D59-1DAB-4ACE-A2C5-9503CEF4F640}" type="datetimeFigureOut">
              <a:rPr lang="sv-SE" smtClean="0"/>
              <a:t>2025-08-13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18CD6F5-E4FF-420E-A489-DAB86D5FE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634548B-CCEF-4378-A3DD-FBE336FF8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49E1-CC97-4F26-8CC8-769779DE40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6289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7E600E-1A49-4AF9-92E7-340ADEF49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D0F20DD-C29A-437A-A159-9263587648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A35E7BF-7703-4E57-88B2-FDEF4BB90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A7D59-1DAB-4ACE-A2C5-9503CEF4F640}" type="datetimeFigureOut">
              <a:rPr lang="sv-SE" smtClean="0"/>
              <a:t>2025-08-13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98E1CCE-3373-42DF-A96B-8F8D51FA2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CBA8192-18F3-4CC1-9281-B134F1765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49E1-CC97-4F26-8CC8-769779DE40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80495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8B468ECE-9D12-469B-9740-B7C6F2C141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258AC93E-6DE9-4D33-82D2-E30579F6B4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DDEBDB3-6175-4CDB-97B9-C42CF322F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A7D59-1DAB-4ACE-A2C5-9503CEF4F640}" type="datetimeFigureOut">
              <a:rPr lang="sv-SE" smtClean="0"/>
              <a:t>2025-08-13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904F0E1-66ED-46D9-9DB9-C89E4560D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F01EB45-5D55-42A7-AFBE-82A478AE7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49E1-CC97-4F26-8CC8-769779DE40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74765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7519630"/>
      </p:ext>
    </p:extLst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8399479-BE23-4CF2-B917-EE1899DE3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A805B48-91F3-4B83-8BA2-691D7DEB8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8ADFA54-4A0F-4760-B4FB-B7E92C637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A7D59-1DAB-4ACE-A2C5-9503CEF4F640}" type="datetimeFigureOut">
              <a:rPr lang="sv-SE" smtClean="0"/>
              <a:t>2025-08-13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6F5E317-01DD-48E4-A3FD-31A0960BF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7654556-BF47-4961-A48F-84C046FBC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49E1-CC97-4F26-8CC8-769779DE40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1838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4C0E2F3-E519-4F1E-B7D2-40812C0DB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50D46EC-D52D-4A19-8DA4-8434817BB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5ECF059-4419-45EE-B0F1-37F9BA4BA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A7D59-1DAB-4ACE-A2C5-9503CEF4F640}" type="datetimeFigureOut">
              <a:rPr lang="sv-SE" smtClean="0"/>
              <a:t>2025-08-13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F429FA4-FF58-415F-BDB9-00607DBFE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893426A-6F01-45AB-875C-B5AAEC703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49E1-CC97-4F26-8CC8-769779DE40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189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F6298E-5A7F-4856-8A4A-9662261FF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3ACB9E1-ACE8-4C35-AFAF-F7FF71CB5E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F17590E-3897-4CC1-841C-1BE5822ABB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8BEEA8F-748C-4E3D-B4CB-18625F1CF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A7D59-1DAB-4ACE-A2C5-9503CEF4F640}" type="datetimeFigureOut">
              <a:rPr lang="sv-SE" smtClean="0"/>
              <a:t>2025-08-13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21780C9-401D-43FF-BB49-D9829209E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3CF08EC-0BBD-414D-A805-564F4AA35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49E1-CC97-4F26-8CC8-769779DE40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9383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3780A8-5E5E-4BF5-B91E-7FFF2C6BD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A5A7C4B-1CA7-4C6D-8466-09086342FA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68A1A61-661D-4202-AF06-89B34269E1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3B094934-10EE-489F-80E7-69B57A9491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B33249E-C9E8-44E7-ABE6-EFEA6E5533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5D96A738-FEF2-4C81-B19E-891BBF9FB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A7D59-1DAB-4ACE-A2C5-9503CEF4F640}" type="datetimeFigureOut">
              <a:rPr lang="sv-SE" smtClean="0"/>
              <a:t>2025-08-13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2A7952ED-824B-4F9C-9C5C-9073334C0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C00FD4B2-E9D4-4875-964B-563F030A3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49E1-CC97-4F26-8CC8-769779DE40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3026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37D17E-2BD2-409B-9ABF-E09198F88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DD219A7-929C-4AC0-9873-80C6BF371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A7D59-1DAB-4ACE-A2C5-9503CEF4F640}" type="datetimeFigureOut">
              <a:rPr lang="sv-SE" smtClean="0"/>
              <a:t>2025-08-13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106D76C-62C9-4EA8-8DEA-A89487272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6E48FE1-1560-498C-BCB0-CB21A8A1E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49E1-CC97-4F26-8CC8-769779DE40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2648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EA37E329-79E1-4EE1-8C92-E23C9AC7E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A7D59-1DAB-4ACE-A2C5-9503CEF4F640}" type="datetimeFigureOut">
              <a:rPr lang="sv-SE" smtClean="0"/>
              <a:t>2025-08-13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0EFFDCE1-AB7B-4B9B-8C44-6EB48AC32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0EC6286-E386-4ED7-8027-DC8478E77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49E1-CC97-4F26-8CC8-769779DE40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45870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F43E7BD-1A7C-4005-B327-BF64A80B6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C6E6D2-9B7E-4030-9501-F34229D841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FABFD7A-ED65-4E11-BBB3-D0CD20C3A5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6F85E79-7EBB-4ABD-81FE-879428F47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A7D59-1DAB-4ACE-A2C5-9503CEF4F640}" type="datetimeFigureOut">
              <a:rPr lang="sv-SE" smtClean="0"/>
              <a:t>2025-08-13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B485749-940B-406D-93B6-7E907672E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4828E68-B3DF-4B13-A1B0-122A7B981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49E1-CC97-4F26-8CC8-769779DE40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8083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795FF0-DAD5-45A1-A27C-BD6EC2BBD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C1D68D09-EAB8-4BD6-8655-DBE2F7161E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F3360CC-9E63-43CE-A9DC-4DA10DAE3B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E38007C-03A7-40B8-BB56-4DB327D29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A7D59-1DAB-4ACE-A2C5-9503CEF4F640}" type="datetimeFigureOut">
              <a:rPr lang="sv-SE" smtClean="0"/>
              <a:t>2025-08-13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0337E9D-1016-4A97-88AB-56A077E29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37166B3-1776-4D4E-91EC-9BF546D3E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49E1-CC97-4F26-8CC8-769779DE40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62759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11908D6-9153-44A6-871A-F3373AA57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DAD0637-C104-43D8-9C0C-064C155AF7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B6D3D91-4B46-4868-AE62-75F2ED1F81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A7D59-1DAB-4ACE-A2C5-9503CEF4F640}" type="datetimeFigureOut">
              <a:rPr lang="sv-SE" smtClean="0"/>
              <a:t>2025-08-13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0E8738D-F20E-4149-9D0D-AF5FC927FE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9B97C8E-DBC7-4369-A4C8-4E2919689D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F49E1-CC97-4F26-8CC8-769779DE40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9958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6" r:id="rId1"/>
    <p:sldLayoutId id="2147483967" r:id="rId2"/>
    <p:sldLayoutId id="2147483968" r:id="rId3"/>
    <p:sldLayoutId id="2147483969" r:id="rId4"/>
    <p:sldLayoutId id="2147483970" r:id="rId5"/>
    <p:sldLayoutId id="2147483971" r:id="rId6"/>
    <p:sldLayoutId id="2147483972" r:id="rId7"/>
    <p:sldLayoutId id="2147483973" r:id="rId8"/>
    <p:sldLayoutId id="2147483974" r:id="rId9"/>
    <p:sldLayoutId id="2147483975" r:id="rId10"/>
    <p:sldLayoutId id="2147483976" r:id="rId11"/>
    <p:sldLayoutId id="214748397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>
            <a:extLst>
              <a:ext uri="{FF2B5EF4-FFF2-40B4-BE49-F238E27FC236}">
                <a16:creationId xmlns:a16="http://schemas.microsoft.com/office/drawing/2014/main" id="{FAA67BD4-A160-46DD-98E7-E4BD5CB12847}"/>
              </a:ext>
            </a:extLst>
          </p:cNvPr>
          <p:cNvSpPr/>
          <p:nvPr/>
        </p:nvSpPr>
        <p:spPr>
          <a:xfrm>
            <a:off x="1847528" y="1415274"/>
            <a:ext cx="8616701" cy="436499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glow>
              <a:schemeClr val="accent1">
                <a:alpha val="40000"/>
              </a:schemeClr>
            </a:glow>
            <a:outerShdw blurRad="2540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dirty="0" err="1"/>
          </a:p>
        </p:txBody>
      </p:sp>
      <p:graphicFrame>
        <p:nvGraphicFramePr>
          <p:cNvPr id="20" name="Tabell 19">
            <a:extLst>
              <a:ext uri="{FF2B5EF4-FFF2-40B4-BE49-F238E27FC236}">
                <a16:creationId xmlns:a16="http://schemas.microsoft.com/office/drawing/2014/main" id="{03E26600-35BE-45A3-BFDA-592D21775A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542522"/>
              </p:ext>
            </p:extLst>
          </p:nvPr>
        </p:nvGraphicFramePr>
        <p:xfrm>
          <a:off x="2122489" y="1544361"/>
          <a:ext cx="8034375" cy="4184952"/>
        </p:xfrm>
        <a:graphic>
          <a:graphicData uri="http://schemas.openxmlformats.org/drawingml/2006/table">
            <a:tbl>
              <a:tblPr/>
              <a:tblGrid>
                <a:gridCol w="4837494">
                  <a:extLst>
                    <a:ext uri="{9D8B030D-6E8A-4147-A177-3AD203B41FA5}">
                      <a16:colId xmlns:a16="http://schemas.microsoft.com/office/drawing/2014/main" val="2249342029"/>
                    </a:ext>
                  </a:extLst>
                </a:gridCol>
                <a:gridCol w="3196881">
                  <a:extLst>
                    <a:ext uri="{9D8B030D-6E8A-4147-A177-3AD203B41FA5}">
                      <a16:colId xmlns:a16="http://schemas.microsoft.com/office/drawing/2014/main" val="204866829"/>
                    </a:ext>
                  </a:extLst>
                </a:gridCol>
              </a:tblGrid>
              <a:tr h="594076">
                <a:tc gridSpan="2">
                  <a:txBody>
                    <a:bodyPr/>
                    <a:lstStyle/>
                    <a:p>
                      <a:pPr ea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sv-SE" altLang="sv-SE" sz="1400" b="1" dirty="0"/>
                        <a:t>Exempel på löneuträkning </a:t>
                      </a:r>
                      <a:r>
                        <a:rPr lang="sv-SE" altLang="sv-SE" sz="1400" b="1" u="sng" dirty="0">
                          <a:solidFill>
                            <a:srgbClr val="FF0000"/>
                          </a:solidFill>
                        </a:rPr>
                        <a:t>OBEHÖRIG </a:t>
                      </a:r>
                      <a:r>
                        <a:rPr lang="sv-SE" altLang="sv-SE" sz="1400" b="1" dirty="0">
                          <a:solidFill>
                            <a:schemeClr val="tx1"/>
                          </a:solidFill>
                        </a:rPr>
                        <a:t>frisör:</a:t>
                      </a:r>
                    </a:p>
                    <a:p>
                      <a:pPr ea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sv-SE" altLang="sv-SE" sz="1200" dirty="0"/>
                        <a:t>Jobbat in 80 000 kr (inkl. moms) under månaden till salongen. Sålt varor/produkter för 8 000 kr (inkl. moms)</a:t>
                      </a:r>
                      <a:endParaRPr lang="sv-SE" altLang="en-US" sz="1200" b="1" i="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764000" algn="l"/>
                        </a:tabLst>
                        <a:defRPr/>
                      </a:pPr>
                      <a:endParaRPr lang="sv-SE" altLang="en-US" sz="1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39133432"/>
                  </a:ext>
                </a:extLst>
              </a:tr>
              <a:tr h="4266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sv-SE" sz="1400" b="1" dirty="0"/>
                        <a:t>Basbelopp</a:t>
                      </a:r>
                      <a:r>
                        <a:rPr lang="sv-SE" altLang="sv-SE" sz="1400" dirty="0"/>
                        <a:t>	</a:t>
                      </a:r>
                      <a:endParaRPr lang="sv-SE" altLang="en-US" sz="1400" b="1" i="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764000" algn="l"/>
                        </a:tabLst>
                        <a:defRPr/>
                      </a:pPr>
                      <a:r>
                        <a:rPr lang="sv-SE" altLang="sv-SE" sz="1400" dirty="0"/>
                        <a:t>    15 104 kr (baserat på heltid)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764000" algn="l"/>
                        </a:tabLst>
                        <a:defRPr/>
                      </a:pPr>
                      <a:endParaRPr lang="sv-SE" altLang="en-US" sz="1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98653754"/>
                  </a:ext>
                </a:extLst>
              </a:tr>
              <a:tr h="672135">
                <a:tc>
                  <a:txBody>
                    <a:bodyPr/>
                    <a:lstStyle/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sv-SE" altLang="sv-SE" sz="1400" b="1" dirty="0"/>
                        <a:t>Arbetsprovision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sv-SE" altLang="sv-SE" sz="1200" dirty="0"/>
                        <a:t>Minus moms 25 % (multiplicera med 0,8): 80 000 X 0,8 = 64 000 kr (ex moms)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sv-SE" altLang="sv-SE" sz="1200" dirty="0"/>
                        <a:t>Arbetsprovision 10,35 % av 64 000 . Dvs 64 000 X 0,1035 = </a:t>
                      </a:r>
                      <a:r>
                        <a:rPr lang="sv-SE" altLang="sv-SE" sz="1200" b="1" dirty="0"/>
                        <a:t>6624</a:t>
                      </a:r>
                      <a:r>
                        <a:rPr lang="sv-SE" altLang="sv-SE" sz="1200" dirty="0"/>
                        <a:t>		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sv-SE" altLang="en-US" sz="1400" b="1" i="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764000" algn="l"/>
                        </a:tabLst>
                        <a:defRPr/>
                      </a:pPr>
                      <a:r>
                        <a:rPr lang="sv-SE" altLang="sv-SE" sz="1400" dirty="0"/>
                        <a:t>     6 624 kr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764000" algn="l"/>
                        </a:tabLst>
                        <a:defRPr/>
                      </a:pPr>
                      <a:endParaRPr lang="sv-SE" altLang="en-US" sz="1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0845870"/>
                  </a:ext>
                </a:extLst>
              </a:tr>
              <a:tr h="4266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sv-SE" sz="1400" b="1" dirty="0"/>
                        <a:t>Summa: </a:t>
                      </a:r>
                      <a:r>
                        <a:rPr lang="sv-SE" altLang="sv-SE" sz="1400" b="0" dirty="0"/>
                        <a:t>Dvs </a:t>
                      </a:r>
                      <a:r>
                        <a:rPr lang="sv-SE" altLang="sv-SE" sz="1400" b="0" i="1" dirty="0"/>
                        <a:t>basbelopp + arbetsprovision ex. moms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sv-SE" sz="1400" b="0" i="1" dirty="0"/>
                        <a:t>                 (15 423 kr)          (6 624 kr)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sv-SE" altLang="en-US" sz="1400" b="1" i="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764000" algn="l"/>
                        </a:tabLst>
                        <a:defRPr/>
                      </a:pPr>
                      <a:r>
                        <a:rPr lang="sv-SE" altLang="sv-SE" sz="1400" b="1" dirty="0"/>
                        <a:t>   22 047 kr </a:t>
                      </a:r>
                      <a:br>
                        <a:rPr lang="sv-SE" altLang="sv-SE" sz="1400" b="0" dirty="0"/>
                      </a:br>
                      <a:r>
                        <a:rPr lang="sv-SE" altLang="sv-SE" sz="1400" b="0" dirty="0"/>
                        <a:t>   (överstiger </a:t>
                      </a:r>
                      <a:r>
                        <a:rPr lang="sv-SE" altLang="sv-SE" sz="1400" b="0" i="1" dirty="0"/>
                        <a:t>garantilönen</a:t>
                      </a:r>
                      <a:r>
                        <a:rPr lang="sv-SE" altLang="sv-SE" sz="1400" b="0" dirty="0"/>
                        <a:t> på </a:t>
                      </a:r>
                      <a:r>
                        <a:rPr lang="sv-SE" altLang="sv-SE" sz="1400" b="1" dirty="0"/>
                        <a:t>20 099</a:t>
                      </a:r>
                      <a:r>
                        <a:rPr lang="sv-SE" altLang="sv-SE" sz="1400" b="0" dirty="0"/>
                        <a:t>)</a:t>
                      </a:r>
                      <a:endParaRPr lang="sv-SE" altLang="en-US" sz="1400" b="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4908263"/>
                  </a:ext>
                </a:extLst>
              </a:tr>
              <a:tr h="6809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sv-SE" sz="1400" b="1" dirty="0"/>
                        <a:t>Försäljningsprovision: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sv-SE" altLang="sv-SE" sz="1200" dirty="0"/>
                        <a:t>Minus moms 25 % (multiplicera med 0,8): 8 000 X 0,8 = 6 400 kr (ex moms)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sv-SE" altLang="sv-SE" sz="1200" dirty="0"/>
                        <a:t>Försäljningsprovision 7 %: 6 400 * 0,07 = 448 kr</a:t>
                      </a:r>
                      <a:r>
                        <a:rPr lang="sv-SE" altLang="sv-SE" sz="1400" dirty="0"/>
                        <a:t>	</a:t>
                      </a:r>
                      <a:endParaRPr lang="sv-SE" altLang="sv-SE" sz="1400" b="1" dirty="0"/>
                    </a:p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sv-SE" altLang="en-US" sz="1400" b="1" i="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764000" algn="l"/>
                        </a:tabLst>
                        <a:defRPr/>
                      </a:pPr>
                      <a:r>
                        <a:rPr lang="sv-SE" altLang="en-US" sz="1400" b="0" dirty="0"/>
                        <a:t>   448kr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21682426"/>
                  </a:ext>
                </a:extLst>
              </a:tr>
              <a:tr h="359996">
                <a:tc>
                  <a:txBody>
                    <a:bodyPr/>
                    <a:lstStyle/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sv-SE" altLang="en-US" sz="1400" b="1" i="0" dirty="0"/>
                        <a:t>Totalt: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764000" algn="l"/>
                        </a:tabLst>
                        <a:defRPr/>
                      </a:pPr>
                      <a:r>
                        <a:rPr lang="sv-SE" altLang="en-US" sz="1400" b="1" dirty="0"/>
                        <a:t>   22 495 kr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9788122"/>
                  </a:ext>
                </a:extLst>
              </a:tr>
            </a:tbl>
          </a:graphicData>
        </a:graphic>
      </p:graphicFrame>
      <p:sp>
        <p:nvSpPr>
          <p:cNvPr id="57362" name="Rubrik 5">
            <a:extLst>
              <a:ext uri="{FF2B5EF4-FFF2-40B4-BE49-F238E27FC236}">
                <a16:creationId xmlns:a16="http://schemas.microsoft.com/office/drawing/2014/main" id="{6BA7636C-61F0-42D1-9DAE-78A94BB902E1}"/>
              </a:ext>
            </a:extLst>
          </p:cNvPr>
          <p:cNvSpPr txBox="1">
            <a:spLocks/>
          </p:cNvSpPr>
          <p:nvPr/>
        </p:nvSpPr>
        <p:spPr bwMode="auto">
          <a:xfrm>
            <a:off x="1525588" y="438150"/>
            <a:ext cx="9144000" cy="90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346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35038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66813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96988" indent="-1476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54188" indent="-147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11388" indent="-147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68588" indent="-147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25788" indent="-147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sv-SE" altLang="sv-SE" sz="3600" b="1" u="sng" dirty="0"/>
              <a:t>Det gör skillnad att göra gesällen! </a:t>
            </a:r>
          </a:p>
        </p:txBody>
      </p:sp>
      <p:cxnSp>
        <p:nvCxnSpPr>
          <p:cNvPr id="16" name="Rak koppling 15">
            <a:extLst>
              <a:ext uri="{FF2B5EF4-FFF2-40B4-BE49-F238E27FC236}">
                <a16:creationId xmlns:a16="http://schemas.microsoft.com/office/drawing/2014/main" id="{1A798B81-7BB0-4925-9978-E8DF5577D373}"/>
              </a:ext>
            </a:extLst>
          </p:cNvPr>
          <p:cNvCxnSpPr>
            <a:cxnSpLocks/>
          </p:cNvCxnSpPr>
          <p:nvPr/>
        </p:nvCxnSpPr>
        <p:spPr>
          <a:xfrm>
            <a:off x="7104063" y="2205038"/>
            <a:ext cx="0" cy="335841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koppling 18">
            <a:extLst>
              <a:ext uri="{FF2B5EF4-FFF2-40B4-BE49-F238E27FC236}">
                <a16:creationId xmlns:a16="http://schemas.microsoft.com/office/drawing/2014/main" id="{4F702EA8-1FE3-498D-A0F1-8D6620EB3468}"/>
              </a:ext>
            </a:extLst>
          </p:cNvPr>
          <p:cNvCxnSpPr>
            <a:cxnSpLocks/>
          </p:cNvCxnSpPr>
          <p:nvPr/>
        </p:nvCxnSpPr>
        <p:spPr>
          <a:xfrm>
            <a:off x="2097087" y="2102402"/>
            <a:ext cx="7997825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k koppling 23">
            <a:extLst>
              <a:ext uri="{FF2B5EF4-FFF2-40B4-BE49-F238E27FC236}">
                <a16:creationId xmlns:a16="http://schemas.microsoft.com/office/drawing/2014/main" id="{DD67E045-94BC-47B2-8041-950F5B1C2E22}"/>
              </a:ext>
            </a:extLst>
          </p:cNvPr>
          <p:cNvCxnSpPr>
            <a:cxnSpLocks/>
          </p:cNvCxnSpPr>
          <p:nvPr/>
        </p:nvCxnSpPr>
        <p:spPr>
          <a:xfrm>
            <a:off x="2079625" y="2552862"/>
            <a:ext cx="801528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ak koppling 26">
            <a:extLst>
              <a:ext uri="{FF2B5EF4-FFF2-40B4-BE49-F238E27FC236}">
                <a16:creationId xmlns:a16="http://schemas.microsoft.com/office/drawing/2014/main" id="{0D877796-ECCA-4171-B60B-001EF01FDD44}"/>
              </a:ext>
            </a:extLst>
          </p:cNvPr>
          <p:cNvCxnSpPr>
            <a:cxnSpLocks/>
          </p:cNvCxnSpPr>
          <p:nvPr/>
        </p:nvCxnSpPr>
        <p:spPr>
          <a:xfrm>
            <a:off x="2100264" y="3429000"/>
            <a:ext cx="801528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ak koppling 27">
            <a:extLst>
              <a:ext uri="{FF2B5EF4-FFF2-40B4-BE49-F238E27FC236}">
                <a16:creationId xmlns:a16="http://schemas.microsoft.com/office/drawing/2014/main" id="{454F9D0A-67D4-4F6D-8F7A-15155810ED17}"/>
              </a:ext>
            </a:extLst>
          </p:cNvPr>
          <p:cNvCxnSpPr>
            <a:cxnSpLocks/>
          </p:cNvCxnSpPr>
          <p:nvPr/>
        </p:nvCxnSpPr>
        <p:spPr>
          <a:xfrm>
            <a:off x="2100263" y="4368157"/>
            <a:ext cx="7997825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ak koppling 28">
            <a:extLst>
              <a:ext uri="{FF2B5EF4-FFF2-40B4-BE49-F238E27FC236}">
                <a16:creationId xmlns:a16="http://schemas.microsoft.com/office/drawing/2014/main" id="{C5FB80B3-4D3E-4E50-9C96-D7DF563FCAFD}"/>
              </a:ext>
            </a:extLst>
          </p:cNvPr>
          <p:cNvCxnSpPr>
            <a:cxnSpLocks/>
          </p:cNvCxnSpPr>
          <p:nvPr/>
        </p:nvCxnSpPr>
        <p:spPr>
          <a:xfrm>
            <a:off x="2122489" y="5292355"/>
            <a:ext cx="799306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DCBBFC0C-2596-4FE2-9F1E-7CB1B37BCA8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5373216"/>
            <a:ext cx="1368152" cy="1368152"/>
          </a:xfrm>
          <a:prstGeom prst="rect">
            <a:avLst/>
          </a:prstGeom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6C18DB6A-D80B-42A4-AECB-457C15C6B037}"/>
              </a:ext>
            </a:extLst>
          </p:cNvPr>
          <p:cNvSpPr txBox="1"/>
          <p:nvPr/>
        </p:nvSpPr>
        <p:spPr>
          <a:xfrm>
            <a:off x="2100263" y="6175083"/>
            <a:ext cx="72749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i="1" dirty="0"/>
              <a:t>Vid beräkning av moms  används beräkningsmetoden x 0.8 när du skall räkna ut ett belopp </a:t>
            </a:r>
            <a:r>
              <a:rPr lang="sv-SE" sz="1400" b="1" i="1" dirty="0"/>
              <a:t>med moms till utan moms </a:t>
            </a:r>
            <a:r>
              <a:rPr lang="sv-SE" sz="1400" i="1" dirty="0"/>
              <a:t>som ovan.</a:t>
            </a:r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64316610-D1E9-49FE-B56E-AA05477BB5C3}"/>
              </a:ext>
            </a:extLst>
          </p:cNvPr>
          <p:cNvSpPr/>
          <p:nvPr/>
        </p:nvSpPr>
        <p:spPr>
          <a:xfrm>
            <a:off x="4267414" y="5754792"/>
            <a:ext cx="36984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sv-SE" altLang="en-US" b="1" dirty="0"/>
              <a:t>Gäller till och med 31 mars 2026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ubrik 5">
            <a:extLst>
              <a:ext uri="{FF2B5EF4-FFF2-40B4-BE49-F238E27FC236}">
                <a16:creationId xmlns:a16="http://schemas.microsoft.com/office/drawing/2014/main" id="{C475800F-43E5-4CB0-8FA8-784F62307A34}"/>
              </a:ext>
            </a:extLst>
          </p:cNvPr>
          <p:cNvSpPr txBox="1">
            <a:spLocks/>
          </p:cNvSpPr>
          <p:nvPr/>
        </p:nvSpPr>
        <p:spPr bwMode="auto">
          <a:xfrm>
            <a:off x="1525588" y="438150"/>
            <a:ext cx="9144000" cy="90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346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35038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66813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96988" indent="-1476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54188" indent="-147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11388" indent="-147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68588" indent="-147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25788" indent="-147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sv-SE" altLang="sv-SE" sz="3600" b="1" u="sng" dirty="0"/>
              <a:t>Det gör skillnad att göra gesällen! </a:t>
            </a:r>
          </a:p>
        </p:txBody>
      </p:sp>
      <p:cxnSp>
        <p:nvCxnSpPr>
          <p:cNvPr id="9" name="Rak koppling 8">
            <a:extLst>
              <a:ext uri="{FF2B5EF4-FFF2-40B4-BE49-F238E27FC236}">
                <a16:creationId xmlns:a16="http://schemas.microsoft.com/office/drawing/2014/main" id="{4B3EB38E-2954-432A-B37A-D8D5D4CC48B8}"/>
              </a:ext>
            </a:extLst>
          </p:cNvPr>
          <p:cNvCxnSpPr>
            <a:cxnSpLocks/>
          </p:cNvCxnSpPr>
          <p:nvPr/>
        </p:nvCxnSpPr>
        <p:spPr>
          <a:xfrm>
            <a:off x="17305338" y="2276475"/>
            <a:ext cx="0" cy="295275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ktangel 18">
            <a:extLst>
              <a:ext uri="{FF2B5EF4-FFF2-40B4-BE49-F238E27FC236}">
                <a16:creationId xmlns:a16="http://schemas.microsoft.com/office/drawing/2014/main" id="{CDD80031-2B29-423B-AC75-94CC27F27AFC}"/>
              </a:ext>
            </a:extLst>
          </p:cNvPr>
          <p:cNvSpPr/>
          <p:nvPr/>
        </p:nvSpPr>
        <p:spPr>
          <a:xfrm>
            <a:off x="2117726" y="1415622"/>
            <a:ext cx="7993002" cy="417396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glow>
              <a:schemeClr val="accent1">
                <a:alpha val="40000"/>
              </a:schemeClr>
            </a:glow>
            <a:outerShdw blurRad="2540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dirty="0" err="1"/>
          </a:p>
        </p:txBody>
      </p:sp>
      <p:graphicFrame>
        <p:nvGraphicFramePr>
          <p:cNvPr id="21" name="Tabell 20">
            <a:extLst>
              <a:ext uri="{FF2B5EF4-FFF2-40B4-BE49-F238E27FC236}">
                <a16:creationId xmlns:a16="http://schemas.microsoft.com/office/drawing/2014/main" id="{A8E3E6A9-AF30-4F81-B7F7-8BC62EAD92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6450952"/>
              </p:ext>
            </p:extLst>
          </p:nvPr>
        </p:nvGraphicFramePr>
        <p:xfrm>
          <a:off x="2279653" y="1628775"/>
          <a:ext cx="7993062" cy="3997958"/>
        </p:xfrm>
        <a:graphic>
          <a:graphicData uri="http://schemas.openxmlformats.org/drawingml/2006/table">
            <a:tbl>
              <a:tblPr/>
              <a:tblGrid>
                <a:gridCol w="4927273">
                  <a:extLst>
                    <a:ext uri="{9D8B030D-6E8A-4147-A177-3AD203B41FA5}">
                      <a16:colId xmlns:a16="http://schemas.microsoft.com/office/drawing/2014/main" val="2249342029"/>
                    </a:ext>
                  </a:extLst>
                </a:gridCol>
                <a:gridCol w="3065789">
                  <a:extLst>
                    <a:ext uri="{9D8B030D-6E8A-4147-A177-3AD203B41FA5}">
                      <a16:colId xmlns:a16="http://schemas.microsoft.com/office/drawing/2014/main" val="204866829"/>
                    </a:ext>
                  </a:extLst>
                </a:gridCol>
              </a:tblGrid>
              <a:tr h="720123">
                <a:tc gridSpan="2">
                  <a:txBody>
                    <a:bodyPr/>
                    <a:lstStyle/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sv-SE" altLang="sv-SE" sz="1400" b="1" dirty="0"/>
                        <a:t>Exempel på löneuträkning </a:t>
                      </a:r>
                      <a:r>
                        <a:rPr lang="sv-SE" altLang="sv-SE" sz="1400" b="1" u="sng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BEHÖRIG</a:t>
                      </a:r>
                      <a:r>
                        <a:rPr lang="sv-SE" altLang="sv-SE" sz="1400" b="1" u="none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sv-SE" altLang="sv-SE" sz="1400" b="1" u="none" dirty="0">
                          <a:solidFill>
                            <a:schemeClr val="tx1"/>
                          </a:solidFill>
                        </a:rPr>
                        <a:t>frisör</a:t>
                      </a:r>
                      <a:br>
                        <a:rPr lang="sv-SE" altLang="sv-SE" sz="1400" b="1" u="sng" dirty="0">
                          <a:solidFill>
                            <a:schemeClr val="bg1"/>
                          </a:solidFill>
                        </a:rPr>
                      </a:br>
                      <a:r>
                        <a:rPr lang="sv-SE" altLang="sv-SE" sz="1200" dirty="0"/>
                        <a:t>Jobbat in 80 000kr (inkl. moms) under månaden till salongen. Sålt varor/produkter för 8 000 kr (inkl. moms)</a:t>
                      </a:r>
                      <a:endParaRPr lang="sv-SE" altLang="en-US" sz="1200" b="1" i="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764000" algn="l"/>
                        </a:tabLst>
                        <a:defRPr/>
                      </a:pPr>
                      <a:endParaRPr lang="sv-SE" altLang="en-US" sz="1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39133432"/>
                  </a:ext>
                </a:extLst>
              </a:tr>
              <a:tr h="4267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sv-SE" sz="1400" b="1" dirty="0"/>
                        <a:t>Basbelopp:</a:t>
                      </a:r>
                      <a:r>
                        <a:rPr lang="sv-SE" altLang="sv-SE" sz="1400" dirty="0"/>
                        <a:t>	</a:t>
                      </a:r>
                      <a:endParaRPr lang="sv-SE" altLang="en-US" sz="1400" b="1" i="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764000" algn="l"/>
                        </a:tabLst>
                        <a:defRPr/>
                      </a:pPr>
                      <a:r>
                        <a:rPr lang="sv-SE" altLang="sv-SE" sz="1400" dirty="0"/>
                        <a:t>16 735 kr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764000" algn="l"/>
                        </a:tabLst>
                        <a:defRPr/>
                      </a:pPr>
                      <a:endParaRPr lang="sv-SE" altLang="en-US" sz="1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98653754"/>
                  </a:ext>
                </a:extLst>
              </a:tr>
              <a:tr h="724667">
                <a:tc>
                  <a:txBody>
                    <a:bodyPr/>
                    <a:lstStyle/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sv-SE" altLang="sv-SE" sz="1400" b="1" dirty="0"/>
                        <a:t>Arbetsprovision: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sv-SE" altLang="sv-SE" sz="1200" dirty="0"/>
                        <a:t>Minus moms 25 % (multiplicera med 0,8): 80 000* 0,8 = 64 000 kr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sv-SE" altLang="sv-SE" sz="1200" dirty="0"/>
                        <a:t>Arbetsprovision 17,67 % Dvs 64 000 X 0,1767 = 11 308</a:t>
                      </a:r>
                      <a:endParaRPr lang="sv-SE" altLang="en-US" sz="1400" b="1" i="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764000" algn="l"/>
                        </a:tabLst>
                        <a:defRPr/>
                      </a:pPr>
                      <a:r>
                        <a:rPr lang="sv-SE" altLang="sv-SE" sz="1400" dirty="0"/>
                        <a:t>9 828 kr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764000" algn="l"/>
                        </a:tabLst>
                        <a:defRPr/>
                      </a:pPr>
                      <a:endParaRPr lang="sv-SE" altLang="en-US" sz="1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0845870"/>
                  </a:ext>
                </a:extLst>
              </a:tr>
              <a:tr h="4267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sv-SE" sz="1400" b="1" dirty="0"/>
                        <a:t>Summa: </a:t>
                      </a:r>
                      <a:r>
                        <a:rPr lang="sv-SE" altLang="sv-SE" sz="1400" b="0" i="1" dirty="0"/>
                        <a:t>Dvs basbelopp + arbetsprovision ex moms =</a:t>
                      </a:r>
                      <a:br>
                        <a:rPr lang="sv-SE" altLang="sv-SE" sz="1400" b="0" i="1" dirty="0"/>
                      </a:br>
                      <a:r>
                        <a:rPr lang="sv-SE" altLang="sv-SE" sz="1400" b="0" i="1" dirty="0"/>
                        <a:t>                (16 735 kr)            (11 308 kr)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sv-SE" altLang="en-US" sz="1400" b="1" i="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764000" algn="l"/>
                        </a:tabLst>
                        <a:defRPr/>
                      </a:pPr>
                      <a:r>
                        <a:rPr lang="sv-SE" altLang="sv-SE" sz="1400" b="0" dirty="0"/>
                        <a:t>28 043 kr </a:t>
                      </a:r>
                      <a:br>
                        <a:rPr lang="sv-SE" altLang="sv-SE" sz="1400" b="0" dirty="0"/>
                      </a:br>
                      <a:r>
                        <a:rPr lang="sv-SE" altLang="sv-SE" sz="1400" b="0" dirty="0"/>
                        <a:t>(överstiger </a:t>
                      </a:r>
                      <a:r>
                        <a:rPr lang="sv-SE" altLang="sv-SE" sz="1400" b="1" dirty="0"/>
                        <a:t>ej garantilönen </a:t>
                      </a:r>
                      <a:r>
                        <a:rPr lang="sv-SE" altLang="sv-SE" sz="1400" b="0" dirty="0"/>
                        <a:t>på 28 713)</a:t>
                      </a:r>
                      <a:endParaRPr lang="sv-SE" altLang="en-US" sz="1400" b="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4908263"/>
                  </a:ext>
                </a:extLst>
              </a:tr>
              <a:tr h="303273">
                <a:tc>
                  <a:txBody>
                    <a:bodyPr/>
                    <a:lstStyle/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sv-SE" altLang="en-US" sz="1400" b="1" i="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764000" algn="l"/>
                        </a:tabLst>
                        <a:defRPr/>
                      </a:pPr>
                      <a:endParaRPr lang="sv-SE" altLang="en-US" sz="1400" b="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0302869"/>
                  </a:ext>
                </a:extLst>
              </a:tr>
              <a:tr h="8230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sv-SE" sz="1400" b="1" dirty="0"/>
                        <a:t>Försäljningsprovision: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sv-SE" altLang="sv-SE" sz="1200" dirty="0"/>
                        <a:t>Minus moms 25 % (multiplicera med 0,8): 8 000 * 0,8 = 6 400 kr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sv-SE" altLang="sv-SE" sz="1200" dirty="0"/>
                        <a:t>Försäljningsprovision 7 %: 6 400 * 0,07 = 448 kr</a:t>
                      </a:r>
                      <a:r>
                        <a:rPr lang="sv-SE" altLang="sv-SE" sz="1400" dirty="0"/>
                        <a:t>	</a:t>
                      </a:r>
                      <a:endParaRPr lang="sv-SE" altLang="sv-SE" sz="1400" b="1" dirty="0"/>
                    </a:p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sv-SE" altLang="en-US" sz="1400" b="1" i="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764000" algn="l"/>
                        </a:tabLst>
                        <a:defRPr/>
                      </a:pPr>
                      <a:r>
                        <a:rPr lang="sv-SE" altLang="en-US" sz="1400" b="0" dirty="0"/>
                        <a:t>448 kr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21682426"/>
                  </a:ext>
                </a:extLst>
              </a:tr>
              <a:tr h="360061">
                <a:tc>
                  <a:txBody>
                    <a:bodyPr/>
                    <a:lstStyle/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sv-SE" altLang="en-US" sz="1400" b="1" i="0" dirty="0" err="1"/>
                        <a:t>Totalt:</a:t>
                      </a:r>
                      <a:r>
                        <a:rPr lang="sv-SE" altLang="en-US" sz="1400" b="0" i="1" dirty="0" err="1"/>
                        <a:t>Garantilön</a:t>
                      </a:r>
                      <a:r>
                        <a:rPr lang="sv-SE" altLang="en-US" sz="1400" b="0" i="1" dirty="0"/>
                        <a:t> 28 713 kr + Försäljningsprovision 448 kr =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764000" algn="l"/>
                        </a:tabLst>
                        <a:defRPr/>
                      </a:pPr>
                      <a:r>
                        <a:rPr lang="sv-SE" altLang="en-US" sz="1400" b="1" dirty="0"/>
                        <a:t>29 161 kr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9788122"/>
                  </a:ext>
                </a:extLst>
              </a:tr>
            </a:tbl>
          </a:graphicData>
        </a:graphic>
      </p:graphicFrame>
      <p:cxnSp>
        <p:nvCxnSpPr>
          <p:cNvPr id="22" name="Rak koppling 21">
            <a:extLst>
              <a:ext uri="{FF2B5EF4-FFF2-40B4-BE49-F238E27FC236}">
                <a16:creationId xmlns:a16="http://schemas.microsoft.com/office/drawing/2014/main" id="{E8D0F37A-AAAA-4C71-95DD-AA7C075F5B57}"/>
              </a:ext>
            </a:extLst>
          </p:cNvPr>
          <p:cNvCxnSpPr>
            <a:cxnSpLocks/>
          </p:cNvCxnSpPr>
          <p:nvPr/>
        </p:nvCxnSpPr>
        <p:spPr>
          <a:xfrm>
            <a:off x="7104063" y="2205038"/>
            <a:ext cx="0" cy="338455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ak koppling 22">
            <a:extLst>
              <a:ext uri="{FF2B5EF4-FFF2-40B4-BE49-F238E27FC236}">
                <a16:creationId xmlns:a16="http://schemas.microsoft.com/office/drawing/2014/main" id="{57316C11-36AD-4A7C-BF87-A3E960D669D5}"/>
              </a:ext>
            </a:extLst>
          </p:cNvPr>
          <p:cNvCxnSpPr>
            <a:cxnSpLocks/>
          </p:cNvCxnSpPr>
          <p:nvPr/>
        </p:nvCxnSpPr>
        <p:spPr>
          <a:xfrm>
            <a:off x="2100264" y="2205038"/>
            <a:ext cx="7997825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k koppling 23">
            <a:extLst>
              <a:ext uri="{FF2B5EF4-FFF2-40B4-BE49-F238E27FC236}">
                <a16:creationId xmlns:a16="http://schemas.microsoft.com/office/drawing/2014/main" id="{8939A148-BB25-49FB-A7D8-3684BDA91036}"/>
              </a:ext>
            </a:extLst>
          </p:cNvPr>
          <p:cNvCxnSpPr>
            <a:cxnSpLocks/>
          </p:cNvCxnSpPr>
          <p:nvPr/>
        </p:nvCxnSpPr>
        <p:spPr>
          <a:xfrm>
            <a:off x="2100264" y="2636838"/>
            <a:ext cx="801528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k koppling 24">
            <a:extLst>
              <a:ext uri="{FF2B5EF4-FFF2-40B4-BE49-F238E27FC236}">
                <a16:creationId xmlns:a16="http://schemas.microsoft.com/office/drawing/2014/main" id="{D77C843E-0391-475E-AE2A-06F0052D49A5}"/>
              </a:ext>
            </a:extLst>
          </p:cNvPr>
          <p:cNvCxnSpPr>
            <a:cxnSpLocks/>
          </p:cNvCxnSpPr>
          <p:nvPr/>
        </p:nvCxnSpPr>
        <p:spPr>
          <a:xfrm>
            <a:off x="2100264" y="3429000"/>
            <a:ext cx="801528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ak koppling 26">
            <a:extLst>
              <a:ext uri="{FF2B5EF4-FFF2-40B4-BE49-F238E27FC236}">
                <a16:creationId xmlns:a16="http://schemas.microsoft.com/office/drawing/2014/main" id="{3737734B-F7AE-4A3D-B567-710B4A155155}"/>
              </a:ext>
            </a:extLst>
          </p:cNvPr>
          <p:cNvCxnSpPr>
            <a:cxnSpLocks/>
          </p:cNvCxnSpPr>
          <p:nvPr/>
        </p:nvCxnSpPr>
        <p:spPr>
          <a:xfrm>
            <a:off x="2117726" y="4124158"/>
            <a:ext cx="799306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ak koppling 27">
            <a:extLst>
              <a:ext uri="{FF2B5EF4-FFF2-40B4-BE49-F238E27FC236}">
                <a16:creationId xmlns:a16="http://schemas.microsoft.com/office/drawing/2014/main" id="{79AE0D96-4A7A-4184-AF76-DFF34085C3CA}"/>
              </a:ext>
            </a:extLst>
          </p:cNvPr>
          <p:cNvCxnSpPr>
            <a:cxnSpLocks/>
          </p:cNvCxnSpPr>
          <p:nvPr/>
        </p:nvCxnSpPr>
        <p:spPr>
          <a:xfrm>
            <a:off x="2105027" y="5229225"/>
            <a:ext cx="799306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Bildobjekt 14">
            <a:extLst>
              <a:ext uri="{FF2B5EF4-FFF2-40B4-BE49-F238E27FC236}">
                <a16:creationId xmlns:a16="http://schemas.microsoft.com/office/drawing/2014/main" id="{385D851D-7FB8-4259-AFBA-164742225C2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5373216"/>
            <a:ext cx="1368152" cy="1368152"/>
          </a:xfrm>
          <a:prstGeom prst="rect">
            <a:avLst/>
          </a:prstGeom>
        </p:spPr>
      </p:pic>
      <p:sp>
        <p:nvSpPr>
          <p:cNvPr id="2" name="Rektangel 1">
            <a:extLst>
              <a:ext uri="{FF2B5EF4-FFF2-40B4-BE49-F238E27FC236}">
                <a16:creationId xmlns:a16="http://schemas.microsoft.com/office/drawing/2014/main" id="{4592E23D-1622-4D24-B6B9-E23F324ADAE0}"/>
              </a:ext>
            </a:extLst>
          </p:cNvPr>
          <p:cNvSpPr/>
          <p:nvPr/>
        </p:nvSpPr>
        <p:spPr>
          <a:xfrm>
            <a:off x="4267414" y="5754792"/>
            <a:ext cx="36984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sv-SE" altLang="en-US" b="1" dirty="0"/>
              <a:t>Gäller till och med 31 mars 2026</a:t>
            </a: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43D676C6-271A-445C-936C-94102C1C2CBB}"/>
              </a:ext>
            </a:extLst>
          </p:cNvPr>
          <p:cNvSpPr txBox="1"/>
          <p:nvPr/>
        </p:nvSpPr>
        <p:spPr>
          <a:xfrm>
            <a:off x="2100263" y="6093643"/>
            <a:ext cx="72749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i="1" dirty="0"/>
              <a:t>Vid beräkning av moms  används beräkningsmetoden x 0.8 när du skall räkna ut ett belopp </a:t>
            </a:r>
            <a:r>
              <a:rPr lang="sv-SE" sz="1400" b="1" i="1" dirty="0"/>
              <a:t>med moms till utan moms </a:t>
            </a:r>
            <a:r>
              <a:rPr lang="sv-SE" sz="1400" i="1" dirty="0"/>
              <a:t>som ovan.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ubrik 5">
            <a:extLst>
              <a:ext uri="{FF2B5EF4-FFF2-40B4-BE49-F238E27FC236}">
                <a16:creationId xmlns:a16="http://schemas.microsoft.com/office/drawing/2014/main" id="{C475800F-43E5-4CB0-8FA8-784F62307A34}"/>
              </a:ext>
            </a:extLst>
          </p:cNvPr>
          <p:cNvSpPr txBox="1">
            <a:spLocks/>
          </p:cNvSpPr>
          <p:nvPr/>
        </p:nvSpPr>
        <p:spPr bwMode="auto">
          <a:xfrm>
            <a:off x="1525588" y="438150"/>
            <a:ext cx="9144000" cy="90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346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35038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66813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96988" indent="-1476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754188" indent="-147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11388" indent="-147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668588" indent="-147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125788" indent="-147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sv-SE" altLang="sv-SE" sz="3600" b="1" u="sng" dirty="0"/>
              <a:t>Det gör skillnad att göra gesällen! </a:t>
            </a:r>
          </a:p>
        </p:txBody>
      </p:sp>
      <p:cxnSp>
        <p:nvCxnSpPr>
          <p:cNvPr id="9" name="Rak koppling 8">
            <a:extLst>
              <a:ext uri="{FF2B5EF4-FFF2-40B4-BE49-F238E27FC236}">
                <a16:creationId xmlns:a16="http://schemas.microsoft.com/office/drawing/2014/main" id="{4B3EB38E-2954-432A-B37A-D8D5D4CC48B8}"/>
              </a:ext>
            </a:extLst>
          </p:cNvPr>
          <p:cNvCxnSpPr>
            <a:cxnSpLocks/>
          </p:cNvCxnSpPr>
          <p:nvPr/>
        </p:nvCxnSpPr>
        <p:spPr>
          <a:xfrm>
            <a:off x="17305338" y="2276475"/>
            <a:ext cx="0" cy="295275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ktangel 18">
            <a:extLst>
              <a:ext uri="{FF2B5EF4-FFF2-40B4-BE49-F238E27FC236}">
                <a16:creationId xmlns:a16="http://schemas.microsoft.com/office/drawing/2014/main" id="{CDD80031-2B29-423B-AC75-94CC27F27AFC}"/>
              </a:ext>
            </a:extLst>
          </p:cNvPr>
          <p:cNvSpPr/>
          <p:nvPr/>
        </p:nvSpPr>
        <p:spPr>
          <a:xfrm>
            <a:off x="2117726" y="1415622"/>
            <a:ext cx="7993002" cy="417396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glow>
              <a:schemeClr val="accent1">
                <a:alpha val="40000"/>
              </a:schemeClr>
            </a:glow>
            <a:outerShdw blurRad="2540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dirty="0" err="1"/>
          </a:p>
        </p:txBody>
      </p:sp>
      <p:graphicFrame>
        <p:nvGraphicFramePr>
          <p:cNvPr id="21" name="Tabell 20">
            <a:extLst>
              <a:ext uri="{FF2B5EF4-FFF2-40B4-BE49-F238E27FC236}">
                <a16:creationId xmlns:a16="http://schemas.microsoft.com/office/drawing/2014/main" id="{A8E3E6A9-AF30-4F81-B7F7-8BC62EAD92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3693711"/>
              </p:ext>
            </p:extLst>
          </p:nvPr>
        </p:nvGraphicFramePr>
        <p:xfrm>
          <a:off x="2387601" y="1628775"/>
          <a:ext cx="7885113" cy="3997958"/>
        </p:xfrm>
        <a:graphic>
          <a:graphicData uri="http://schemas.openxmlformats.org/drawingml/2006/table">
            <a:tbl>
              <a:tblPr/>
              <a:tblGrid>
                <a:gridCol w="4707791">
                  <a:extLst>
                    <a:ext uri="{9D8B030D-6E8A-4147-A177-3AD203B41FA5}">
                      <a16:colId xmlns:a16="http://schemas.microsoft.com/office/drawing/2014/main" val="2249342029"/>
                    </a:ext>
                  </a:extLst>
                </a:gridCol>
                <a:gridCol w="3177322">
                  <a:extLst>
                    <a:ext uri="{9D8B030D-6E8A-4147-A177-3AD203B41FA5}">
                      <a16:colId xmlns:a16="http://schemas.microsoft.com/office/drawing/2014/main" val="204866829"/>
                    </a:ext>
                  </a:extLst>
                </a:gridCol>
              </a:tblGrid>
              <a:tr h="720123">
                <a:tc gridSpan="2">
                  <a:txBody>
                    <a:bodyPr/>
                    <a:lstStyle/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sv-SE" altLang="sv-SE" sz="1400" b="1" dirty="0"/>
                        <a:t>Exempel på löneuträkning </a:t>
                      </a:r>
                      <a:r>
                        <a:rPr lang="sv-SE" altLang="sv-SE" sz="1400" b="1" u="sng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BEHÖRIG </a:t>
                      </a:r>
                      <a:r>
                        <a:rPr lang="sv-SE" altLang="sv-SE" sz="1400" b="1" u="none" dirty="0">
                          <a:solidFill>
                            <a:schemeClr val="tx1"/>
                          </a:solidFill>
                        </a:rPr>
                        <a:t>frisör </a:t>
                      </a:r>
                      <a:br>
                        <a:rPr lang="sv-SE" altLang="sv-SE" sz="1400" b="1" u="sng" dirty="0">
                          <a:solidFill>
                            <a:schemeClr val="bg1"/>
                          </a:solidFill>
                        </a:rPr>
                      </a:br>
                      <a:r>
                        <a:rPr lang="sv-SE" altLang="sv-SE" sz="1200" dirty="0"/>
                        <a:t>Jobbat in </a:t>
                      </a:r>
                      <a:r>
                        <a:rPr lang="sv-SE" altLang="sv-SE" sz="1200" b="1" i="1" dirty="0"/>
                        <a:t>85 000kr </a:t>
                      </a:r>
                      <a:r>
                        <a:rPr lang="sv-SE" altLang="sv-SE" sz="1200" dirty="0"/>
                        <a:t>(inkl. moms) under månaden till salongen. Sålt varor/produkter för 8 000 kr (</a:t>
                      </a:r>
                      <a:r>
                        <a:rPr lang="sv-SE" altLang="sv-SE" sz="1200" dirty="0" err="1"/>
                        <a:t>inkl</a:t>
                      </a:r>
                      <a:r>
                        <a:rPr lang="sv-SE" altLang="sv-SE" sz="1200" dirty="0"/>
                        <a:t> moms)</a:t>
                      </a:r>
                      <a:endParaRPr lang="sv-SE" altLang="en-US" sz="1200" b="1" i="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764000" algn="l"/>
                        </a:tabLst>
                        <a:defRPr/>
                      </a:pPr>
                      <a:endParaRPr lang="sv-SE" altLang="en-US" sz="1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39133432"/>
                  </a:ext>
                </a:extLst>
              </a:tr>
              <a:tr h="4267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sv-SE" sz="1400" b="1" dirty="0"/>
                        <a:t>Basbelopp:</a:t>
                      </a:r>
                      <a:r>
                        <a:rPr lang="sv-SE" altLang="sv-SE" sz="1400" dirty="0"/>
                        <a:t>	</a:t>
                      </a:r>
                      <a:endParaRPr lang="sv-SE" altLang="en-US" sz="1400" b="1" i="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764000" algn="l"/>
                        </a:tabLst>
                        <a:defRPr/>
                      </a:pPr>
                      <a:r>
                        <a:rPr lang="sv-SE" altLang="sv-SE" sz="1400" dirty="0"/>
                        <a:t>   16 735 kr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764000" algn="l"/>
                        </a:tabLst>
                        <a:defRPr/>
                      </a:pPr>
                      <a:endParaRPr lang="sv-SE" altLang="en-US" sz="1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98653754"/>
                  </a:ext>
                </a:extLst>
              </a:tr>
              <a:tr h="724667">
                <a:tc>
                  <a:txBody>
                    <a:bodyPr/>
                    <a:lstStyle/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sv-SE" altLang="sv-SE" sz="1400" b="1" dirty="0"/>
                        <a:t>Arbetsprovision: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sv-SE" altLang="sv-SE" sz="1200" dirty="0"/>
                        <a:t>Minus moms 25 % (multiplicera med 0,8): 85 000* 0,8 = 68 000 kr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sv-SE" altLang="sv-SE" sz="1200" dirty="0"/>
                        <a:t>Arbetsprovision 17,67 % Dvs 68 000 X 0,1767 = 12 015,6</a:t>
                      </a:r>
                      <a:endParaRPr lang="sv-SE" altLang="en-US" sz="1400" b="1" i="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764000" algn="l"/>
                        </a:tabLst>
                        <a:defRPr/>
                      </a:pPr>
                      <a:r>
                        <a:rPr lang="sv-SE" altLang="sv-SE" sz="1400" dirty="0"/>
                        <a:t>   12 015,6 kr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764000" algn="l"/>
                        </a:tabLst>
                        <a:defRPr/>
                      </a:pPr>
                      <a:endParaRPr lang="sv-SE" altLang="en-US" sz="1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0845870"/>
                  </a:ext>
                </a:extLst>
              </a:tr>
              <a:tr h="4267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sv-SE" sz="1400" b="1" dirty="0"/>
                        <a:t>Summa: </a:t>
                      </a:r>
                      <a:r>
                        <a:rPr lang="sv-SE" altLang="sv-SE" sz="1400" b="0" i="1" dirty="0"/>
                        <a:t>Dvs basbelopp + arbetsprovision ex moms =</a:t>
                      </a:r>
                      <a:br>
                        <a:rPr lang="sv-SE" altLang="sv-SE" sz="1400" b="0" i="1" dirty="0"/>
                      </a:br>
                      <a:r>
                        <a:rPr lang="sv-SE" altLang="sv-SE" sz="1400" b="0" i="1" dirty="0"/>
                        <a:t>                (16 735 kr)            (12 015,6)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sv-SE" altLang="en-US" sz="1400" b="1" i="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764000" algn="l"/>
                        </a:tabLst>
                        <a:defRPr/>
                      </a:pPr>
                      <a:r>
                        <a:rPr lang="sv-SE" altLang="sv-SE" sz="1400" b="0" dirty="0"/>
                        <a:t>   28 750,6 kr </a:t>
                      </a:r>
                      <a:br>
                        <a:rPr lang="sv-SE" altLang="sv-SE" sz="1400" b="0" dirty="0"/>
                      </a:br>
                      <a:r>
                        <a:rPr lang="sv-SE" altLang="sv-SE" sz="1400" b="0" dirty="0"/>
                        <a:t>   (överstiger </a:t>
                      </a:r>
                      <a:r>
                        <a:rPr lang="sv-SE" altLang="sv-SE" sz="1400" b="1" dirty="0"/>
                        <a:t>garantilönen </a:t>
                      </a:r>
                      <a:r>
                        <a:rPr lang="sv-SE" altLang="sv-SE" sz="1400" b="0" dirty="0"/>
                        <a:t>på 28 713)</a:t>
                      </a:r>
                      <a:endParaRPr lang="sv-SE" altLang="en-US" sz="1400" b="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4908263"/>
                  </a:ext>
                </a:extLst>
              </a:tr>
              <a:tr h="303273">
                <a:tc>
                  <a:txBody>
                    <a:bodyPr/>
                    <a:lstStyle/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sv-SE" altLang="en-US" sz="1400" b="1" i="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764000" algn="l"/>
                        </a:tabLst>
                        <a:defRPr/>
                      </a:pPr>
                      <a:endParaRPr lang="sv-SE" altLang="en-US" sz="1400" b="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0302869"/>
                  </a:ext>
                </a:extLst>
              </a:tr>
              <a:tr h="8230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sv-SE" sz="1400" b="1" dirty="0"/>
                        <a:t>Försäljningsprovision: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sv-SE" altLang="sv-SE" sz="1200" dirty="0"/>
                        <a:t>Minus moms 25 % (multiplicera med 0,8): 8 000 * 0,8 = 6 400 kr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sv-SE" altLang="sv-SE" sz="1200" dirty="0"/>
                        <a:t>Försäljningsprovision 7 %: 6 400 * 0,07 = 448 kr</a:t>
                      </a:r>
                      <a:r>
                        <a:rPr lang="sv-SE" altLang="sv-SE" sz="1400" dirty="0"/>
                        <a:t>	</a:t>
                      </a:r>
                      <a:endParaRPr lang="sv-SE" altLang="sv-SE" sz="1400" b="1" dirty="0"/>
                    </a:p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sv-SE" altLang="en-US" sz="1400" b="1" i="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764000" algn="l"/>
                        </a:tabLst>
                        <a:defRPr/>
                      </a:pPr>
                      <a:r>
                        <a:rPr lang="sv-SE" altLang="en-US" sz="1400" b="0" dirty="0"/>
                        <a:t>   448 kr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21682426"/>
                  </a:ext>
                </a:extLst>
              </a:tr>
              <a:tr h="360061">
                <a:tc>
                  <a:txBody>
                    <a:bodyPr/>
                    <a:lstStyle/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sv-SE" altLang="en-US" sz="1400" b="1" i="0" dirty="0"/>
                        <a:t>Totalt: </a:t>
                      </a:r>
                      <a:r>
                        <a:rPr lang="sv-SE" altLang="en-US" sz="1400" b="0" i="1" dirty="0"/>
                        <a:t>28 750,6 kr + Försäljningsprovision 448 kr =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764000" algn="l"/>
                        </a:tabLst>
                        <a:defRPr/>
                      </a:pPr>
                      <a:r>
                        <a:rPr lang="sv-SE" altLang="en-US" sz="1400" b="1" dirty="0"/>
                        <a:t>   29 198,6 kr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9788122"/>
                  </a:ext>
                </a:extLst>
              </a:tr>
            </a:tbl>
          </a:graphicData>
        </a:graphic>
      </p:graphicFrame>
      <p:cxnSp>
        <p:nvCxnSpPr>
          <p:cNvPr id="22" name="Rak koppling 21">
            <a:extLst>
              <a:ext uri="{FF2B5EF4-FFF2-40B4-BE49-F238E27FC236}">
                <a16:creationId xmlns:a16="http://schemas.microsoft.com/office/drawing/2014/main" id="{E8D0F37A-AAAA-4C71-95DD-AA7C075F5B57}"/>
              </a:ext>
            </a:extLst>
          </p:cNvPr>
          <p:cNvCxnSpPr>
            <a:cxnSpLocks/>
          </p:cNvCxnSpPr>
          <p:nvPr/>
        </p:nvCxnSpPr>
        <p:spPr>
          <a:xfrm>
            <a:off x="7104063" y="2205038"/>
            <a:ext cx="0" cy="338455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ak koppling 22">
            <a:extLst>
              <a:ext uri="{FF2B5EF4-FFF2-40B4-BE49-F238E27FC236}">
                <a16:creationId xmlns:a16="http://schemas.microsoft.com/office/drawing/2014/main" id="{57316C11-36AD-4A7C-BF87-A3E960D669D5}"/>
              </a:ext>
            </a:extLst>
          </p:cNvPr>
          <p:cNvCxnSpPr>
            <a:cxnSpLocks/>
          </p:cNvCxnSpPr>
          <p:nvPr/>
        </p:nvCxnSpPr>
        <p:spPr>
          <a:xfrm>
            <a:off x="2100264" y="2205038"/>
            <a:ext cx="7997825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k koppling 23">
            <a:extLst>
              <a:ext uri="{FF2B5EF4-FFF2-40B4-BE49-F238E27FC236}">
                <a16:creationId xmlns:a16="http://schemas.microsoft.com/office/drawing/2014/main" id="{8939A148-BB25-49FB-A7D8-3684BDA91036}"/>
              </a:ext>
            </a:extLst>
          </p:cNvPr>
          <p:cNvCxnSpPr>
            <a:cxnSpLocks/>
          </p:cNvCxnSpPr>
          <p:nvPr/>
        </p:nvCxnSpPr>
        <p:spPr>
          <a:xfrm>
            <a:off x="2100264" y="2636838"/>
            <a:ext cx="801528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k koppling 24">
            <a:extLst>
              <a:ext uri="{FF2B5EF4-FFF2-40B4-BE49-F238E27FC236}">
                <a16:creationId xmlns:a16="http://schemas.microsoft.com/office/drawing/2014/main" id="{D77C843E-0391-475E-AE2A-06F0052D49A5}"/>
              </a:ext>
            </a:extLst>
          </p:cNvPr>
          <p:cNvCxnSpPr>
            <a:cxnSpLocks/>
          </p:cNvCxnSpPr>
          <p:nvPr/>
        </p:nvCxnSpPr>
        <p:spPr>
          <a:xfrm>
            <a:off x="2100264" y="3429000"/>
            <a:ext cx="801528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ak koppling 26">
            <a:extLst>
              <a:ext uri="{FF2B5EF4-FFF2-40B4-BE49-F238E27FC236}">
                <a16:creationId xmlns:a16="http://schemas.microsoft.com/office/drawing/2014/main" id="{3737734B-F7AE-4A3D-B567-710B4A155155}"/>
              </a:ext>
            </a:extLst>
          </p:cNvPr>
          <p:cNvCxnSpPr>
            <a:cxnSpLocks/>
          </p:cNvCxnSpPr>
          <p:nvPr/>
        </p:nvCxnSpPr>
        <p:spPr>
          <a:xfrm>
            <a:off x="2117726" y="4124158"/>
            <a:ext cx="799306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ak koppling 27">
            <a:extLst>
              <a:ext uri="{FF2B5EF4-FFF2-40B4-BE49-F238E27FC236}">
                <a16:creationId xmlns:a16="http://schemas.microsoft.com/office/drawing/2014/main" id="{79AE0D96-4A7A-4184-AF76-DFF34085C3CA}"/>
              </a:ext>
            </a:extLst>
          </p:cNvPr>
          <p:cNvCxnSpPr>
            <a:cxnSpLocks/>
          </p:cNvCxnSpPr>
          <p:nvPr/>
        </p:nvCxnSpPr>
        <p:spPr>
          <a:xfrm>
            <a:off x="2105027" y="5229225"/>
            <a:ext cx="799306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Bildobjekt 14">
            <a:extLst>
              <a:ext uri="{FF2B5EF4-FFF2-40B4-BE49-F238E27FC236}">
                <a16:creationId xmlns:a16="http://schemas.microsoft.com/office/drawing/2014/main" id="{385D851D-7FB8-4259-AFBA-164742225C2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5373216"/>
            <a:ext cx="1368152" cy="1368152"/>
          </a:xfrm>
          <a:prstGeom prst="rect">
            <a:avLst/>
          </a:prstGeom>
        </p:spPr>
      </p:pic>
      <p:sp>
        <p:nvSpPr>
          <p:cNvPr id="2" name="Rektangel 1">
            <a:extLst>
              <a:ext uri="{FF2B5EF4-FFF2-40B4-BE49-F238E27FC236}">
                <a16:creationId xmlns:a16="http://schemas.microsoft.com/office/drawing/2014/main" id="{4592E23D-1622-4D24-B6B9-E23F324ADAE0}"/>
              </a:ext>
            </a:extLst>
          </p:cNvPr>
          <p:cNvSpPr/>
          <p:nvPr/>
        </p:nvSpPr>
        <p:spPr>
          <a:xfrm>
            <a:off x="4267414" y="5754792"/>
            <a:ext cx="32644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sv-SE" altLang="en-US" b="1" dirty="0"/>
              <a:t>Gäller till och med 31 mars 2024</a:t>
            </a: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43D676C6-271A-445C-936C-94102C1C2CBB}"/>
              </a:ext>
            </a:extLst>
          </p:cNvPr>
          <p:cNvSpPr txBox="1"/>
          <p:nvPr/>
        </p:nvSpPr>
        <p:spPr>
          <a:xfrm>
            <a:off x="2100263" y="6093643"/>
            <a:ext cx="72749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i="1" dirty="0"/>
              <a:t>Vid beräkning av moms  används beräkningsmetoden x 0.8 när du skall räkna ut ett belopp </a:t>
            </a:r>
            <a:r>
              <a:rPr lang="sv-SE" sz="1400" b="1" i="1" dirty="0"/>
              <a:t>med moms till utan moms </a:t>
            </a:r>
            <a:r>
              <a:rPr lang="sv-SE" sz="1400" i="1" dirty="0"/>
              <a:t>som ovan.</a:t>
            </a:r>
          </a:p>
        </p:txBody>
      </p:sp>
    </p:spTree>
    <p:extLst>
      <p:ext uri="{BB962C8B-B14F-4D97-AF65-F5344CB8AC3E}">
        <p14:creationId xmlns:p14="http://schemas.microsoft.com/office/powerpoint/2010/main" val="3847558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theme/theme1.xml><?xml version="1.0" encoding="utf-8"?>
<a:theme xmlns:a="http://schemas.openxmlformats.org/drawingml/2006/main" name="Anpassad formgivning">
  <a:themeElements>
    <a:clrScheme name="Handels PPT">
      <a:dk1>
        <a:sysClr val="windowText" lastClr="000000"/>
      </a:dk1>
      <a:lt1>
        <a:sysClr val="window" lastClr="FFFFFF"/>
      </a:lt1>
      <a:dk2>
        <a:srgbClr val="E2261A"/>
      </a:dk2>
      <a:lt2>
        <a:srgbClr val="E7E6E6"/>
      </a:lt2>
      <a:accent1>
        <a:srgbClr val="B9DBE5"/>
      </a:accent1>
      <a:accent2>
        <a:srgbClr val="F1E4B2"/>
      </a:accent2>
      <a:accent3>
        <a:srgbClr val="D6D1CA"/>
      </a:accent3>
      <a:accent4>
        <a:srgbClr val="CFDDBB"/>
      </a:accent4>
      <a:accent5>
        <a:srgbClr val="F4CDD4"/>
      </a:accent5>
      <a:accent6>
        <a:srgbClr val="FBC692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y Blank.potx" id="{AEEC50E7-4464-42DA-994A-C3C199874797}" vid="{5DB47BB6-A93D-4ADD-86B8-5511105ED699}"/>
    </a:ext>
  </a:extLst>
</a:theme>
</file>

<file path=ppt/theme/theme2.xml><?xml version="1.0" encoding="utf-8"?>
<a:theme xmlns:a="http://schemas.openxmlformats.org/drawingml/2006/main" name="Office-tema">
  <a:themeElements>
    <a:clrScheme name="Handel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2261A"/>
      </a:accent1>
      <a:accent2>
        <a:srgbClr val="2DC6D6"/>
      </a:accent2>
      <a:accent3>
        <a:srgbClr val="FE7F03"/>
      </a:accent3>
      <a:accent4>
        <a:srgbClr val="F9E08C"/>
      </a:accent4>
      <a:accent5>
        <a:srgbClr val="868C01"/>
      </a:accent5>
      <a:accent6>
        <a:srgbClr val="00A486"/>
      </a:accent6>
      <a:hlink>
        <a:srgbClr val="0563C1"/>
      </a:hlink>
      <a:folHlink>
        <a:srgbClr val="954F72"/>
      </a:folHlink>
    </a:clrScheme>
    <a:fontScheme name="Handel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Handel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2261A"/>
      </a:accent1>
      <a:accent2>
        <a:srgbClr val="2DC6D6"/>
      </a:accent2>
      <a:accent3>
        <a:srgbClr val="FE7F03"/>
      </a:accent3>
      <a:accent4>
        <a:srgbClr val="F9E08C"/>
      </a:accent4>
      <a:accent5>
        <a:srgbClr val="868C01"/>
      </a:accent5>
      <a:accent6>
        <a:srgbClr val="00A486"/>
      </a:accent6>
      <a:hlink>
        <a:srgbClr val="0563C1"/>
      </a:hlink>
      <a:folHlink>
        <a:srgbClr val="954F72"/>
      </a:folHlink>
    </a:clrScheme>
    <a:fontScheme name="Handel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74355090C044D4696E56DBEB4A1EA1D" ma:contentTypeVersion="17" ma:contentTypeDescription="Skapa ett nytt dokument." ma:contentTypeScope="" ma:versionID="60c600bbad0e4cb73069a4a88051308d">
  <xsd:schema xmlns:xsd="http://www.w3.org/2001/XMLSchema" xmlns:xs="http://www.w3.org/2001/XMLSchema" xmlns:p="http://schemas.microsoft.com/office/2006/metadata/properties" xmlns:ns2="16084d06-3e8e-49e3-9312-e473a5b7c930" xmlns:ns3="f5c75cb3-12d5-415f-9da5-3b7a9787cea9" targetNamespace="http://schemas.microsoft.com/office/2006/metadata/properties" ma:root="true" ma:fieldsID="0293571dcf0d0e0e9bf1ef6b2b0a09d0" ns2:_="" ns3:_="">
    <xsd:import namespace="16084d06-3e8e-49e3-9312-e473a5b7c930"/>
    <xsd:import namespace="f5c75cb3-12d5-415f-9da5-3b7a9787cea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084d06-3e8e-49e3-9312-e473a5b7c9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8" nillable="true" ma:taxonomy="true" ma:internalName="lcf76f155ced4ddcb4097134ff3c332f" ma:taxonomyFieldName="MediaServiceImageTags" ma:displayName="Bildmarkeringar" ma:readOnly="false" ma:fieldId="{5cf76f15-5ced-4ddc-b409-7134ff3c332f}" ma:taxonomyMulti="true" ma:sspId="07b0dcc0-e665-4050-ae29-3b765768433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c75cb3-12d5-415f-9da5-3b7a9787cea9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88f952ec-11d6-40b5-9617-6d59e2035c40}" ma:internalName="TaxCatchAll" ma:showField="CatchAllData" ma:web="f5c75cb3-12d5-415f-9da5-3b7a9787cea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5c75cb3-12d5-415f-9da5-3b7a9787cea9" xsi:nil="true"/>
    <lcf76f155ced4ddcb4097134ff3c332f xmlns="16084d06-3e8e-49e3-9312-e473a5b7c93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BBEE46D-9307-449A-A774-CDFE60BC1F5B}"/>
</file>

<file path=customXml/itemProps2.xml><?xml version="1.0" encoding="utf-8"?>
<ds:datastoreItem xmlns:ds="http://schemas.openxmlformats.org/officeDocument/2006/customXml" ds:itemID="{C9510D0D-D5D5-45E9-8EC4-0640F6F66B1A}"/>
</file>

<file path=customXml/itemProps3.xml><?xml version="1.0" encoding="utf-8"?>
<ds:datastoreItem xmlns:ds="http://schemas.openxmlformats.org/officeDocument/2006/customXml" ds:itemID="{3C28AE9D-A478-4541-9952-4FDD63E3FEA0}"/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15310</TotalTime>
  <Words>1019</Words>
  <Application>Microsoft Office PowerPoint</Application>
  <PresentationFormat>Bredbild</PresentationFormat>
  <Paragraphs>94</Paragraphs>
  <Slides>3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5" baseType="lpstr">
      <vt:lpstr>Arial</vt:lpstr>
      <vt:lpstr>Anpassad formgivning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 dig som  är på väg ut i  arbetslivet</dc:title>
  <dc:creator>Cajsa Jönsson</dc:creator>
  <cp:lastModifiedBy>Goran Khello Sheikhi</cp:lastModifiedBy>
  <cp:revision>4</cp:revision>
  <cp:lastPrinted>2016-09-15T11:35:59Z</cp:lastPrinted>
  <dcterms:created xsi:type="dcterms:W3CDTF">2023-05-11T07:44:00Z</dcterms:created>
  <dcterms:modified xsi:type="dcterms:W3CDTF">2025-08-13T08:15:38Z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0x010100074355090C044D4696E56DBEB4A1EA1D</vt:lpwstr>
  </property>
</Properties>
</file>

<file path=userCustomization/customUI.xml><?xml version="1.0" encoding="utf-8"?>
<mso:customUI xmlns:mso="http://schemas.microsoft.com/office/2006/01/customui">
  <mso:ribbon>
    <mso:qat>
      <mso:documentControls>
        <mso:control idQ="mso:ObjectEditShapeMenu" visible="true"/>
        <mso:control idQ="mso:SlideThemesGallery" visible="true"/>
      </mso:documentControls>
    </mso:qat>
  </mso:ribbon>
</mso:customUI>
</file>