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 ContentType="image/ti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45"/>
  </p:notesMasterIdLst>
  <p:sldIdLst>
    <p:sldId id="359" r:id="rId5"/>
    <p:sldId id="256" r:id="rId6"/>
    <p:sldId id="257" r:id="rId7"/>
    <p:sldId id="258" r:id="rId8"/>
    <p:sldId id="259" r:id="rId9"/>
    <p:sldId id="260" r:id="rId10"/>
    <p:sldId id="261" r:id="rId11"/>
    <p:sldId id="262" r:id="rId12"/>
    <p:sldId id="263" r:id="rId13"/>
    <p:sldId id="269" r:id="rId14"/>
    <p:sldId id="313" r:id="rId15"/>
    <p:sldId id="273" r:id="rId16"/>
    <p:sldId id="350" r:id="rId17"/>
    <p:sldId id="276" r:id="rId18"/>
    <p:sldId id="283" r:id="rId19"/>
    <p:sldId id="284" r:id="rId20"/>
    <p:sldId id="285" r:id="rId21"/>
    <p:sldId id="286" r:id="rId22"/>
    <p:sldId id="351" r:id="rId23"/>
    <p:sldId id="287" r:id="rId24"/>
    <p:sldId id="299" r:id="rId25"/>
    <p:sldId id="300" r:id="rId26"/>
    <p:sldId id="301" r:id="rId27"/>
    <p:sldId id="302" r:id="rId28"/>
    <p:sldId id="303" r:id="rId29"/>
    <p:sldId id="304" r:id="rId30"/>
    <p:sldId id="305" r:id="rId31"/>
    <p:sldId id="306" r:id="rId32"/>
    <p:sldId id="307" r:id="rId33"/>
    <p:sldId id="348" r:id="rId34"/>
    <p:sldId id="308" r:id="rId35"/>
    <p:sldId id="309" r:id="rId36"/>
    <p:sldId id="310" r:id="rId37"/>
    <p:sldId id="341" r:id="rId38"/>
    <p:sldId id="332" r:id="rId39"/>
    <p:sldId id="336" r:id="rId40"/>
    <p:sldId id="344" r:id="rId41"/>
    <p:sldId id="345" r:id="rId42"/>
    <p:sldId id="343" r:id="rId43"/>
    <p:sldId id="358" r:id="rId44"/>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3309379-B384-4647-9438-3DC9D0EF7EB2}" v="1" dt="2026-08-26T11:25:46.989"/>
    <p1510:client id="{F5C0D383-3FB7-46DE-94BA-28124137D9F6}" v="1" dt="2026-08-27T10:19:57.904"/>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4CBCB"/>
          </a:solidFill>
        </a:fill>
      </a:tcStyle>
    </a:wholeTbl>
    <a:band2H>
      <a:tcTxStyle/>
      <a:tcStyle>
        <a:tcBdr/>
        <a:fill>
          <a:solidFill>
            <a:srgbClr val="FAE7E7"/>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D7CA"/>
          </a:solidFill>
        </a:fill>
      </a:tcStyle>
    </a:wholeTbl>
    <a:band2H>
      <a:tcTxStyle/>
      <a:tcStyle>
        <a:tcBdr/>
        <a:fill>
          <a:solidFill>
            <a:srgbClr val="FFEC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8DACA"/>
          </a:solidFill>
        </a:fill>
      </a:tcStyle>
    </a:wholeTbl>
    <a:band2H>
      <a:tcTxStyle/>
      <a:tcStyle>
        <a:tcBdr/>
        <a:fill>
          <a:solidFill>
            <a:srgbClr val="EDED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283" autoAdjust="0"/>
    <p:restoredTop sz="60844" autoAdjust="0"/>
  </p:normalViewPr>
  <p:slideViewPr>
    <p:cSldViewPr snapToGrid="0">
      <p:cViewPr varScale="1">
        <p:scale>
          <a:sx n="94" d="100"/>
          <a:sy n="94" d="100"/>
        </p:scale>
        <p:origin x="546"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viewProps" Target="viewProps.xml"/><Relationship Id="rId50"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heme" Target="theme/theme1.xml"/><Relationship Id="rId8" Type="http://schemas.openxmlformats.org/officeDocument/2006/relationships/slide" Target="slides/slide4.xml"/><Relationship Id="rId51"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oran Khello Sheikhi" userId="9f8a2ab2-7fb4-4e06-a79c-d21d10480323" providerId="ADAL" clId="{288DC8A9-9376-48FC-A30C-108B84940C74}"/>
    <pc:docChg chg="addSld delSld modSld sldOrd">
      <pc:chgData name="Goran Khello Sheikhi" userId="9f8a2ab2-7fb4-4e06-a79c-d21d10480323" providerId="ADAL" clId="{288DC8A9-9376-48FC-A30C-108B84940C74}" dt="2026-08-27T10:25:55.631" v="24"/>
      <pc:docMkLst>
        <pc:docMk/>
      </pc:docMkLst>
      <pc:sldChg chg="del">
        <pc:chgData name="Goran Khello Sheikhi" userId="9f8a2ab2-7fb4-4e06-a79c-d21d10480323" providerId="ADAL" clId="{288DC8A9-9376-48FC-A30C-108B84940C74}" dt="2026-08-27T10:20:31.083" v="5" actId="47"/>
        <pc:sldMkLst>
          <pc:docMk/>
          <pc:sldMk cId="0" sldId="264"/>
        </pc:sldMkLst>
      </pc:sldChg>
      <pc:sldChg chg="del">
        <pc:chgData name="Goran Khello Sheikhi" userId="9f8a2ab2-7fb4-4e06-a79c-d21d10480323" providerId="ADAL" clId="{288DC8A9-9376-48FC-A30C-108B84940C74}" dt="2026-08-27T10:20:31.083" v="5" actId="47"/>
        <pc:sldMkLst>
          <pc:docMk/>
          <pc:sldMk cId="0" sldId="265"/>
        </pc:sldMkLst>
      </pc:sldChg>
      <pc:sldChg chg="del">
        <pc:chgData name="Goran Khello Sheikhi" userId="9f8a2ab2-7fb4-4e06-a79c-d21d10480323" providerId="ADAL" clId="{288DC8A9-9376-48FC-A30C-108B84940C74}" dt="2026-08-27T10:20:31.083" v="5" actId="47"/>
        <pc:sldMkLst>
          <pc:docMk/>
          <pc:sldMk cId="0" sldId="266"/>
        </pc:sldMkLst>
      </pc:sldChg>
      <pc:sldChg chg="del">
        <pc:chgData name="Goran Khello Sheikhi" userId="9f8a2ab2-7fb4-4e06-a79c-d21d10480323" providerId="ADAL" clId="{288DC8A9-9376-48FC-A30C-108B84940C74}" dt="2026-08-27T10:20:31.083" v="5" actId="47"/>
        <pc:sldMkLst>
          <pc:docMk/>
          <pc:sldMk cId="0" sldId="267"/>
        </pc:sldMkLst>
      </pc:sldChg>
      <pc:sldChg chg="del">
        <pc:chgData name="Goran Khello Sheikhi" userId="9f8a2ab2-7fb4-4e06-a79c-d21d10480323" providerId="ADAL" clId="{288DC8A9-9376-48FC-A30C-108B84940C74}" dt="2026-08-27T10:20:31.083" v="5" actId="47"/>
        <pc:sldMkLst>
          <pc:docMk/>
          <pc:sldMk cId="0" sldId="268"/>
        </pc:sldMkLst>
      </pc:sldChg>
      <pc:sldChg chg="ord">
        <pc:chgData name="Goran Khello Sheikhi" userId="9f8a2ab2-7fb4-4e06-a79c-d21d10480323" providerId="ADAL" clId="{288DC8A9-9376-48FC-A30C-108B84940C74}" dt="2026-08-27T10:20:55.050" v="9"/>
        <pc:sldMkLst>
          <pc:docMk/>
          <pc:sldMk cId="0" sldId="269"/>
        </pc:sldMkLst>
      </pc:sldChg>
      <pc:sldChg chg="del">
        <pc:chgData name="Goran Khello Sheikhi" userId="9f8a2ab2-7fb4-4e06-a79c-d21d10480323" providerId="ADAL" clId="{288DC8A9-9376-48FC-A30C-108B84940C74}" dt="2026-08-27T10:20:31.083" v="5" actId="47"/>
        <pc:sldMkLst>
          <pc:docMk/>
          <pc:sldMk cId="0" sldId="270"/>
        </pc:sldMkLst>
      </pc:sldChg>
      <pc:sldChg chg="del">
        <pc:chgData name="Goran Khello Sheikhi" userId="9f8a2ab2-7fb4-4e06-a79c-d21d10480323" providerId="ADAL" clId="{288DC8A9-9376-48FC-A30C-108B84940C74}" dt="2026-08-27T10:20:31.083" v="5" actId="47"/>
        <pc:sldMkLst>
          <pc:docMk/>
          <pc:sldMk cId="0" sldId="271"/>
        </pc:sldMkLst>
      </pc:sldChg>
      <pc:sldChg chg="del">
        <pc:chgData name="Goran Khello Sheikhi" userId="9f8a2ab2-7fb4-4e06-a79c-d21d10480323" providerId="ADAL" clId="{288DC8A9-9376-48FC-A30C-108B84940C74}" dt="2026-08-27T10:20:31.083" v="5" actId="47"/>
        <pc:sldMkLst>
          <pc:docMk/>
          <pc:sldMk cId="0" sldId="272"/>
        </pc:sldMkLst>
      </pc:sldChg>
      <pc:sldChg chg="del">
        <pc:chgData name="Goran Khello Sheikhi" userId="9f8a2ab2-7fb4-4e06-a79c-d21d10480323" providerId="ADAL" clId="{288DC8A9-9376-48FC-A30C-108B84940C74}" dt="2026-08-27T10:21:13.989" v="12" actId="47"/>
        <pc:sldMkLst>
          <pc:docMk/>
          <pc:sldMk cId="0" sldId="274"/>
        </pc:sldMkLst>
      </pc:sldChg>
      <pc:sldChg chg="del">
        <pc:chgData name="Goran Khello Sheikhi" userId="9f8a2ab2-7fb4-4e06-a79c-d21d10480323" providerId="ADAL" clId="{288DC8A9-9376-48FC-A30C-108B84940C74}" dt="2026-08-27T10:22:37.450" v="13" actId="47"/>
        <pc:sldMkLst>
          <pc:docMk/>
          <pc:sldMk cId="0" sldId="277"/>
        </pc:sldMkLst>
      </pc:sldChg>
      <pc:sldChg chg="del">
        <pc:chgData name="Goran Khello Sheikhi" userId="9f8a2ab2-7fb4-4e06-a79c-d21d10480323" providerId="ADAL" clId="{288DC8A9-9376-48FC-A30C-108B84940C74}" dt="2026-08-27T10:22:37.450" v="13" actId="47"/>
        <pc:sldMkLst>
          <pc:docMk/>
          <pc:sldMk cId="0" sldId="278"/>
        </pc:sldMkLst>
      </pc:sldChg>
      <pc:sldChg chg="del">
        <pc:chgData name="Goran Khello Sheikhi" userId="9f8a2ab2-7fb4-4e06-a79c-d21d10480323" providerId="ADAL" clId="{288DC8A9-9376-48FC-A30C-108B84940C74}" dt="2026-08-27T10:22:37.450" v="13" actId="47"/>
        <pc:sldMkLst>
          <pc:docMk/>
          <pc:sldMk cId="0" sldId="279"/>
        </pc:sldMkLst>
      </pc:sldChg>
      <pc:sldChg chg="del">
        <pc:chgData name="Goran Khello Sheikhi" userId="9f8a2ab2-7fb4-4e06-a79c-d21d10480323" providerId="ADAL" clId="{288DC8A9-9376-48FC-A30C-108B84940C74}" dt="2026-08-27T10:22:37.450" v="13" actId="47"/>
        <pc:sldMkLst>
          <pc:docMk/>
          <pc:sldMk cId="0" sldId="280"/>
        </pc:sldMkLst>
      </pc:sldChg>
      <pc:sldChg chg="del">
        <pc:chgData name="Goran Khello Sheikhi" userId="9f8a2ab2-7fb4-4e06-a79c-d21d10480323" providerId="ADAL" clId="{288DC8A9-9376-48FC-A30C-108B84940C74}" dt="2026-08-27T10:22:37.450" v="13" actId="47"/>
        <pc:sldMkLst>
          <pc:docMk/>
          <pc:sldMk cId="0" sldId="281"/>
        </pc:sldMkLst>
      </pc:sldChg>
      <pc:sldChg chg="del">
        <pc:chgData name="Goran Khello Sheikhi" userId="9f8a2ab2-7fb4-4e06-a79c-d21d10480323" providerId="ADAL" clId="{288DC8A9-9376-48FC-A30C-108B84940C74}" dt="2026-08-27T10:23:48.195" v="14" actId="47"/>
        <pc:sldMkLst>
          <pc:docMk/>
          <pc:sldMk cId="0" sldId="288"/>
        </pc:sldMkLst>
      </pc:sldChg>
      <pc:sldChg chg="del">
        <pc:chgData name="Goran Khello Sheikhi" userId="9f8a2ab2-7fb4-4e06-a79c-d21d10480323" providerId="ADAL" clId="{288DC8A9-9376-48FC-A30C-108B84940C74}" dt="2026-08-27T10:23:48.195" v="14" actId="47"/>
        <pc:sldMkLst>
          <pc:docMk/>
          <pc:sldMk cId="0" sldId="289"/>
        </pc:sldMkLst>
      </pc:sldChg>
      <pc:sldChg chg="del">
        <pc:chgData name="Goran Khello Sheikhi" userId="9f8a2ab2-7fb4-4e06-a79c-d21d10480323" providerId="ADAL" clId="{288DC8A9-9376-48FC-A30C-108B84940C74}" dt="2026-08-27T10:23:48.195" v="14" actId="47"/>
        <pc:sldMkLst>
          <pc:docMk/>
          <pc:sldMk cId="0" sldId="290"/>
        </pc:sldMkLst>
      </pc:sldChg>
      <pc:sldChg chg="del">
        <pc:chgData name="Goran Khello Sheikhi" userId="9f8a2ab2-7fb4-4e06-a79c-d21d10480323" providerId="ADAL" clId="{288DC8A9-9376-48FC-A30C-108B84940C74}" dt="2026-08-27T10:22:37.450" v="13" actId="47"/>
        <pc:sldMkLst>
          <pc:docMk/>
          <pc:sldMk cId="2337491459" sldId="292"/>
        </pc:sldMkLst>
      </pc:sldChg>
      <pc:sldChg chg="del">
        <pc:chgData name="Goran Khello Sheikhi" userId="9f8a2ab2-7fb4-4e06-a79c-d21d10480323" providerId="ADAL" clId="{288DC8A9-9376-48FC-A30C-108B84940C74}" dt="2026-08-27T10:23:48.195" v="14" actId="47"/>
        <pc:sldMkLst>
          <pc:docMk/>
          <pc:sldMk cId="0" sldId="297"/>
        </pc:sldMkLst>
      </pc:sldChg>
      <pc:sldChg chg="del">
        <pc:chgData name="Goran Khello Sheikhi" userId="9f8a2ab2-7fb4-4e06-a79c-d21d10480323" providerId="ADAL" clId="{288DC8A9-9376-48FC-A30C-108B84940C74}" dt="2026-08-27T10:23:48.195" v="14" actId="47"/>
        <pc:sldMkLst>
          <pc:docMk/>
          <pc:sldMk cId="0" sldId="298"/>
        </pc:sldMkLst>
      </pc:sldChg>
      <pc:sldChg chg="del">
        <pc:chgData name="Goran Khello Sheikhi" userId="9f8a2ab2-7fb4-4e06-a79c-d21d10480323" providerId="ADAL" clId="{288DC8A9-9376-48FC-A30C-108B84940C74}" dt="2026-08-27T10:24:37.165" v="17" actId="47"/>
        <pc:sldMkLst>
          <pc:docMk/>
          <pc:sldMk cId="0" sldId="311"/>
        </pc:sldMkLst>
      </pc:sldChg>
      <pc:sldChg chg="del">
        <pc:chgData name="Goran Khello Sheikhi" userId="9f8a2ab2-7fb4-4e06-a79c-d21d10480323" providerId="ADAL" clId="{288DC8A9-9376-48FC-A30C-108B84940C74}" dt="2026-08-27T10:25:03.740" v="18" actId="47"/>
        <pc:sldMkLst>
          <pc:docMk/>
          <pc:sldMk cId="0" sldId="312"/>
        </pc:sldMkLst>
      </pc:sldChg>
      <pc:sldChg chg="ord">
        <pc:chgData name="Goran Khello Sheikhi" userId="9f8a2ab2-7fb4-4e06-a79c-d21d10480323" providerId="ADAL" clId="{288DC8A9-9376-48FC-A30C-108B84940C74}" dt="2026-08-27T10:21:09.852" v="11"/>
        <pc:sldMkLst>
          <pc:docMk/>
          <pc:sldMk cId="0" sldId="313"/>
        </pc:sldMkLst>
      </pc:sldChg>
      <pc:sldChg chg="del">
        <pc:chgData name="Goran Khello Sheikhi" userId="9f8a2ab2-7fb4-4e06-a79c-d21d10480323" providerId="ADAL" clId="{288DC8A9-9376-48FC-A30C-108B84940C74}" dt="2026-08-27T10:25:03.740" v="18" actId="47"/>
        <pc:sldMkLst>
          <pc:docMk/>
          <pc:sldMk cId="0" sldId="314"/>
        </pc:sldMkLst>
      </pc:sldChg>
      <pc:sldChg chg="del">
        <pc:chgData name="Goran Khello Sheikhi" userId="9f8a2ab2-7fb4-4e06-a79c-d21d10480323" providerId="ADAL" clId="{288DC8A9-9376-48FC-A30C-108B84940C74}" dt="2026-08-27T10:25:03.740" v="18" actId="47"/>
        <pc:sldMkLst>
          <pc:docMk/>
          <pc:sldMk cId="0" sldId="315"/>
        </pc:sldMkLst>
      </pc:sldChg>
      <pc:sldChg chg="del">
        <pc:chgData name="Goran Khello Sheikhi" userId="9f8a2ab2-7fb4-4e06-a79c-d21d10480323" providerId="ADAL" clId="{288DC8A9-9376-48FC-A30C-108B84940C74}" dt="2026-08-27T10:25:03.740" v="18" actId="47"/>
        <pc:sldMkLst>
          <pc:docMk/>
          <pc:sldMk cId="0" sldId="316"/>
        </pc:sldMkLst>
      </pc:sldChg>
      <pc:sldChg chg="del">
        <pc:chgData name="Goran Khello Sheikhi" userId="9f8a2ab2-7fb4-4e06-a79c-d21d10480323" providerId="ADAL" clId="{288DC8A9-9376-48FC-A30C-108B84940C74}" dt="2026-08-27T10:25:03.740" v="18" actId="47"/>
        <pc:sldMkLst>
          <pc:docMk/>
          <pc:sldMk cId="0" sldId="317"/>
        </pc:sldMkLst>
      </pc:sldChg>
      <pc:sldChg chg="del">
        <pc:chgData name="Goran Khello Sheikhi" userId="9f8a2ab2-7fb4-4e06-a79c-d21d10480323" providerId="ADAL" clId="{288DC8A9-9376-48FC-A30C-108B84940C74}" dt="2026-08-27T10:25:03.740" v="18" actId="47"/>
        <pc:sldMkLst>
          <pc:docMk/>
          <pc:sldMk cId="0" sldId="318"/>
        </pc:sldMkLst>
      </pc:sldChg>
      <pc:sldChg chg="del">
        <pc:chgData name="Goran Khello Sheikhi" userId="9f8a2ab2-7fb4-4e06-a79c-d21d10480323" providerId="ADAL" clId="{288DC8A9-9376-48FC-A30C-108B84940C74}" dt="2026-08-27T10:25:03.740" v="18" actId="47"/>
        <pc:sldMkLst>
          <pc:docMk/>
          <pc:sldMk cId="0" sldId="319"/>
        </pc:sldMkLst>
      </pc:sldChg>
      <pc:sldChg chg="del">
        <pc:chgData name="Goran Khello Sheikhi" userId="9f8a2ab2-7fb4-4e06-a79c-d21d10480323" providerId="ADAL" clId="{288DC8A9-9376-48FC-A30C-108B84940C74}" dt="2026-08-27T10:25:03.740" v="18" actId="47"/>
        <pc:sldMkLst>
          <pc:docMk/>
          <pc:sldMk cId="0" sldId="320"/>
        </pc:sldMkLst>
      </pc:sldChg>
      <pc:sldChg chg="del">
        <pc:chgData name="Goran Khello Sheikhi" userId="9f8a2ab2-7fb4-4e06-a79c-d21d10480323" providerId="ADAL" clId="{288DC8A9-9376-48FC-A30C-108B84940C74}" dt="2026-08-27T10:25:03.740" v="18" actId="47"/>
        <pc:sldMkLst>
          <pc:docMk/>
          <pc:sldMk cId="0" sldId="321"/>
        </pc:sldMkLst>
      </pc:sldChg>
      <pc:sldChg chg="del">
        <pc:chgData name="Goran Khello Sheikhi" userId="9f8a2ab2-7fb4-4e06-a79c-d21d10480323" providerId="ADAL" clId="{288DC8A9-9376-48FC-A30C-108B84940C74}" dt="2026-08-27T10:25:03.740" v="18" actId="47"/>
        <pc:sldMkLst>
          <pc:docMk/>
          <pc:sldMk cId="0" sldId="322"/>
        </pc:sldMkLst>
      </pc:sldChg>
      <pc:sldChg chg="del">
        <pc:chgData name="Goran Khello Sheikhi" userId="9f8a2ab2-7fb4-4e06-a79c-d21d10480323" providerId="ADAL" clId="{288DC8A9-9376-48FC-A30C-108B84940C74}" dt="2026-08-27T10:25:03.740" v="18" actId="47"/>
        <pc:sldMkLst>
          <pc:docMk/>
          <pc:sldMk cId="0" sldId="323"/>
        </pc:sldMkLst>
      </pc:sldChg>
      <pc:sldChg chg="del">
        <pc:chgData name="Goran Khello Sheikhi" userId="9f8a2ab2-7fb4-4e06-a79c-d21d10480323" providerId="ADAL" clId="{288DC8A9-9376-48FC-A30C-108B84940C74}" dt="2026-08-27T10:25:03.740" v="18" actId="47"/>
        <pc:sldMkLst>
          <pc:docMk/>
          <pc:sldMk cId="0" sldId="324"/>
        </pc:sldMkLst>
      </pc:sldChg>
      <pc:sldChg chg="del">
        <pc:chgData name="Goran Khello Sheikhi" userId="9f8a2ab2-7fb4-4e06-a79c-d21d10480323" providerId="ADAL" clId="{288DC8A9-9376-48FC-A30C-108B84940C74}" dt="2026-08-27T10:25:03.740" v="18" actId="47"/>
        <pc:sldMkLst>
          <pc:docMk/>
          <pc:sldMk cId="0" sldId="325"/>
        </pc:sldMkLst>
      </pc:sldChg>
      <pc:sldChg chg="del">
        <pc:chgData name="Goran Khello Sheikhi" userId="9f8a2ab2-7fb4-4e06-a79c-d21d10480323" providerId="ADAL" clId="{288DC8A9-9376-48FC-A30C-108B84940C74}" dt="2026-08-27T10:25:03.740" v="18" actId="47"/>
        <pc:sldMkLst>
          <pc:docMk/>
          <pc:sldMk cId="0" sldId="326"/>
        </pc:sldMkLst>
      </pc:sldChg>
      <pc:sldChg chg="del">
        <pc:chgData name="Goran Khello Sheikhi" userId="9f8a2ab2-7fb4-4e06-a79c-d21d10480323" providerId="ADAL" clId="{288DC8A9-9376-48FC-A30C-108B84940C74}" dt="2026-08-27T10:25:03.740" v="18" actId="47"/>
        <pc:sldMkLst>
          <pc:docMk/>
          <pc:sldMk cId="0" sldId="327"/>
        </pc:sldMkLst>
      </pc:sldChg>
      <pc:sldChg chg="del">
        <pc:chgData name="Goran Khello Sheikhi" userId="9f8a2ab2-7fb4-4e06-a79c-d21d10480323" providerId="ADAL" clId="{288DC8A9-9376-48FC-A30C-108B84940C74}" dt="2026-08-27T10:25:19.827" v="19" actId="47"/>
        <pc:sldMkLst>
          <pc:docMk/>
          <pc:sldMk cId="0" sldId="328"/>
        </pc:sldMkLst>
      </pc:sldChg>
      <pc:sldChg chg="del">
        <pc:chgData name="Goran Khello Sheikhi" userId="9f8a2ab2-7fb4-4e06-a79c-d21d10480323" providerId="ADAL" clId="{288DC8A9-9376-48FC-A30C-108B84940C74}" dt="2026-08-27T10:25:03.740" v="18" actId="47"/>
        <pc:sldMkLst>
          <pc:docMk/>
          <pc:sldMk cId="0" sldId="329"/>
        </pc:sldMkLst>
      </pc:sldChg>
      <pc:sldChg chg="del">
        <pc:chgData name="Goran Khello Sheikhi" userId="9f8a2ab2-7fb4-4e06-a79c-d21d10480323" providerId="ADAL" clId="{288DC8A9-9376-48FC-A30C-108B84940C74}" dt="2026-08-27T10:25:03.740" v="18" actId="47"/>
        <pc:sldMkLst>
          <pc:docMk/>
          <pc:sldMk cId="0" sldId="330"/>
        </pc:sldMkLst>
      </pc:sldChg>
      <pc:sldChg chg="del">
        <pc:chgData name="Goran Khello Sheikhi" userId="9f8a2ab2-7fb4-4e06-a79c-d21d10480323" providerId="ADAL" clId="{288DC8A9-9376-48FC-A30C-108B84940C74}" dt="2026-08-27T10:25:03.740" v="18" actId="47"/>
        <pc:sldMkLst>
          <pc:docMk/>
          <pc:sldMk cId="0" sldId="331"/>
        </pc:sldMkLst>
      </pc:sldChg>
      <pc:sldChg chg="del">
        <pc:chgData name="Goran Khello Sheikhi" userId="9f8a2ab2-7fb4-4e06-a79c-d21d10480323" providerId="ADAL" clId="{288DC8A9-9376-48FC-A30C-108B84940C74}" dt="2026-08-27T10:25:45.800" v="22" actId="47"/>
        <pc:sldMkLst>
          <pc:docMk/>
          <pc:sldMk cId="0" sldId="333"/>
        </pc:sldMkLst>
      </pc:sldChg>
      <pc:sldChg chg="del">
        <pc:chgData name="Goran Khello Sheikhi" userId="9f8a2ab2-7fb4-4e06-a79c-d21d10480323" providerId="ADAL" clId="{288DC8A9-9376-48FC-A30C-108B84940C74}" dt="2026-08-27T10:25:45.800" v="22" actId="47"/>
        <pc:sldMkLst>
          <pc:docMk/>
          <pc:sldMk cId="0" sldId="334"/>
        </pc:sldMkLst>
      </pc:sldChg>
      <pc:sldChg chg="del">
        <pc:chgData name="Goran Khello Sheikhi" userId="9f8a2ab2-7fb4-4e06-a79c-d21d10480323" providerId="ADAL" clId="{288DC8A9-9376-48FC-A30C-108B84940C74}" dt="2026-08-27T10:25:45.800" v="22" actId="47"/>
        <pc:sldMkLst>
          <pc:docMk/>
          <pc:sldMk cId="0" sldId="335"/>
        </pc:sldMkLst>
      </pc:sldChg>
      <pc:sldChg chg="del">
        <pc:chgData name="Goran Khello Sheikhi" userId="9f8a2ab2-7fb4-4e06-a79c-d21d10480323" providerId="ADAL" clId="{288DC8A9-9376-48FC-A30C-108B84940C74}" dt="2026-08-27T10:25:45.800" v="22" actId="47"/>
        <pc:sldMkLst>
          <pc:docMk/>
          <pc:sldMk cId="0" sldId="337"/>
        </pc:sldMkLst>
      </pc:sldChg>
      <pc:sldChg chg="del">
        <pc:chgData name="Goran Khello Sheikhi" userId="9f8a2ab2-7fb4-4e06-a79c-d21d10480323" providerId="ADAL" clId="{288DC8A9-9376-48FC-A30C-108B84940C74}" dt="2026-08-27T10:25:45.800" v="22" actId="47"/>
        <pc:sldMkLst>
          <pc:docMk/>
          <pc:sldMk cId="0" sldId="338"/>
        </pc:sldMkLst>
      </pc:sldChg>
      <pc:sldChg chg="del">
        <pc:chgData name="Goran Khello Sheikhi" userId="9f8a2ab2-7fb4-4e06-a79c-d21d10480323" providerId="ADAL" clId="{288DC8A9-9376-48FC-A30C-108B84940C74}" dt="2026-08-27T10:25:45.800" v="22" actId="47"/>
        <pc:sldMkLst>
          <pc:docMk/>
          <pc:sldMk cId="0" sldId="339"/>
        </pc:sldMkLst>
      </pc:sldChg>
      <pc:sldChg chg="del">
        <pc:chgData name="Goran Khello Sheikhi" userId="9f8a2ab2-7fb4-4e06-a79c-d21d10480323" providerId="ADAL" clId="{288DC8A9-9376-48FC-A30C-108B84940C74}" dt="2026-08-27T10:25:45.800" v="22" actId="47"/>
        <pc:sldMkLst>
          <pc:docMk/>
          <pc:sldMk cId="0" sldId="340"/>
        </pc:sldMkLst>
      </pc:sldChg>
      <pc:sldChg chg="ord">
        <pc:chgData name="Goran Khello Sheikhi" userId="9f8a2ab2-7fb4-4e06-a79c-d21d10480323" providerId="ADAL" clId="{288DC8A9-9376-48FC-A30C-108B84940C74}" dt="2026-08-27T10:25:27.125" v="21"/>
        <pc:sldMkLst>
          <pc:docMk/>
          <pc:sldMk cId="0" sldId="341"/>
        </pc:sldMkLst>
      </pc:sldChg>
      <pc:sldChg chg="del">
        <pc:chgData name="Goran Khello Sheikhi" userId="9f8a2ab2-7fb4-4e06-a79c-d21d10480323" providerId="ADAL" clId="{288DC8A9-9376-48FC-A30C-108B84940C74}" dt="2026-08-27T10:25:45.800" v="22" actId="47"/>
        <pc:sldMkLst>
          <pc:docMk/>
          <pc:sldMk cId="0" sldId="342"/>
        </pc:sldMkLst>
      </pc:sldChg>
      <pc:sldChg chg="ord">
        <pc:chgData name="Goran Khello Sheikhi" userId="9f8a2ab2-7fb4-4e06-a79c-d21d10480323" providerId="ADAL" clId="{288DC8A9-9376-48FC-A30C-108B84940C74}" dt="2026-08-27T10:25:55.631" v="24"/>
        <pc:sldMkLst>
          <pc:docMk/>
          <pc:sldMk cId="0" sldId="343"/>
        </pc:sldMkLst>
      </pc:sldChg>
      <pc:sldChg chg="ord">
        <pc:chgData name="Goran Khello Sheikhi" userId="9f8a2ab2-7fb4-4e06-a79c-d21d10480323" providerId="ADAL" clId="{288DC8A9-9376-48FC-A30C-108B84940C74}" dt="2026-08-27T10:24:31.827" v="16"/>
        <pc:sldMkLst>
          <pc:docMk/>
          <pc:sldMk cId="0" sldId="348"/>
        </pc:sldMkLst>
      </pc:sldChg>
      <pc:sldChg chg="del">
        <pc:chgData name="Goran Khello Sheikhi" userId="9f8a2ab2-7fb4-4e06-a79c-d21d10480323" providerId="ADAL" clId="{288DC8A9-9376-48FC-A30C-108B84940C74}" dt="2026-08-26T11:25:51.504" v="1" actId="47"/>
        <pc:sldMkLst>
          <pc:docMk/>
          <pc:sldMk cId="0" sldId="349"/>
        </pc:sldMkLst>
      </pc:sldChg>
      <pc:sldChg chg="del">
        <pc:chgData name="Goran Khello Sheikhi" userId="9f8a2ab2-7fb4-4e06-a79c-d21d10480323" providerId="ADAL" clId="{288DC8A9-9376-48FC-A30C-108B84940C74}" dt="2026-08-27T10:23:48.195" v="14" actId="47"/>
        <pc:sldMkLst>
          <pc:docMk/>
          <pc:sldMk cId="520402500" sldId="352"/>
        </pc:sldMkLst>
      </pc:sldChg>
      <pc:sldChg chg="del">
        <pc:chgData name="Goran Khello Sheikhi" userId="9f8a2ab2-7fb4-4e06-a79c-d21d10480323" providerId="ADAL" clId="{288DC8A9-9376-48FC-A30C-108B84940C74}" dt="2026-08-27T10:23:48.195" v="14" actId="47"/>
        <pc:sldMkLst>
          <pc:docMk/>
          <pc:sldMk cId="537876202" sldId="353"/>
        </pc:sldMkLst>
      </pc:sldChg>
      <pc:sldChg chg="del">
        <pc:chgData name="Goran Khello Sheikhi" userId="9f8a2ab2-7fb4-4e06-a79c-d21d10480323" providerId="ADAL" clId="{288DC8A9-9376-48FC-A30C-108B84940C74}" dt="2026-08-27T10:23:48.195" v="14" actId="47"/>
        <pc:sldMkLst>
          <pc:docMk/>
          <pc:sldMk cId="199359540" sldId="354"/>
        </pc:sldMkLst>
      </pc:sldChg>
      <pc:sldChg chg="del">
        <pc:chgData name="Goran Khello Sheikhi" userId="9f8a2ab2-7fb4-4e06-a79c-d21d10480323" providerId="ADAL" clId="{288DC8A9-9376-48FC-A30C-108B84940C74}" dt="2026-08-27T10:23:48.195" v="14" actId="47"/>
        <pc:sldMkLst>
          <pc:docMk/>
          <pc:sldMk cId="272154164" sldId="355"/>
        </pc:sldMkLst>
      </pc:sldChg>
      <pc:sldChg chg="del">
        <pc:chgData name="Goran Khello Sheikhi" userId="9f8a2ab2-7fb4-4e06-a79c-d21d10480323" providerId="ADAL" clId="{288DC8A9-9376-48FC-A30C-108B84940C74}" dt="2026-08-27T10:23:48.195" v="14" actId="47"/>
        <pc:sldMkLst>
          <pc:docMk/>
          <pc:sldMk cId="3314472501" sldId="356"/>
        </pc:sldMkLst>
      </pc:sldChg>
      <pc:sldChg chg="del">
        <pc:chgData name="Goran Khello Sheikhi" userId="9f8a2ab2-7fb4-4e06-a79c-d21d10480323" providerId="ADAL" clId="{288DC8A9-9376-48FC-A30C-108B84940C74}" dt="2026-08-27T10:23:48.195" v="14" actId="47"/>
        <pc:sldMkLst>
          <pc:docMk/>
          <pc:sldMk cId="2988603726" sldId="357"/>
        </pc:sldMkLst>
      </pc:sldChg>
      <pc:sldChg chg="add">
        <pc:chgData name="Goran Khello Sheikhi" userId="9f8a2ab2-7fb4-4e06-a79c-d21d10480323" providerId="ADAL" clId="{288DC8A9-9376-48FC-A30C-108B84940C74}" dt="2026-08-26T11:25:46.974" v="0"/>
        <pc:sldMkLst>
          <pc:docMk/>
          <pc:sldMk cId="0" sldId="358"/>
        </pc:sldMkLst>
      </pc:sldChg>
      <pc:sldChg chg="add ord">
        <pc:chgData name="Goran Khello Sheikhi" userId="9f8a2ab2-7fb4-4e06-a79c-d21d10480323" providerId="ADAL" clId="{288DC8A9-9376-48FC-A30C-108B84940C74}" dt="2026-08-27T10:19:59.738" v="4"/>
        <pc:sldMkLst>
          <pc:docMk/>
          <pc:sldMk cId="3322459413" sldId="359"/>
        </pc:sldMkLst>
      </pc:sldChg>
      <pc:sldMasterChg chg="delSldLayout">
        <pc:chgData name="Goran Khello Sheikhi" userId="9f8a2ab2-7fb4-4e06-a79c-d21d10480323" providerId="ADAL" clId="{288DC8A9-9376-48FC-A30C-108B84940C74}" dt="2026-08-27T10:20:31.083" v="5" actId="47"/>
        <pc:sldMasterMkLst>
          <pc:docMk/>
          <pc:sldMasterMk cId="0" sldId="2147483648"/>
        </pc:sldMasterMkLst>
        <pc:sldLayoutChg chg="del">
          <pc:chgData name="Goran Khello Sheikhi" userId="9f8a2ab2-7fb4-4e06-a79c-d21d10480323" providerId="ADAL" clId="{288DC8A9-9376-48FC-A30C-108B84940C74}" dt="2026-08-27T10:20:31.083" v="5" actId="47"/>
          <pc:sldLayoutMkLst>
            <pc:docMk/>
            <pc:sldMasterMk cId="0" sldId="2147483648"/>
            <pc:sldLayoutMk cId="0" sldId="2147483653"/>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0" name="Shape 80"/>
          <p:cNvSpPr>
            <a:spLocks noGrp="1" noRot="1" noChangeAspect="1"/>
          </p:cNvSpPr>
          <p:nvPr>
            <p:ph type="sldImg"/>
          </p:nvPr>
        </p:nvSpPr>
        <p:spPr>
          <a:xfrm>
            <a:off x="1143000" y="685800"/>
            <a:ext cx="4572000" cy="3429000"/>
          </a:xfrm>
          <a:prstGeom prst="rect">
            <a:avLst/>
          </a:prstGeom>
        </p:spPr>
        <p:txBody>
          <a:bodyPr/>
          <a:lstStyle/>
          <a:p>
            <a:endParaRPr/>
          </a:p>
        </p:txBody>
      </p:sp>
      <p:sp>
        <p:nvSpPr>
          <p:cNvPr id="81" name="Shape 81"/>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spcBef>
        <a:spcPts val="400"/>
      </a:spcBef>
      <a:defRPr sz="1200">
        <a:latin typeface="+mn-lt"/>
        <a:ea typeface="+mn-ea"/>
        <a:cs typeface="+mn-cs"/>
        <a:sym typeface="Arial"/>
      </a:defRPr>
    </a:lvl1pPr>
    <a:lvl2pPr indent="228600" latinLnBrk="0">
      <a:spcBef>
        <a:spcPts val="400"/>
      </a:spcBef>
      <a:defRPr sz="1200">
        <a:latin typeface="+mn-lt"/>
        <a:ea typeface="+mn-ea"/>
        <a:cs typeface="+mn-cs"/>
        <a:sym typeface="Arial"/>
      </a:defRPr>
    </a:lvl2pPr>
    <a:lvl3pPr indent="457200" latinLnBrk="0">
      <a:spcBef>
        <a:spcPts val="400"/>
      </a:spcBef>
      <a:defRPr sz="1200">
        <a:latin typeface="+mn-lt"/>
        <a:ea typeface="+mn-ea"/>
        <a:cs typeface="+mn-cs"/>
        <a:sym typeface="Arial"/>
      </a:defRPr>
    </a:lvl3pPr>
    <a:lvl4pPr indent="685800" latinLnBrk="0">
      <a:spcBef>
        <a:spcPts val="400"/>
      </a:spcBef>
      <a:defRPr sz="1200">
        <a:latin typeface="+mn-lt"/>
        <a:ea typeface="+mn-ea"/>
        <a:cs typeface="+mn-cs"/>
        <a:sym typeface="Arial"/>
      </a:defRPr>
    </a:lvl4pPr>
    <a:lvl5pPr indent="914400" latinLnBrk="0">
      <a:spcBef>
        <a:spcPts val="400"/>
      </a:spcBef>
      <a:defRPr sz="1200">
        <a:latin typeface="+mn-lt"/>
        <a:ea typeface="+mn-ea"/>
        <a:cs typeface="+mn-cs"/>
        <a:sym typeface="Arial"/>
      </a:defRPr>
    </a:lvl5pPr>
    <a:lvl6pPr indent="1143000" latinLnBrk="0">
      <a:spcBef>
        <a:spcPts val="400"/>
      </a:spcBef>
      <a:defRPr sz="1200">
        <a:latin typeface="+mn-lt"/>
        <a:ea typeface="+mn-ea"/>
        <a:cs typeface="+mn-cs"/>
        <a:sym typeface="Arial"/>
      </a:defRPr>
    </a:lvl6pPr>
    <a:lvl7pPr indent="1371600" latinLnBrk="0">
      <a:spcBef>
        <a:spcPts val="400"/>
      </a:spcBef>
      <a:defRPr sz="1200">
        <a:latin typeface="+mn-lt"/>
        <a:ea typeface="+mn-ea"/>
        <a:cs typeface="+mn-cs"/>
        <a:sym typeface="Arial"/>
      </a:defRPr>
    </a:lvl7pPr>
    <a:lvl8pPr indent="1600200" latinLnBrk="0">
      <a:spcBef>
        <a:spcPts val="400"/>
      </a:spcBef>
      <a:defRPr sz="1200">
        <a:latin typeface="+mn-lt"/>
        <a:ea typeface="+mn-ea"/>
        <a:cs typeface="+mn-cs"/>
        <a:sym typeface="Arial"/>
      </a:defRPr>
    </a:lvl8pPr>
    <a:lvl9pPr indent="1828800" latinLnBrk="0">
      <a:spcBef>
        <a:spcPts val="400"/>
      </a:spcBef>
      <a:defRPr sz="1200">
        <a:latin typeface="+mn-lt"/>
        <a:ea typeface="+mn-ea"/>
        <a:cs typeface="+mn-cs"/>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www.youtube.com/watch?v=79HJ5cjp88g"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youtube.com/watch?v=5QtEXAdDYFw" TargetMode="External"/><Relationship Id="rId2" Type="http://schemas.openxmlformats.org/officeDocument/2006/relationships/slide" Target="../slides/slide21.xml"/><Relationship Id="rId1" Type="http://schemas.openxmlformats.org/officeDocument/2006/relationships/notesMaster" Target="../notesMasters/notesMaster1.xml"/><Relationship Id="rId5" Type="http://schemas.openxmlformats.org/officeDocument/2006/relationships/hyperlink" Target="http://www.handels.se/skolinfo" TargetMode="External"/><Relationship Id="rId4" Type="http://schemas.openxmlformats.org/officeDocument/2006/relationships/hyperlink" Target="https://www.youtube.com/watch?v=mNWKHd1ZV8k" TargetMode="Externa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Shape 88"/>
          <p:cNvSpPr>
            <a:spLocks noGrp="1" noRot="1" noChangeAspect="1"/>
          </p:cNvSpPr>
          <p:nvPr>
            <p:ph type="sldImg"/>
          </p:nvPr>
        </p:nvSpPr>
        <p:spPr>
          <a:xfrm>
            <a:off x="381000" y="685800"/>
            <a:ext cx="6096000" cy="3429000"/>
          </a:xfrm>
          <a:prstGeom prst="rect">
            <a:avLst/>
          </a:prstGeom>
        </p:spPr>
        <p:txBody>
          <a:bodyPr/>
          <a:lstStyle/>
          <a:p>
            <a:endParaRPr/>
          </a:p>
        </p:txBody>
      </p:sp>
      <p:sp>
        <p:nvSpPr>
          <p:cNvPr id="89" name="Shape 89"/>
          <p:cNvSpPr>
            <a:spLocks noGrp="1"/>
          </p:cNvSpPr>
          <p:nvPr>
            <p:ph type="body" sz="quarter" idx="1"/>
          </p:nvPr>
        </p:nvSpPr>
        <p:spPr>
          <a:prstGeom prst="rect">
            <a:avLst/>
          </a:prstGeom>
        </p:spPr>
        <p:txBody>
          <a:bodyPr/>
          <a:lstStyle/>
          <a:p>
            <a:pPr>
              <a:spcBef>
                <a:spcPts val="0"/>
              </a:spcBef>
              <a:defRPr b="1"/>
            </a:pPr>
            <a:r>
              <a:rPr dirty="0" err="1"/>
              <a:t>Inledning</a:t>
            </a:r>
            <a:r>
              <a:rPr dirty="0"/>
              <a:t> </a:t>
            </a:r>
          </a:p>
          <a:p>
            <a:pPr>
              <a:spcBef>
                <a:spcPts val="0"/>
              </a:spcBef>
            </a:pPr>
            <a:r>
              <a:rPr dirty="0" err="1"/>
              <a:t>Materialet</a:t>
            </a:r>
            <a:r>
              <a:rPr dirty="0"/>
              <a:t> </a:t>
            </a:r>
            <a:r>
              <a:rPr dirty="0" err="1"/>
              <a:t>är</a:t>
            </a:r>
            <a:r>
              <a:rPr dirty="0"/>
              <a:t> </a:t>
            </a:r>
            <a:r>
              <a:rPr dirty="0" err="1"/>
              <a:t>ett</a:t>
            </a:r>
            <a:r>
              <a:rPr dirty="0"/>
              <a:t> </a:t>
            </a:r>
            <a:r>
              <a:rPr dirty="0" err="1"/>
              <a:t>exempel</a:t>
            </a:r>
            <a:r>
              <a:rPr dirty="0"/>
              <a:t> </a:t>
            </a:r>
            <a:r>
              <a:rPr dirty="0" err="1"/>
              <a:t>på</a:t>
            </a:r>
            <a:r>
              <a:rPr dirty="0"/>
              <a:t> </a:t>
            </a:r>
            <a:r>
              <a:rPr dirty="0" err="1"/>
              <a:t>vad</a:t>
            </a:r>
            <a:r>
              <a:rPr dirty="0"/>
              <a:t> du </a:t>
            </a:r>
            <a:r>
              <a:rPr dirty="0" err="1"/>
              <a:t>kan</a:t>
            </a:r>
            <a:r>
              <a:rPr dirty="0"/>
              <a:t> ta </a:t>
            </a:r>
            <a:r>
              <a:rPr dirty="0" err="1"/>
              <a:t>upp</a:t>
            </a:r>
            <a:r>
              <a:rPr dirty="0"/>
              <a:t>. Det </a:t>
            </a:r>
            <a:r>
              <a:rPr dirty="0" err="1"/>
              <a:t>innehåller</a:t>
            </a:r>
            <a:r>
              <a:rPr dirty="0"/>
              <a:t> </a:t>
            </a:r>
            <a:r>
              <a:rPr dirty="0" err="1"/>
              <a:t>många</a:t>
            </a:r>
            <a:r>
              <a:rPr dirty="0"/>
              <a:t> </a:t>
            </a:r>
            <a:r>
              <a:rPr dirty="0" err="1"/>
              <a:t>powerpointbilder</a:t>
            </a:r>
            <a:r>
              <a:rPr dirty="0"/>
              <a:t> och </a:t>
            </a:r>
            <a:r>
              <a:rPr dirty="0" err="1"/>
              <a:t>andra</a:t>
            </a:r>
            <a:r>
              <a:rPr dirty="0"/>
              <a:t> </a:t>
            </a:r>
            <a:r>
              <a:rPr dirty="0" err="1"/>
              <a:t>verktyg</a:t>
            </a:r>
            <a:r>
              <a:rPr dirty="0"/>
              <a:t> du </a:t>
            </a:r>
            <a:r>
              <a:rPr dirty="0" err="1"/>
              <a:t>kan</a:t>
            </a:r>
            <a:r>
              <a:rPr dirty="0"/>
              <a:t> </a:t>
            </a:r>
            <a:r>
              <a:rPr dirty="0" err="1"/>
              <a:t>använda</a:t>
            </a:r>
            <a:r>
              <a:rPr dirty="0"/>
              <a:t> dig av som </a:t>
            </a:r>
            <a:r>
              <a:rPr dirty="0" err="1"/>
              <a:t>skolinformatör</a:t>
            </a:r>
            <a:r>
              <a:rPr dirty="0"/>
              <a:t>. </a:t>
            </a:r>
            <a:r>
              <a:rPr dirty="0" err="1"/>
              <a:t>Tanken</a:t>
            </a:r>
            <a:r>
              <a:rPr dirty="0"/>
              <a:t> </a:t>
            </a:r>
            <a:r>
              <a:rPr dirty="0" err="1"/>
              <a:t>är</a:t>
            </a:r>
            <a:r>
              <a:rPr dirty="0"/>
              <a:t> </a:t>
            </a:r>
            <a:r>
              <a:rPr dirty="0" err="1"/>
              <a:t>inte</a:t>
            </a:r>
            <a:r>
              <a:rPr dirty="0"/>
              <a:t> </a:t>
            </a:r>
            <a:r>
              <a:rPr dirty="0" err="1"/>
              <a:t>att</a:t>
            </a:r>
            <a:r>
              <a:rPr dirty="0"/>
              <a:t> du ska visa </a:t>
            </a:r>
            <a:r>
              <a:rPr dirty="0" err="1"/>
              <a:t>alla</a:t>
            </a:r>
            <a:r>
              <a:rPr dirty="0"/>
              <a:t> </a:t>
            </a:r>
            <a:r>
              <a:rPr dirty="0" err="1"/>
              <a:t>bilder</a:t>
            </a:r>
            <a:r>
              <a:rPr dirty="0"/>
              <a:t> och </a:t>
            </a:r>
            <a:r>
              <a:rPr dirty="0" err="1"/>
              <a:t>ordagrant</a:t>
            </a:r>
            <a:r>
              <a:rPr dirty="0"/>
              <a:t> </a:t>
            </a:r>
            <a:r>
              <a:rPr dirty="0" err="1"/>
              <a:t>säga</a:t>
            </a:r>
            <a:r>
              <a:rPr dirty="0"/>
              <a:t> </a:t>
            </a:r>
            <a:r>
              <a:rPr dirty="0" err="1"/>
              <a:t>exakt</a:t>
            </a:r>
            <a:r>
              <a:rPr dirty="0"/>
              <a:t> </a:t>
            </a:r>
            <a:r>
              <a:rPr dirty="0" err="1"/>
              <a:t>allt</a:t>
            </a:r>
            <a:r>
              <a:rPr dirty="0"/>
              <a:t> som </a:t>
            </a:r>
            <a:r>
              <a:rPr dirty="0" err="1"/>
              <a:t>finns</a:t>
            </a:r>
            <a:r>
              <a:rPr dirty="0"/>
              <a:t> med </a:t>
            </a:r>
            <a:r>
              <a:rPr dirty="0" err="1"/>
              <a:t>i</a:t>
            </a:r>
            <a:r>
              <a:rPr dirty="0"/>
              <a:t> </a:t>
            </a:r>
            <a:r>
              <a:rPr dirty="0" err="1"/>
              <a:t>talarmanuset</a:t>
            </a:r>
            <a:r>
              <a:rPr dirty="0"/>
              <a:t>, </a:t>
            </a:r>
            <a:r>
              <a:rPr dirty="0" err="1"/>
              <a:t>utan</a:t>
            </a:r>
            <a:r>
              <a:rPr dirty="0"/>
              <a:t> du </a:t>
            </a:r>
            <a:r>
              <a:rPr dirty="0" err="1"/>
              <a:t>kan</a:t>
            </a:r>
            <a:r>
              <a:rPr dirty="0"/>
              <a:t> </a:t>
            </a:r>
            <a:r>
              <a:rPr dirty="0" err="1"/>
              <a:t>själv</a:t>
            </a:r>
            <a:r>
              <a:rPr dirty="0"/>
              <a:t> </a:t>
            </a:r>
            <a:r>
              <a:rPr dirty="0" err="1"/>
              <a:t>välja</a:t>
            </a:r>
            <a:r>
              <a:rPr dirty="0"/>
              <a:t> </a:t>
            </a:r>
            <a:r>
              <a:rPr dirty="0" err="1"/>
              <a:t>vilka</a:t>
            </a:r>
            <a:r>
              <a:rPr dirty="0"/>
              <a:t> </a:t>
            </a:r>
            <a:r>
              <a:rPr dirty="0" err="1"/>
              <a:t>bilder</a:t>
            </a:r>
            <a:r>
              <a:rPr dirty="0"/>
              <a:t> och </a:t>
            </a:r>
            <a:r>
              <a:rPr dirty="0" err="1"/>
              <a:t>anpassa</a:t>
            </a:r>
            <a:r>
              <a:rPr dirty="0"/>
              <a:t> </a:t>
            </a:r>
            <a:r>
              <a:rPr dirty="0" err="1"/>
              <a:t>informationen</a:t>
            </a:r>
            <a:r>
              <a:rPr dirty="0"/>
              <a:t> </a:t>
            </a:r>
            <a:r>
              <a:rPr dirty="0" err="1"/>
              <a:t>efter</a:t>
            </a:r>
            <a:r>
              <a:rPr dirty="0"/>
              <a:t> </a:t>
            </a:r>
            <a:r>
              <a:rPr dirty="0" err="1"/>
              <a:t>tid</a:t>
            </a:r>
            <a:r>
              <a:rPr dirty="0"/>
              <a:t>, </a:t>
            </a:r>
            <a:r>
              <a:rPr dirty="0" err="1"/>
              <a:t>inriktning</a:t>
            </a:r>
            <a:r>
              <a:rPr dirty="0"/>
              <a:t> och </a:t>
            </a:r>
            <a:r>
              <a:rPr dirty="0" err="1"/>
              <a:t>årskurs</a:t>
            </a:r>
            <a:r>
              <a:rPr dirty="0"/>
              <a:t>. </a:t>
            </a:r>
          </a:p>
          <a:p>
            <a:pPr>
              <a:spcBef>
                <a:spcPts val="0"/>
              </a:spcBef>
            </a:pPr>
            <a:r>
              <a:rPr dirty="0"/>
              <a:t> </a:t>
            </a:r>
          </a:p>
          <a:p>
            <a:pPr>
              <a:spcBef>
                <a:spcPts val="0"/>
              </a:spcBef>
            </a:pPr>
            <a:r>
              <a:rPr dirty="0"/>
              <a:t>Vi </a:t>
            </a:r>
            <a:r>
              <a:rPr dirty="0" err="1"/>
              <a:t>använder</a:t>
            </a:r>
            <a:r>
              <a:rPr dirty="0"/>
              <a:t> </a:t>
            </a:r>
            <a:r>
              <a:rPr dirty="0" err="1"/>
              <a:t>oftast</a:t>
            </a:r>
            <a:r>
              <a:rPr dirty="0"/>
              <a:t> Handels workshop (</a:t>
            </a:r>
            <a:r>
              <a:rPr dirty="0" err="1"/>
              <a:t>magneter</a:t>
            </a:r>
            <a:r>
              <a:rPr dirty="0"/>
              <a:t>) om lag/</a:t>
            </a:r>
            <a:r>
              <a:rPr dirty="0" err="1"/>
              <a:t>avtal</a:t>
            </a:r>
            <a:r>
              <a:rPr dirty="0"/>
              <a:t> </a:t>
            </a:r>
            <a:r>
              <a:rPr dirty="0" err="1"/>
              <a:t>eftersom</a:t>
            </a:r>
            <a:r>
              <a:rPr dirty="0"/>
              <a:t> vi vet </a:t>
            </a:r>
            <a:r>
              <a:rPr dirty="0" err="1"/>
              <a:t>att</a:t>
            </a:r>
            <a:r>
              <a:rPr dirty="0"/>
              <a:t> det </a:t>
            </a:r>
            <a:r>
              <a:rPr dirty="0" err="1"/>
              <a:t>är</a:t>
            </a:r>
            <a:r>
              <a:rPr dirty="0"/>
              <a:t> </a:t>
            </a:r>
            <a:r>
              <a:rPr dirty="0" err="1"/>
              <a:t>ett</a:t>
            </a:r>
            <a:r>
              <a:rPr dirty="0"/>
              <a:t> bra </a:t>
            </a:r>
            <a:r>
              <a:rPr dirty="0" err="1"/>
              <a:t>sätt</a:t>
            </a:r>
            <a:r>
              <a:rPr dirty="0"/>
              <a:t> </a:t>
            </a:r>
            <a:r>
              <a:rPr dirty="0" err="1"/>
              <a:t>att</a:t>
            </a:r>
            <a:r>
              <a:rPr dirty="0"/>
              <a:t> </a:t>
            </a:r>
            <a:r>
              <a:rPr dirty="0" err="1"/>
              <a:t>göra</a:t>
            </a:r>
            <a:r>
              <a:rPr dirty="0"/>
              <a:t> </a:t>
            </a:r>
            <a:r>
              <a:rPr dirty="0" err="1"/>
              <a:t>eleverna</a:t>
            </a:r>
            <a:r>
              <a:rPr dirty="0"/>
              <a:t> </a:t>
            </a:r>
            <a:r>
              <a:rPr dirty="0" err="1"/>
              <a:t>delaktiga</a:t>
            </a:r>
            <a:r>
              <a:rPr dirty="0"/>
              <a:t> och ta till sig information. </a:t>
            </a:r>
          </a:p>
          <a:p>
            <a:pPr>
              <a:spcBef>
                <a:spcPts val="0"/>
              </a:spcBef>
            </a:pPr>
            <a:r>
              <a:rPr dirty="0"/>
              <a:t>Vi ser </a:t>
            </a:r>
            <a:r>
              <a:rPr dirty="0" err="1"/>
              <a:t>också</a:t>
            </a:r>
            <a:r>
              <a:rPr dirty="0"/>
              <a:t> </a:t>
            </a:r>
            <a:r>
              <a:rPr dirty="0" err="1"/>
              <a:t>alltid</a:t>
            </a:r>
            <a:r>
              <a:rPr dirty="0"/>
              <a:t> till </a:t>
            </a:r>
            <a:r>
              <a:rPr dirty="0" err="1"/>
              <a:t>att</a:t>
            </a:r>
            <a:r>
              <a:rPr dirty="0"/>
              <a:t> </a:t>
            </a:r>
            <a:r>
              <a:rPr dirty="0" err="1"/>
              <a:t>informera</a:t>
            </a:r>
            <a:r>
              <a:rPr dirty="0"/>
              <a:t> om saker som </a:t>
            </a:r>
            <a:r>
              <a:rPr dirty="0" err="1"/>
              <a:t>är</a:t>
            </a:r>
            <a:r>
              <a:rPr dirty="0"/>
              <a:t> bra </a:t>
            </a:r>
            <a:r>
              <a:rPr dirty="0" err="1"/>
              <a:t>att</a:t>
            </a:r>
            <a:r>
              <a:rPr dirty="0"/>
              <a:t> </a:t>
            </a:r>
            <a:r>
              <a:rPr dirty="0" err="1"/>
              <a:t>tänka</a:t>
            </a:r>
            <a:r>
              <a:rPr dirty="0"/>
              <a:t> </a:t>
            </a:r>
            <a:r>
              <a:rPr dirty="0" err="1"/>
              <a:t>på</a:t>
            </a:r>
            <a:r>
              <a:rPr dirty="0"/>
              <a:t> nu </a:t>
            </a:r>
            <a:r>
              <a:rPr dirty="0" err="1"/>
              <a:t>när</a:t>
            </a:r>
            <a:r>
              <a:rPr dirty="0"/>
              <a:t> man ska </a:t>
            </a:r>
            <a:r>
              <a:rPr dirty="0" err="1"/>
              <a:t>ut</a:t>
            </a:r>
            <a:r>
              <a:rPr dirty="0"/>
              <a:t> och </a:t>
            </a:r>
            <a:r>
              <a:rPr dirty="0" err="1"/>
              <a:t>jobba</a:t>
            </a:r>
            <a:r>
              <a:rPr dirty="0"/>
              <a:t> och ger </a:t>
            </a:r>
            <a:r>
              <a:rPr dirty="0" err="1"/>
              <a:t>alla</a:t>
            </a:r>
            <a:r>
              <a:rPr dirty="0"/>
              <a:t> </a:t>
            </a:r>
            <a:r>
              <a:rPr dirty="0" err="1"/>
              <a:t>elever</a:t>
            </a:r>
            <a:r>
              <a:rPr dirty="0"/>
              <a:t> </a:t>
            </a:r>
            <a:r>
              <a:rPr dirty="0" err="1"/>
              <a:t>foldern</a:t>
            </a:r>
            <a:r>
              <a:rPr dirty="0"/>
              <a:t> ”</a:t>
            </a:r>
            <a:r>
              <a:rPr dirty="0" err="1"/>
              <a:t>På</a:t>
            </a:r>
            <a:r>
              <a:rPr dirty="0"/>
              <a:t> </a:t>
            </a:r>
            <a:r>
              <a:rPr dirty="0" err="1"/>
              <a:t>väg</a:t>
            </a:r>
            <a:r>
              <a:rPr dirty="0"/>
              <a:t> </a:t>
            </a:r>
            <a:r>
              <a:rPr dirty="0" err="1"/>
              <a:t>ut</a:t>
            </a:r>
            <a:r>
              <a:rPr dirty="0"/>
              <a:t> </a:t>
            </a:r>
            <a:r>
              <a:rPr dirty="0" err="1"/>
              <a:t>i</a:t>
            </a:r>
            <a:r>
              <a:rPr dirty="0"/>
              <a:t> </a:t>
            </a:r>
            <a:r>
              <a:rPr dirty="0" err="1"/>
              <a:t>arbetslivet</a:t>
            </a:r>
            <a:r>
              <a:rPr dirty="0"/>
              <a:t>”.</a:t>
            </a:r>
          </a:p>
          <a:p>
            <a:pPr>
              <a:spcBef>
                <a:spcPts val="0"/>
              </a:spcBef>
            </a:pPr>
            <a:r>
              <a:rPr dirty="0"/>
              <a:t> </a:t>
            </a:r>
          </a:p>
          <a:p>
            <a:pPr>
              <a:spcBef>
                <a:spcPts val="0"/>
              </a:spcBef>
            </a:pPr>
            <a:r>
              <a:rPr dirty="0"/>
              <a:t>Det </a:t>
            </a:r>
            <a:r>
              <a:rPr dirty="0" err="1"/>
              <a:t>är</a:t>
            </a:r>
            <a:r>
              <a:rPr dirty="0"/>
              <a:t> </a:t>
            </a:r>
            <a:r>
              <a:rPr dirty="0" err="1"/>
              <a:t>såklart</a:t>
            </a:r>
            <a:r>
              <a:rPr dirty="0"/>
              <a:t> </a:t>
            </a:r>
            <a:r>
              <a:rPr dirty="0" err="1"/>
              <a:t>viktigt</a:t>
            </a:r>
            <a:r>
              <a:rPr dirty="0"/>
              <a:t> </a:t>
            </a:r>
            <a:r>
              <a:rPr dirty="0" err="1"/>
              <a:t>att</a:t>
            </a:r>
            <a:r>
              <a:rPr dirty="0"/>
              <a:t> de </a:t>
            </a:r>
            <a:r>
              <a:rPr dirty="0" err="1"/>
              <a:t>allra</a:t>
            </a:r>
            <a:r>
              <a:rPr dirty="0"/>
              <a:t> </a:t>
            </a:r>
            <a:r>
              <a:rPr dirty="0" err="1"/>
              <a:t>flesta</a:t>
            </a:r>
            <a:r>
              <a:rPr dirty="0"/>
              <a:t> </a:t>
            </a:r>
            <a:r>
              <a:rPr dirty="0" err="1"/>
              <a:t>elever</a:t>
            </a:r>
            <a:r>
              <a:rPr dirty="0"/>
              <a:t> </a:t>
            </a:r>
            <a:r>
              <a:rPr dirty="0" err="1"/>
              <a:t>är</a:t>
            </a:r>
            <a:r>
              <a:rPr dirty="0"/>
              <a:t> </a:t>
            </a:r>
            <a:r>
              <a:rPr dirty="0" err="1"/>
              <a:t>eller</a:t>
            </a:r>
            <a:r>
              <a:rPr dirty="0"/>
              <a:t> </a:t>
            </a:r>
            <a:r>
              <a:rPr dirty="0" err="1"/>
              <a:t>blir</a:t>
            </a:r>
            <a:r>
              <a:rPr dirty="0"/>
              <a:t> elevmedlemmar. </a:t>
            </a:r>
            <a:r>
              <a:rPr dirty="0" err="1"/>
              <a:t>Tänk</a:t>
            </a:r>
            <a:r>
              <a:rPr dirty="0"/>
              <a:t> </a:t>
            </a:r>
            <a:r>
              <a:rPr dirty="0" err="1"/>
              <a:t>på</a:t>
            </a:r>
            <a:r>
              <a:rPr dirty="0"/>
              <a:t> </a:t>
            </a:r>
            <a:r>
              <a:rPr dirty="0" err="1"/>
              <a:t>att</a:t>
            </a:r>
            <a:r>
              <a:rPr dirty="0"/>
              <a:t> </a:t>
            </a:r>
            <a:r>
              <a:rPr dirty="0" err="1"/>
              <a:t>inte</a:t>
            </a:r>
            <a:r>
              <a:rPr dirty="0"/>
              <a:t> </a:t>
            </a:r>
            <a:r>
              <a:rPr dirty="0" err="1"/>
              <a:t>vänta</a:t>
            </a:r>
            <a:r>
              <a:rPr dirty="0"/>
              <a:t> med info om elevmedlemskap till </a:t>
            </a:r>
            <a:r>
              <a:rPr dirty="0" err="1"/>
              <a:t>slutet</a:t>
            </a:r>
            <a:r>
              <a:rPr dirty="0"/>
              <a:t> av </a:t>
            </a:r>
            <a:r>
              <a:rPr dirty="0" err="1"/>
              <a:t>presentationen</a:t>
            </a:r>
            <a:r>
              <a:rPr dirty="0"/>
              <a:t>. Det </a:t>
            </a:r>
            <a:r>
              <a:rPr dirty="0" err="1"/>
              <a:t>kan</a:t>
            </a:r>
            <a:r>
              <a:rPr dirty="0"/>
              <a:t> </a:t>
            </a:r>
            <a:r>
              <a:rPr dirty="0" err="1"/>
              <a:t>bli</a:t>
            </a:r>
            <a:r>
              <a:rPr dirty="0"/>
              <a:t> </a:t>
            </a:r>
            <a:r>
              <a:rPr dirty="0" err="1"/>
              <a:t>stressigt</a:t>
            </a:r>
            <a:r>
              <a:rPr dirty="0"/>
              <a:t> och </a:t>
            </a:r>
            <a:r>
              <a:rPr dirty="0" err="1"/>
              <a:t>glömmas</a:t>
            </a:r>
            <a:r>
              <a:rPr dirty="0"/>
              <a:t> bort, </a:t>
            </a:r>
            <a:r>
              <a:rPr dirty="0" err="1"/>
              <a:t>utan</a:t>
            </a:r>
            <a:r>
              <a:rPr dirty="0"/>
              <a:t> </a:t>
            </a:r>
            <a:r>
              <a:rPr dirty="0" err="1"/>
              <a:t>försök</a:t>
            </a:r>
            <a:r>
              <a:rPr dirty="0"/>
              <a:t> </a:t>
            </a:r>
            <a:r>
              <a:rPr dirty="0" err="1"/>
              <a:t>flika</a:t>
            </a:r>
            <a:r>
              <a:rPr dirty="0"/>
              <a:t> in det </a:t>
            </a:r>
            <a:r>
              <a:rPr dirty="0" err="1"/>
              <a:t>ungefär</a:t>
            </a:r>
            <a:r>
              <a:rPr dirty="0"/>
              <a:t> </a:t>
            </a:r>
            <a:r>
              <a:rPr dirty="0" err="1"/>
              <a:t>i</a:t>
            </a:r>
            <a:r>
              <a:rPr dirty="0"/>
              <a:t> mitten av </a:t>
            </a:r>
            <a:r>
              <a:rPr dirty="0" err="1"/>
              <a:t>presentationen</a:t>
            </a:r>
            <a:r>
              <a:rPr dirty="0"/>
              <a:t> och </a:t>
            </a:r>
            <a:r>
              <a:rPr dirty="0" err="1"/>
              <a:t>påminn</a:t>
            </a:r>
            <a:r>
              <a:rPr dirty="0"/>
              <a:t> </a:t>
            </a:r>
            <a:r>
              <a:rPr dirty="0" err="1"/>
              <a:t>i</a:t>
            </a:r>
            <a:r>
              <a:rPr dirty="0"/>
              <a:t> </a:t>
            </a:r>
            <a:r>
              <a:rPr dirty="0" err="1"/>
              <a:t>slutet</a:t>
            </a:r>
            <a:r>
              <a:rPr dirty="0"/>
              <a:t>. </a:t>
            </a:r>
          </a:p>
          <a:p>
            <a:pPr>
              <a:spcBef>
                <a:spcPts val="0"/>
              </a:spcBef>
            </a:pPr>
            <a:r>
              <a:rPr dirty="0"/>
              <a:t>  </a:t>
            </a:r>
          </a:p>
          <a:p>
            <a:pPr>
              <a:spcBef>
                <a:spcPts val="0"/>
              </a:spcBef>
              <a:defRPr b="1"/>
            </a:pPr>
            <a:r>
              <a:rPr dirty="0"/>
              <a:t>Presentation</a:t>
            </a:r>
            <a:r>
              <a:rPr b="0" dirty="0"/>
              <a:t> </a:t>
            </a:r>
          </a:p>
          <a:p>
            <a:pPr>
              <a:spcBef>
                <a:spcPts val="0"/>
              </a:spcBef>
            </a:pPr>
            <a:r>
              <a:rPr dirty="0" err="1"/>
              <a:t>Berätta</a:t>
            </a:r>
            <a:r>
              <a:rPr dirty="0"/>
              <a:t> </a:t>
            </a:r>
            <a:r>
              <a:rPr dirty="0" err="1"/>
              <a:t>vem</a:t>
            </a:r>
            <a:r>
              <a:rPr dirty="0"/>
              <a:t> du </a:t>
            </a:r>
            <a:r>
              <a:rPr dirty="0" err="1"/>
              <a:t>är</a:t>
            </a:r>
            <a:r>
              <a:rPr dirty="0"/>
              <a:t>, </a:t>
            </a:r>
            <a:r>
              <a:rPr dirty="0" err="1"/>
              <a:t>vad</a:t>
            </a:r>
            <a:r>
              <a:rPr dirty="0"/>
              <a:t> du </a:t>
            </a:r>
            <a:r>
              <a:rPr dirty="0" err="1"/>
              <a:t>jobbar</a:t>
            </a:r>
            <a:r>
              <a:rPr dirty="0"/>
              <a:t> med </a:t>
            </a:r>
            <a:r>
              <a:rPr dirty="0" err="1"/>
              <a:t>i</a:t>
            </a:r>
            <a:r>
              <a:rPr dirty="0"/>
              <a:t> </a:t>
            </a:r>
            <a:r>
              <a:rPr dirty="0" err="1"/>
              <a:t>vanliga</a:t>
            </a:r>
            <a:r>
              <a:rPr dirty="0"/>
              <a:t> fall samt lite om </a:t>
            </a:r>
            <a:r>
              <a:rPr dirty="0" err="1"/>
              <a:t>varför</a:t>
            </a:r>
            <a:r>
              <a:rPr dirty="0"/>
              <a:t> du </a:t>
            </a:r>
            <a:r>
              <a:rPr dirty="0" err="1"/>
              <a:t>valde</a:t>
            </a:r>
            <a:r>
              <a:rPr dirty="0"/>
              <a:t> </a:t>
            </a:r>
            <a:r>
              <a:rPr dirty="0" err="1"/>
              <a:t>att</a:t>
            </a:r>
            <a:r>
              <a:rPr dirty="0"/>
              <a:t> </a:t>
            </a:r>
            <a:r>
              <a:rPr dirty="0" err="1"/>
              <a:t>bli</a:t>
            </a:r>
            <a:r>
              <a:rPr dirty="0"/>
              <a:t> </a:t>
            </a:r>
            <a:r>
              <a:rPr dirty="0" err="1"/>
              <a:t>medlem</a:t>
            </a:r>
            <a:r>
              <a:rPr dirty="0"/>
              <a:t> och </a:t>
            </a:r>
            <a:r>
              <a:rPr dirty="0" err="1"/>
              <a:t>engagera</a:t>
            </a:r>
            <a:r>
              <a:rPr dirty="0"/>
              <a:t> dig </a:t>
            </a:r>
            <a:r>
              <a:rPr dirty="0" err="1"/>
              <a:t>i</a:t>
            </a:r>
            <a:r>
              <a:rPr dirty="0"/>
              <a:t> Handels. </a:t>
            </a:r>
          </a:p>
          <a:p>
            <a:pPr>
              <a:spcBef>
                <a:spcPts val="0"/>
              </a:spcBef>
            </a:pPr>
            <a:r>
              <a:rPr dirty="0" err="1"/>
              <a:t>Tänk</a:t>
            </a:r>
            <a:r>
              <a:rPr dirty="0"/>
              <a:t> </a:t>
            </a:r>
            <a:r>
              <a:rPr dirty="0" err="1"/>
              <a:t>på</a:t>
            </a:r>
            <a:r>
              <a:rPr dirty="0"/>
              <a:t> </a:t>
            </a:r>
            <a:r>
              <a:rPr dirty="0" err="1"/>
              <a:t>att</a:t>
            </a:r>
            <a:r>
              <a:rPr dirty="0"/>
              <a:t> </a:t>
            </a:r>
            <a:r>
              <a:rPr dirty="0" err="1"/>
              <a:t>inte</a:t>
            </a:r>
            <a:r>
              <a:rPr dirty="0"/>
              <a:t> ”</a:t>
            </a:r>
            <a:r>
              <a:rPr dirty="0" err="1"/>
              <a:t>namedroppa</a:t>
            </a:r>
            <a:r>
              <a:rPr dirty="0"/>
              <a:t>” </a:t>
            </a:r>
            <a:r>
              <a:rPr dirty="0" err="1"/>
              <a:t>uppdrag</a:t>
            </a:r>
            <a:r>
              <a:rPr dirty="0"/>
              <a:t> </a:t>
            </a:r>
            <a:r>
              <a:rPr dirty="0" err="1"/>
              <a:t>eller</a:t>
            </a:r>
            <a:r>
              <a:rPr dirty="0"/>
              <a:t> </a:t>
            </a:r>
            <a:r>
              <a:rPr dirty="0" err="1"/>
              <a:t>så</a:t>
            </a:r>
            <a:r>
              <a:rPr dirty="0"/>
              <a:t>. </a:t>
            </a:r>
          </a:p>
          <a:p>
            <a:pPr>
              <a:spcBef>
                <a:spcPts val="0"/>
              </a:spcBef>
            </a:pPr>
            <a:r>
              <a:rPr dirty="0"/>
              <a:t>Vi </a:t>
            </a:r>
            <a:r>
              <a:rPr dirty="0" err="1"/>
              <a:t>vill</a:t>
            </a:r>
            <a:r>
              <a:rPr dirty="0"/>
              <a:t> </a:t>
            </a:r>
            <a:r>
              <a:rPr dirty="0" err="1"/>
              <a:t>att</a:t>
            </a:r>
            <a:r>
              <a:rPr dirty="0"/>
              <a:t> </a:t>
            </a:r>
            <a:r>
              <a:rPr dirty="0" err="1"/>
              <a:t>eleverna</a:t>
            </a:r>
            <a:r>
              <a:rPr dirty="0"/>
              <a:t> ska </a:t>
            </a:r>
            <a:r>
              <a:rPr dirty="0" err="1"/>
              <a:t>kunna</a:t>
            </a:r>
            <a:r>
              <a:rPr dirty="0"/>
              <a:t> </a:t>
            </a:r>
            <a:r>
              <a:rPr dirty="0" err="1"/>
              <a:t>identifiera</a:t>
            </a:r>
            <a:r>
              <a:rPr dirty="0"/>
              <a:t> sig med </a:t>
            </a:r>
            <a:r>
              <a:rPr dirty="0" err="1"/>
              <a:t>oss</a:t>
            </a:r>
            <a:r>
              <a:rPr dirty="0"/>
              <a:t> </a:t>
            </a:r>
            <a:r>
              <a:rPr dirty="0" err="1"/>
              <a:t>skolinformatörer</a:t>
            </a:r>
            <a:r>
              <a:rPr dirty="0"/>
              <a:t>. Vi </a:t>
            </a:r>
            <a:r>
              <a:rPr dirty="0" err="1"/>
              <a:t>är</a:t>
            </a:r>
            <a:r>
              <a:rPr dirty="0"/>
              <a:t> </a:t>
            </a:r>
            <a:r>
              <a:rPr dirty="0" err="1"/>
              <a:t>vanliga</a:t>
            </a:r>
            <a:r>
              <a:rPr dirty="0"/>
              <a:t> </a:t>
            </a:r>
            <a:r>
              <a:rPr dirty="0" err="1"/>
              <a:t>medlemmar</a:t>
            </a:r>
            <a:r>
              <a:rPr dirty="0"/>
              <a:t>/</a:t>
            </a:r>
            <a:r>
              <a:rPr dirty="0" err="1"/>
              <a:t>handelsanställda</a:t>
            </a:r>
            <a:r>
              <a:rPr dirty="0"/>
              <a:t> som </a:t>
            </a:r>
            <a:r>
              <a:rPr dirty="0" err="1"/>
              <a:t>valt</a:t>
            </a:r>
            <a:r>
              <a:rPr dirty="0"/>
              <a:t> </a:t>
            </a:r>
            <a:r>
              <a:rPr dirty="0" err="1"/>
              <a:t>att</a:t>
            </a:r>
            <a:r>
              <a:rPr dirty="0"/>
              <a:t> </a:t>
            </a:r>
            <a:r>
              <a:rPr dirty="0" err="1"/>
              <a:t>engagera</a:t>
            </a:r>
            <a:r>
              <a:rPr dirty="0"/>
              <a:t> </a:t>
            </a:r>
            <a:r>
              <a:rPr dirty="0" err="1"/>
              <a:t>oss</a:t>
            </a:r>
            <a:r>
              <a:rPr dirty="0"/>
              <a:t>. </a:t>
            </a:r>
          </a:p>
          <a:p>
            <a:pPr>
              <a:spcBef>
                <a:spcPts val="0"/>
              </a:spcBef>
            </a:pPr>
            <a:r>
              <a:rPr dirty="0"/>
              <a:t>Om du </a:t>
            </a:r>
            <a:r>
              <a:rPr dirty="0" err="1"/>
              <a:t>har</a:t>
            </a:r>
            <a:r>
              <a:rPr dirty="0"/>
              <a:t> </a:t>
            </a:r>
            <a:r>
              <a:rPr dirty="0" err="1"/>
              <a:t>tid</a:t>
            </a:r>
            <a:r>
              <a:rPr dirty="0"/>
              <a:t> be </a:t>
            </a:r>
            <a:r>
              <a:rPr dirty="0" err="1"/>
              <a:t>gärna</a:t>
            </a:r>
            <a:r>
              <a:rPr dirty="0"/>
              <a:t> </a:t>
            </a:r>
            <a:r>
              <a:rPr dirty="0" err="1"/>
              <a:t>eleverna</a:t>
            </a:r>
            <a:r>
              <a:rPr dirty="0"/>
              <a:t> </a:t>
            </a:r>
            <a:r>
              <a:rPr dirty="0" err="1"/>
              <a:t>att</a:t>
            </a:r>
            <a:r>
              <a:rPr dirty="0"/>
              <a:t> </a:t>
            </a:r>
            <a:r>
              <a:rPr dirty="0" err="1"/>
              <a:t>presentera</a:t>
            </a:r>
            <a:r>
              <a:rPr dirty="0"/>
              <a:t> sig samt om de </a:t>
            </a:r>
            <a:r>
              <a:rPr dirty="0" err="1"/>
              <a:t>jobbar</a:t>
            </a:r>
            <a:r>
              <a:rPr dirty="0"/>
              <a:t>/</a:t>
            </a:r>
            <a:r>
              <a:rPr dirty="0" err="1"/>
              <a:t>har</a:t>
            </a:r>
            <a:r>
              <a:rPr dirty="0"/>
              <a:t> </a:t>
            </a:r>
            <a:r>
              <a:rPr dirty="0" err="1"/>
              <a:t>jobbat</a:t>
            </a:r>
            <a:r>
              <a:rPr dirty="0"/>
              <a:t> </a:t>
            </a:r>
            <a:r>
              <a:rPr dirty="0" err="1"/>
              <a:t>någonstans</a:t>
            </a:r>
            <a:r>
              <a:rPr dirty="0"/>
              <a:t>.</a:t>
            </a:r>
          </a:p>
        </p:txBody>
      </p:sp>
    </p:spTree>
    <p:extLst>
      <p:ext uri="{BB962C8B-B14F-4D97-AF65-F5344CB8AC3E}">
        <p14:creationId xmlns:p14="http://schemas.microsoft.com/office/powerpoint/2010/main" val="37822547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 name="Shape 281"/>
          <p:cNvSpPr>
            <a:spLocks noGrp="1" noRot="1" noChangeAspect="1"/>
          </p:cNvSpPr>
          <p:nvPr>
            <p:ph type="sldImg"/>
          </p:nvPr>
        </p:nvSpPr>
        <p:spPr>
          <a:xfrm>
            <a:off x="381000" y="685800"/>
            <a:ext cx="6096000" cy="3429000"/>
          </a:xfrm>
          <a:prstGeom prst="rect">
            <a:avLst/>
          </a:prstGeom>
        </p:spPr>
        <p:txBody>
          <a:bodyPr/>
          <a:lstStyle/>
          <a:p>
            <a:endParaRPr/>
          </a:p>
        </p:txBody>
      </p:sp>
      <p:sp>
        <p:nvSpPr>
          <p:cNvPr id="282" name="Shape 282"/>
          <p:cNvSpPr>
            <a:spLocks noGrp="1"/>
          </p:cNvSpPr>
          <p:nvPr>
            <p:ph type="body" sz="quarter" idx="1"/>
          </p:nvPr>
        </p:nvSpPr>
        <p:spPr>
          <a:prstGeom prst="rect">
            <a:avLst/>
          </a:prstGeom>
        </p:spPr>
        <p:txBody>
          <a:bodyPr/>
          <a:lstStyle/>
          <a:p>
            <a:pPr>
              <a:spcBef>
                <a:spcPts val="0"/>
              </a:spcBef>
              <a:defRPr b="1"/>
            </a:pPr>
            <a:r>
              <a:rPr dirty="0"/>
              <a:t>HANDELS KRÄV</a:t>
            </a:r>
            <a:r>
              <a:rPr lang="sv-SE" dirty="0"/>
              <a:t>DE</a:t>
            </a:r>
            <a:endParaRPr dirty="0"/>
          </a:p>
          <a:p>
            <a:pPr>
              <a:spcBef>
                <a:spcPts val="0"/>
              </a:spcBef>
              <a:defRPr b="1"/>
            </a:pPr>
            <a:endParaRPr dirty="0"/>
          </a:p>
          <a:p>
            <a:pPr>
              <a:spcBef>
                <a:spcPts val="0"/>
              </a:spcBef>
              <a:defRPr b="1"/>
            </a:pPr>
            <a:r>
              <a:rPr lang="sv-SE" dirty="0"/>
              <a:t>Garanterade löneökningar: </a:t>
            </a:r>
          </a:p>
          <a:p>
            <a:pPr>
              <a:spcBef>
                <a:spcPts val="0"/>
              </a:spcBef>
              <a:defRPr b="1"/>
            </a:pPr>
            <a:r>
              <a:rPr lang="sv-SE" b="0" dirty="0"/>
              <a:t>7,83 kronor/ timme (1300 kronor per månad för en heltidsanställd). Nytt lönetillägg när du jobbar under storhelg. </a:t>
            </a:r>
          </a:p>
          <a:p>
            <a:pPr>
              <a:spcBef>
                <a:spcPts val="0"/>
              </a:spcBef>
              <a:defRPr b="1"/>
            </a:pPr>
            <a:endParaRPr dirty="0"/>
          </a:p>
          <a:p>
            <a:pPr>
              <a:spcBef>
                <a:spcPts val="0"/>
              </a:spcBef>
              <a:defRPr b="1"/>
            </a:pPr>
            <a:r>
              <a:rPr lang="sv-SE" dirty="0"/>
              <a:t>Fler timmar på kontrakt: </a:t>
            </a:r>
          </a:p>
          <a:p>
            <a:pPr>
              <a:spcBef>
                <a:spcPts val="0"/>
              </a:spcBef>
              <a:defRPr b="1"/>
            </a:pPr>
            <a:r>
              <a:rPr lang="sv-SE" b="0" dirty="0"/>
              <a:t>Ditt kontrakt ska justeras upp så att det stämmer med antalet timmar du faktiskt jobbar. </a:t>
            </a:r>
            <a:endParaRPr dirty="0"/>
          </a:p>
          <a:p>
            <a:pPr>
              <a:spcBef>
                <a:spcPts val="0"/>
              </a:spcBef>
            </a:pPr>
            <a:endParaRPr dirty="0"/>
          </a:p>
          <a:p>
            <a:pPr>
              <a:spcBef>
                <a:spcPts val="0"/>
              </a:spcBef>
              <a:defRPr b="1"/>
            </a:pPr>
            <a:r>
              <a:rPr lang="sv-SE" dirty="0"/>
              <a:t>Mertidsersättning:</a:t>
            </a:r>
          </a:p>
          <a:p>
            <a:pPr>
              <a:spcBef>
                <a:spcPts val="0"/>
              </a:spcBef>
              <a:defRPr b="1"/>
            </a:pPr>
            <a:r>
              <a:rPr lang="sv-SE" b="0" dirty="0"/>
              <a:t>Ersättning för mer tid, det vill säga när du jobbar extra, så att diskrimineringen av deltidsanställda upphör.</a:t>
            </a:r>
          </a:p>
          <a:p>
            <a:pPr>
              <a:spcBef>
                <a:spcPts val="0"/>
              </a:spcBef>
              <a:defRPr b="1"/>
            </a:pPr>
            <a:endParaRPr lang="sv-SE" b="0" dirty="0"/>
          </a:p>
          <a:p>
            <a:pPr>
              <a:spcBef>
                <a:spcPts val="0"/>
              </a:spcBef>
              <a:defRPr b="1"/>
            </a:pPr>
            <a:r>
              <a:rPr lang="sv-SE" b="1" dirty="0"/>
              <a:t>Mer makt över tiden:</a:t>
            </a:r>
          </a:p>
          <a:p>
            <a:pPr>
              <a:spcBef>
                <a:spcPts val="0"/>
              </a:spcBef>
              <a:defRPr b="1"/>
            </a:pPr>
            <a:r>
              <a:rPr lang="sv-SE" b="0" dirty="0"/>
              <a:t>Bättre möjlighet till återhämtning och ledighet. Stopp för missbruk av schemaändringar. </a:t>
            </a:r>
          </a:p>
          <a:p>
            <a:pPr>
              <a:spcBef>
                <a:spcPts val="0"/>
              </a:spcBef>
              <a:defRPr b="1"/>
            </a:pPr>
            <a:endParaRPr lang="sv-SE" b="1" dirty="0"/>
          </a:p>
          <a:p>
            <a:pPr>
              <a:spcBef>
                <a:spcPts val="0"/>
              </a:spcBef>
              <a:defRPr b="1"/>
            </a:pPr>
            <a:endParaRPr dirty="0"/>
          </a:p>
          <a:p>
            <a:pPr>
              <a:spcBef>
                <a:spcPts val="0"/>
              </a:spcBef>
              <a:defRPr b="1"/>
            </a:pPr>
            <a:r>
              <a:rPr dirty="0"/>
              <a:t>ARBETSGIVARNAS MOTBUD</a:t>
            </a:r>
            <a:endParaRPr lang="sv-SE" dirty="0"/>
          </a:p>
          <a:p>
            <a:pPr>
              <a:spcBef>
                <a:spcPts val="0"/>
              </a:spcBef>
              <a:defRPr b="1"/>
            </a:pPr>
            <a:endParaRPr dirty="0"/>
          </a:p>
          <a:p>
            <a:pPr>
              <a:spcBef>
                <a:spcPts val="0"/>
              </a:spcBef>
              <a:defRPr b="1"/>
            </a:pPr>
            <a:r>
              <a:rPr lang="sv-SE" dirty="0"/>
              <a:t>Noll kronor i höjning av minimilönerna: </a:t>
            </a:r>
          </a:p>
          <a:p>
            <a:pPr>
              <a:spcBef>
                <a:spcPts val="0"/>
              </a:spcBef>
              <a:defRPr b="1"/>
            </a:pPr>
            <a:r>
              <a:rPr lang="sv-SE" b="0" dirty="0"/>
              <a:t>Och mer makt till arbetsgivarna att ensidigt bestämma över fördelningen av löner och ersättningar. Försämra villkoren för intjänande av branschvana. </a:t>
            </a:r>
            <a:br>
              <a:rPr dirty="0"/>
            </a:br>
            <a:br>
              <a:rPr dirty="0"/>
            </a:br>
            <a:r>
              <a:rPr lang="sv-SE" dirty="0"/>
              <a:t>Sänka och omfördela ob-ersättningen</a:t>
            </a:r>
            <a:br>
              <a:rPr b="0" dirty="0"/>
            </a:br>
            <a:br>
              <a:rPr b="0" dirty="0"/>
            </a:br>
            <a:r>
              <a:rPr dirty="0"/>
              <a:t>M</a:t>
            </a:r>
            <a:r>
              <a:rPr lang="sv-SE" dirty="0"/>
              <a:t>er makt åt arbetsgivarna: </a:t>
            </a:r>
          </a:p>
          <a:p>
            <a:pPr>
              <a:spcBef>
                <a:spcPts val="0"/>
              </a:spcBef>
              <a:defRPr b="1"/>
            </a:pPr>
            <a:r>
              <a:rPr lang="sv-SE" b="0" dirty="0"/>
              <a:t>Att kraftigt variera veckoarbetstiden och schemalägga arbete även på natten.</a:t>
            </a:r>
          </a:p>
          <a:p>
            <a:pPr>
              <a:spcBef>
                <a:spcPts val="0"/>
              </a:spcBef>
              <a:defRPr b="1"/>
            </a:pPr>
            <a:endParaRPr lang="sv-SE" b="0" dirty="0"/>
          </a:p>
          <a:p>
            <a:pPr>
              <a:spcBef>
                <a:spcPts val="0"/>
              </a:spcBef>
              <a:defRPr b="1"/>
            </a:pPr>
            <a:r>
              <a:rPr lang="sv-SE" b="1" dirty="0"/>
              <a:t>Begränsa möjligheterna för deltidsanställda:</a:t>
            </a:r>
          </a:p>
          <a:p>
            <a:pPr>
              <a:spcBef>
                <a:spcPts val="0"/>
              </a:spcBef>
              <a:defRPr b="1"/>
            </a:pPr>
            <a:r>
              <a:rPr lang="sv-SE" b="0" dirty="0"/>
              <a:t>Att får fler timmar på kontraktet. </a:t>
            </a:r>
          </a:p>
          <a:p>
            <a:pPr>
              <a:spcBef>
                <a:spcPts val="0"/>
              </a:spcBef>
              <a:defRPr b="1"/>
            </a:pP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4" name="Shape 774"/>
          <p:cNvSpPr>
            <a:spLocks noGrp="1" noRot="1" noChangeAspect="1"/>
          </p:cNvSpPr>
          <p:nvPr>
            <p:ph type="sldImg"/>
          </p:nvPr>
        </p:nvSpPr>
        <p:spPr>
          <a:xfrm>
            <a:off x="381000" y="685800"/>
            <a:ext cx="6096000" cy="3429000"/>
          </a:xfrm>
          <a:prstGeom prst="rect">
            <a:avLst/>
          </a:prstGeom>
        </p:spPr>
        <p:txBody>
          <a:bodyPr/>
          <a:lstStyle/>
          <a:p>
            <a:endParaRPr/>
          </a:p>
        </p:txBody>
      </p:sp>
      <p:sp>
        <p:nvSpPr>
          <p:cNvPr id="775" name="Shape 775"/>
          <p:cNvSpPr>
            <a:spLocks noGrp="1"/>
          </p:cNvSpPr>
          <p:nvPr>
            <p:ph type="body" sz="quarter" idx="1"/>
          </p:nvPr>
        </p:nvSpPr>
        <p:spPr>
          <a:prstGeom prst="rect">
            <a:avLst/>
          </a:prstGeom>
        </p:spPr>
        <p:txBody>
          <a:bodyPr/>
          <a:lstStyle/>
          <a:p>
            <a:r>
              <a:t>De flesta arbetsplatser har kollektivavtal - och alla borde ha det. Avtalet säkrar att du har rätt lön, garanteras löneökningar och har schysta villkor i övrigt.</a:t>
            </a:r>
          </a:p>
          <a:p>
            <a:r>
              <a:t>Kollektivavtalet är ett slags spelregler som fack och arbetsgivare kommer överens om. Om kollektivavtal saknas, är det arbetsgivarens regler som gäller. Då kan arbetsgivaren själv bestämma din lön och du kan missa olika slags ersättningar och försäkringar. </a:t>
            </a:r>
          </a:p>
          <a:p>
            <a:endParaRPr/>
          </a:p>
          <a:p>
            <a:pPr>
              <a:defRPr b="1"/>
            </a:pPr>
            <a:r>
              <a:t>Exempel på vad som bestäms i kollektivavtalet</a:t>
            </a:r>
          </a:p>
          <a:p>
            <a:r>
              <a:t>Lägstanivån på din lön – högre kan du alltid få, avtalet sätter inget tak</a:t>
            </a:r>
          </a:p>
          <a:p>
            <a:r>
              <a:t>Din ersättning vid övertid och obekväm arbetstid</a:t>
            </a:r>
          </a:p>
          <a:p>
            <a:r>
              <a:t>Hur din arbetstid ska räknas och läggas ut</a:t>
            </a:r>
          </a:p>
          <a:p>
            <a:r>
              <a:t>När du har rätt till betald ledighet</a:t>
            </a:r>
          </a:p>
          <a:p>
            <a:r>
              <a:t>Högre pension (så kallad avtalspension)</a:t>
            </a:r>
          </a:p>
          <a:p>
            <a:r>
              <a:t>Försäkringar vid uppsägning, sjukdom, arbetsskada eller dödsfall</a:t>
            </a:r>
          </a:p>
          <a:p>
            <a:r>
              <a:t>Extra pengar när du är föräldraledig</a:t>
            </a:r>
          </a:p>
          <a:p>
            <a:endParaRPr/>
          </a:p>
          <a:p>
            <a:pPr>
              <a:defRPr b="1"/>
            </a:pPr>
            <a:r>
              <a:t>Saknas kollektivavtal där du jobbar?</a:t>
            </a:r>
          </a:p>
          <a:p>
            <a:r>
              <a:t>Om det inte finns kollektivavtal på din arbetsplats kontaktar du Handels. </a:t>
            </a:r>
            <a:br/>
            <a:r>
              <a:t>Det behöver inte vara ett aktivt val av din arbetsgivare, utan kan bero på okunnighet. Men det finns också arbetsgivare som inte vill teckna avtal. Det accepterar inte Handels. Inget företag ska bygga på låga löner och dåliga arbetsvillkor. Om din arbetsgivare vägrar kan Handels varsla om konflikt och ta till olika stridsåtgärder. Det är viktigt att de allra flesta är medlemmar. </a:t>
            </a:r>
          </a:p>
          <a:p>
            <a:endParaRPr/>
          </a:p>
          <a:p>
            <a:pPr>
              <a:spcBef>
                <a:spcPts val="0"/>
              </a:spcBef>
              <a:defRPr b="1"/>
            </a:pPr>
            <a:r>
              <a:t>Verktyg:</a:t>
            </a:r>
            <a:r>
              <a:rPr b="0"/>
              <a:t> Handels film om kollektivavtal </a:t>
            </a:r>
            <a:r>
              <a:rPr b="0" u="sng">
                <a:solidFill>
                  <a:srgbClr val="0000FF"/>
                </a:solidFill>
                <a:uFill>
                  <a:solidFill>
                    <a:srgbClr val="0000FF"/>
                  </a:solidFill>
                </a:uFill>
                <a:hlinkClick r:id="rId3"/>
              </a:rPr>
              <a:t>www.youtube.com/watch?v=79HJ5cjp88g</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0" name="Shape 320"/>
          <p:cNvSpPr>
            <a:spLocks noGrp="1" noRot="1" noChangeAspect="1"/>
          </p:cNvSpPr>
          <p:nvPr>
            <p:ph type="sldImg"/>
          </p:nvPr>
        </p:nvSpPr>
        <p:spPr>
          <a:xfrm>
            <a:off x="381000" y="685800"/>
            <a:ext cx="6096000" cy="3429000"/>
          </a:xfrm>
          <a:prstGeom prst="rect">
            <a:avLst/>
          </a:prstGeom>
        </p:spPr>
        <p:txBody>
          <a:bodyPr/>
          <a:lstStyle/>
          <a:p>
            <a:endParaRPr/>
          </a:p>
        </p:txBody>
      </p:sp>
      <p:sp>
        <p:nvSpPr>
          <p:cNvPr id="321" name="Shape 321"/>
          <p:cNvSpPr>
            <a:spLocks noGrp="1"/>
          </p:cNvSpPr>
          <p:nvPr>
            <p:ph type="body" sz="quarter" idx="1"/>
          </p:nvPr>
        </p:nvSpPr>
        <p:spPr>
          <a:prstGeom prst="rect">
            <a:avLst/>
          </a:prstGeom>
        </p:spPr>
        <p:txBody>
          <a:bodyPr/>
          <a:lstStyle/>
          <a:p>
            <a:pPr marL="0" indent="0" algn="l">
              <a:buFont typeface="Arial" panose="020B0604020202020204" pitchFamily="34" charset="0"/>
              <a:buNone/>
            </a:pPr>
            <a:r>
              <a:rPr lang="sv-SE" b="0" i="0" u="sng" dirty="0">
                <a:solidFill>
                  <a:srgbClr val="474747"/>
                </a:solidFill>
                <a:effectLst/>
                <a:latin typeface="+mn-lt"/>
              </a:rPr>
              <a:t>Handels</a:t>
            </a:r>
          </a:p>
          <a:p>
            <a:pPr marL="171450" indent="-171450" algn="l">
              <a:buFont typeface="Arial" panose="020B0604020202020204" pitchFamily="34" charset="0"/>
              <a:buChar char="•"/>
            </a:pPr>
            <a:r>
              <a:rPr lang="sv-SE" b="0" i="0" dirty="0">
                <a:solidFill>
                  <a:srgbClr val="474747"/>
                </a:solidFill>
                <a:effectLst/>
                <a:latin typeface="+mn-lt"/>
              </a:rPr>
              <a:t>Högre lön: Vi vill höja lönen för alla yrkesgrupper och att garantilönen höjs med 1300 kronor per månad.</a:t>
            </a:r>
          </a:p>
          <a:p>
            <a:pPr marL="171450" indent="-171450" algn="l">
              <a:buFont typeface="Arial" panose="020B0604020202020204" pitchFamily="34" charset="0"/>
              <a:buChar char="•"/>
            </a:pPr>
            <a:r>
              <a:rPr lang="sv-SE" b="0" i="0" dirty="0">
                <a:solidFill>
                  <a:srgbClr val="474747"/>
                </a:solidFill>
                <a:effectLst/>
                <a:latin typeface="+mn-lt"/>
              </a:rPr>
              <a:t>Erfarenhet ska löna sig: Vi vill höja samtliga branschvanetillägg och införa ett nytt branschvanesteg.</a:t>
            </a:r>
          </a:p>
          <a:p>
            <a:pPr marL="171450" indent="-171450" algn="l">
              <a:buFont typeface="Arial" panose="020B0604020202020204" pitchFamily="34" charset="0"/>
              <a:buChar char="•"/>
            </a:pPr>
            <a:r>
              <a:rPr lang="sv-SE" b="0" i="0" dirty="0">
                <a:solidFill>
                  <a:srgbClr val="474747"/>
                </a:solidFill>
                <a:effectLst/>
                <a:latin typeface="+mn-lt"/>
              </a:rPr>
              <a:t>Bättre möjlighet till återhämtning: Vi vill att du ska få mer ledighet, för att orka och må bra på jobbet.</a:t>
            </a:r>
          </a:p>
          <a:p>
            <a:pPr marL="171450" indent="-171450" algn="l">
              <a:buFont typeface="Arial" panose="020B0604020202020204" pitchFamily="34" charset="0"/>
              <a:buChar char="•"/>
            </a:pPr>
            <a:r>
              <a:rPr lang="sv-SE" b="0" i="0" dirty="0">
                <a:solidFill>
                  <a:srgbClr val="474747"/>
                </a:solidFill>
                <a:effectLst/>
                <a:latin typeface="+mn-lt"/>
              </a:rPr>
              <a:t>Ett hållbart yrke: Vi vill bland annat att din arbetsgivare ska bidra till kostnaden för arbetsskor, så att du får en bra arbetsmiljö. </a:t>
            </a:r>
            <a:endParaRPr lang="sv-SE" dirty="0">
              <a:latin typeface="+mn-lt"/>
            </a:endParaRPr>
          </a:p>
          <a:p>
            <a:pPr>
              <a:defRPr u="sng"/>
            </a:pPr>
            <a:endParaRPr lang="sv-SE" dirty="0">
              <a:latin typeface="+mn-lt"/>
            </a:endParaRPr>
          </a:p>
          <a:p>
            <a:pPr>
              <a:defRPr u="sng"/>
            </a:pPr>
            <a:r>
              <a:rPr lang="sv-SE" dirty="0">
                <a:latin typeface="+mn-lt"/>
              </a:rPr>
              <a:t>Frisörföretagarna</a:t>
            </a:r>
            <a:endParaRPr lang="sv-SE" b="0" i="0" dirty="0">
              <a:solidFill>
                <a:sysClr val="windowText" lastClr="000000"/>
              </a:solidFill>
              <a:effectLst/>
              <a:latin typeface="+mn-lt"/>
            </a:endParaRPr>
          </a:p>
          <a:p>
            <a:pPr marL="171450" indent="-171450">
              <a:buFont typeface="Arial" panose="020B0604020202020204" pitchFamily="34" charset="0"/>
              <a:buChar char="•"/>
              <a:defRPr u="sng"/>
            </a:pPr>
            <a:r>
              <a:rPr lang="sv-SE" b="0" i="0" u="none" dirty="0">
                <a:solidFill>
                  <a:srgbClr val="000000"/>
                </a:solidFill>
                <a:effectLst/>
                <a:latin typeface="+mn-lt"/>
              </a:rPr>
              <a:t>Ge dig och andra frisörer lägre löneökningar än andra grupper på arbetsmarknaden.</a:t>
            </a:r>
          </a:p>
          <a:p>
            <a:pPr marL="171450" indent="-171450">
              <a:buFont typeface="Arial" panose="020B0604020202020204" pitchFamily="34" charset="0"/>
              <a:buChar char="•"/>
              <a:defRPr u="sng"/>
            </a:pPr>
            <a:r>
              <a:rPr lang="sv-SE" b="0" i="0" u="none" dirty="0">
                <a:solidFill>
                  <a:srgbClr val="000000"/>
                </a:solidFill>
                <a:effectLst/>
                <a:latin typeface="+mn-lt"/>
              </a:rPr>
              <a:t>Ta bort din möjlighet att få ut en del av friskvårdsbidraget som lön.</a:t>
            </a:r>
          </a:p>
          <a:p>
            <a:pPr marL="171450" indent="-171450">
              <a:buFont typeface="Arial" panose="020B0604020202020204" pitchFamily="34" charset="0"/>
              <a:buChar char="•"/>
              <a:defRPr u="sng"/>
            </a:pPr>
            <a:r>
              <a:rPr lang="sv-SE" b="0" i="0" u="none" dirty="0">
                <a:solidFill>
                  <a:srgbClr val="000000"/>
                </a:solidFill>
                <a:effectLst/>
                <a:latin typeface="+mn-lt"/>
              </a:rPr>
              <a:t>Utöka reglerna om lojalitetsplikt, så att det blir svårare för dig när du byter arbetsgivare.</a:t>
            </a:r>
          </a:p>
          <a:p>
            <a:pPr marL="171450" indent="-171450">
              <a:buFont typeface="Arial" panose="020B0604020202020204" pitchFamily="34" charset="0"/>
              <a:buChar char="•"/>
              <a:defRPr u="sng"/>
            </a:pPr>
            <a:r>
              <a:rPr lang="sv-SE" b="0" i="0" u="none" dirty="0">
                <a:solidFill>
                  <a:srgbClr val="000000"/>
                </a:solidFill>
                <a:effectLst/>
                <a:latin typeface="+mn-lt"/>
              </a:rPr>
              <a:t>Begränsa din rätt till hälsoundersökning när du byter arbetsgivare. </a:t>
            </a:r>
            <a:endParaRPr b="0" u="none" dirty="0">
              <a:latin typeface="+mn-lt"/>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 name="Shape 338"/>
          <p:cNvSpPr>
            <a:spLocks noGrp="1" noRot="1" noChangeAspect="1"/>
          </p:cNvSpPr>
          <p:nvPr>
            <p:ph type="sldImg"/>
          </p:nvPr>
        </p:nvSpPr>
        <p:spPr>
          <a:xfrm>
            <a:off x="381000" y="685800"/>
            <a:ext cx="6096000" cy="3429000"/>
          </a:xfrm>
          <a:prstGeom prst="rect">
            <a:avLst/>
          </a:prstGeom>
        </p:spPr>
        <p:txBody>
          <a:bodyPr/>
          <a:lstStyle/>
          <a:p>
            <a:endParaRPr/>
          </a:p>
        </p:txBody>
      </p:sp>
      <p:sp>
        <p:nvSpPr>
          <p:cNvPr id="339" name="Shape 339"/>
          <p:cNvSpPr>
            <a:spLocks noGrp="1"/>
          </p:cNvSpPr>
          <p:nvPr>
            <p:ph type="body" sz="quarter" idx="1"/>
          </p:nvPr>
        </p:nvSpPr>
        <p:spPr>
          <a:prstGeom prst="rect">
            <a:avLst/>
          </a:prstGeom>
        </p:spPr>
        <p:txBody>
          <a:bodyPr/>
          <a:lstStyle/>
          <a:p>
            <a:pPr>
              <a:spcBef>
                <a:spcPts val="0"/>
              </a:spcBef>
              <a:defRPr b="1"/>
            </a:pPr>
            <a:r>
              <a:rPr err="1"/>
              <a:t>Sammanfatta</a:t>
            </a:r>
            <a:r>
              <a:t> </a:t>
            </a:r>
            <a:r>
              <a:rPr err="1"/>
              <a:t>varför</a:t>
            </a:r>
            <a:r>
              <a:t> det är </a:t>
            </a:r>
            <a:r>
              <a:rPr err="1"/>
              <a:t>viktigt</a:t>
            </a:r>
            <a:r>
              <a:t> att </a:t>
            </a:r>
            <a:r>
              <a:rPr err="1"/>
              <a:t>vara</a:t>
            </a:r>
            <a:r>
              <a:t> </a:t>
            </a:r>
            <a:r>
              <a:rPr err="1"/>
              <a:t>medlem</a:t>
            </a:r>
            <a:endParaRPr/>
          </a:p>
          <a:p>
            <a:pPr>
              <a:spcBef>
                <a:spcPts val="0"/>
              </a:spcBef>
              <a:defRPr b="1"/>
            </a:pPr>
            <a:endParaRPr/>
          </a:p>
          <a:p>
            <a:pPr>
              <a:spcBef>
                <a:spcPts val="0"/>
              </a:spcBef>
            </a:pPr>
            <a:r>
              <a:rPr err="1"/>
              <a:t>Återkoppla</a:t>
            </a:r>
            <a:r>
              <a:t> till </a:t>
            </a:r>
            <a:r>
              <a:rPr err="1"/>
              <a:t>kollektivavtal</a:t>
            </a:r>
            <a:r>
              <a:t> och </a:t>
            </a:r>
            <a:r>
              <a:rPr err="1"/>
              <a:t>avtalsrörelser</a:t>
            </a:r>
            <a:r>
              <a:t>. </a:t>
            </a:r>
            <a:endParaRPr lang="sv-SE"/>
          </a:p>
          <a:p>
            <a:pPr>
              <a:spcBef>
                <a:spcPts val="0"/>
              </a:spcBef>
            </a:pPr>
            <a:endParaRPr/>
          </a:p>
          <a:p>
            <a:pPr>
              <a:spcBef>
                <a:spcPts val="0"/>
              </a:spcBef>
            </a:pPr>
            <a:r>
              <a:t>Du </a:t>
            </a:r>
            <a:r>
              <a:rPr err="1"/>
              <a:t>kan</a:t>
            </a:r>
            <a:r>
              <a:t> </a:t>
            </a:r>
            <a:r>
              <a:rPr err="1"/>
              <a:t>också</a:t>
            </a:r>
            <a:r>
              <a:t> ta upp att det är en </a:t>
            </a:r>
            <a:r>
              <a:rPr err="1"/>
              <a:t>sak</a:t>
            </a:r>
            <a:r>
              <a:t> att </a:t>
            </a:r>
            <a:r>
              <a:rPr b="1"/>
              <a:t>ha</a:t>
            </a:r>
            <a:r>
              <a:t> </a:t>
            </a:r>
            <a:r>
              <a:rPr err="1"/>
              <a:t>rätt</a:t>
            </a:r>
            <a:r>
              <a:t>. En </a:t>
            </a:r>
            <a:r>
              <a:rPr err="1"/>
              <a:t>annan</a:t>
            </a:r>
            <a:r>
              <a:t> </a:t>
            </a:r>
            <a:r>
              <a:rPr err="1"/>
              <a:t>sak</a:t>
            </a:r>
            <a:r>
              <a:t> att </a:t>
            </a:r>
            <a:r>
              <a:rPr b="1" err="1"/>
              <a:t>få</a:t>
            </a:r>
            <a:r>
              <a:rPr b="1"/>
              <a:t> </a:t>
            </a:r>
            <a:r>
              <a:rPr err="1"/>
              <a:t>rätt</a:t>
            </a:r>
            <a:r>
              <a:t>. </a:t>
            </a:r>
          </a:p>
          <a:p>
            <a:pPr>
              <a:spcBef>
                <a:spcPts val="0"/>
              </a:spcBef>
            </a:pPr>
            <a:r>
              <a:rPr err="1"/>
              <a:t>Även</a:t>
            </a:r>
            <a:r>
              <a:t> om </a:t>
            </a:r>
            <a:r>
              <a:rPr err="1"/>
              <a:t>exempelvis</a:t>
            </a:r>
            <a:r>
              <a:t> en lag ger dig </a:t>
            </a:r>
            <a:r>
              <a:rPr err="1"/>
              <a:t>rätt</a:t>
            </a:r>
            <a:r>
              <a:t> </a:t>
            </a:r>
            <a:r>
              <a:rPr err="1"/>
              <a:t>så</a:t>
            </a:r>
            <a:r>
              <a:t> </a:t>
            </a:r>
            <a:r>
              <a:rPr err="1"/>
              <a:t>behövs</a:t>
            </a:r>
            <a:r>
              <a:t> </a:t>
            </a:r>
            <a:r>
              <a:rPr err="1"/>
              <a:t>ofta</a:t>
            </a:r>
            <a:r>
              <a:t> det </a:t>
            </a:r>
            <a:r>
              <a:rPr err="1"/>
              <a:t>fackliga</a:t>
            </a:r>
            <a:r>
              <a:t> </a:t>
            </a:r>
            <a:r>
              <a:rPr err="1"/>
              <a:t>medlemskapet</a:t>
            </a:r>
            <a:r>
              <a:t>, </a:t>
            </a:r>
            <a:r>
              <a:rPr err="1"/>
              <a:t>dess</a:t>
            </a:r>
            <a:r>
              <a:t> </a:t>
            </a:r>
            <a:r>
              <a:rPr err="1"/>
              <a:t>tryggheten</a:t>
            </a:r>
            <a:r>
              <a:t>, </a:t>
            </a:r>
            <a:r>
              <a:rPr err="1"/>
              <a:t>hjälp</a:t>
            </a:r>
            <a:r>
              <a:t> och </a:t>
            </a:r>
            <a:r>
              <a:rPr err="1"/>
              <a:t>stöd</a:t>
            </a:r>
            <a:r>
              <a:t> för att </a:t>
            </a:r>
            <a:r>
              <a:rPr err="1"/>
              <a:t>få</a:t>
            </a:r>
            <a:r>
              <a:t> </a:t>
            </a:r>
            <a:r>
              <a:rPr err="1"/>
              <a:t>rätt</a:t>
            </a:r>
            <a:r>
              <a:t>.</a:t>
            </a:r>
          </a:p>
          <a:p>
            <a:pPr>
              <a:spcBef>
                <a:spcPts val="0"/>
              </a:spcBef>
            </a:pPr>
            <a:r>
              <a:t> </a:t>
            </a:r>
            <a:endParaRPr b="1"/>
          </a:p>
          <a:p>
            <a:pPr>
              <a:spcBef>
                <a:spcPts val="0"/>
              </a:spcBef>
            </a:pPr>
            <a:r>
              <a:rPr err="1"/>
              <a:t>Tryggheten</a:t>
            </a:r>
            <a:r>
              <a:t> i det </a:t>
            </a:r>
            <a:r>
              <a:rPr err="1"/>
              <a:t>fackliga</a:t>
            </a:r>
            <a:r>
              <a:t> </a:t>
            </a:r>
            <a:r>
              <a:rPr err="1"/>
              <a:t>medlemskapet</a:t>
            </a:r>
            <a:r>
              <a:t> är </a:t>
            </a:r>
            <a:r>
              <a:rPr err="1"/>
              <a:t>alltså</a:t>
            </a:r>
            <a:r>
              <a:t> </a:t>
            </a:r>
            <a:r>
              <a:rPr err="1"/>
              <a:t>viktig</a:t>
            </a:r>
            <a:r>
              <a:t>. </a:t>
            </a:r>
            <a:r>
              <a:rPr err="1"/>
              <a:t>Facket</a:t>
            </a:r>
            <a:r>
              <a:t> </a:t>
            </a:r>
            <a:r>
              <a:rPr err="1"/>
              <a:t>hjälper</a:t>
            </a:r>
            <a:r>
              <a:t> och </a:t>
            </a:r>
            <a:r>
              <a:rPr err="1"/>
              <a:t>stöttar</a:t>
            </a:r>
            <a:r>
              <a:t> </a:t>
            </a:r>
            <a:r>
              <a:rPr err="1"/>
              <a:t>medlemmarna</a:t>
            </a:r>
            <a:r>
              <a:t>. Är du </a:t>
            </a:r>
            <a:r>
              <a:rPr err="1"/>
              <a:t>inte</a:t>
            </a:r>
            <a:r>
              <a:t> </a:t>
            </a:r>
            <a:r>
              <a:rPr err="1"/>
              <a:t>medlem</a:t>
            </a:r>
            <a:r>
              <a:t> </a:t>
            </a:r>
            <a:r>
              <a:rPr err="1"/>
              <a:t>så</a:t>
            </a:r>
            <a:r>
              <a:t> </a:t>
            </a:r>
            <a:r>
              <a:rPr err="1"/>
              <a:t>står</a:t>
            </a:r>
            <a:r>
              <a:t> du </a:t>
            </a:r>
            <a:r>
              <a:rPr err="1"/>
              <a:t>utanför</a:t>
            </a:r>
            <a:r>
              <a:t>. </a:t>
            </a:r>
          </a:p>
          <a:p>
            <a:pPr>
              <a:spcBef>
                <a:spcPts val="0"/>
              </a:spcBef>
            </a:pPr>
            <a:endParaRPr/>
          </a:p>
          <a:p>
            <a:pPr>
              <a:spcBef>
                <a:spcPts val="0"/>
              </a:spcBef>
            </a:pPr>
            <a:r>
              <a:rPr err="1"/>
              <a:t>Berätta</a:t>
            </a:r>
            <a:r>
              <a:t> att </a:t>
            </a:r>
            <a:r>
              <a:rPr err="1"/>
              <a:t>fackets</a:t>
            </a:r>
            <a:r>
              <a:t> </a:t>
            </a:r>
            <a:r>
              <a:rPr err="1"/>
              <a:t>styrka</a:t>
            </a:r>
            <a:r>
              <a:t> </a:t>
            </a:r>
            <a:r>
              <a:rPr err="1"/>
              <a:t>bygger</a:t>
            </a:r>
            <a:r>
              <a:t> på att vi är </a:t>
            </a:r>
            <a:r>
              <a:rPr err="1"/>
              <a:t>många</a:t>
            </a:r>
            <a:r>
              <a:t> </a:t>
            </a:r>
            <a:r>
              <a:rPr err="1"/>
              <a:t>medlemmar</a:t>
            </a:r>
            <a:r>
              <a:t>. Med </a:t>
            </a:r>
            <a:r>
              <a:rPr err="1"/>
              <a:t>ännu</a:t>
            </a:r>
            <a:r>
              <a:t> </a:t>
            </a:r>
            <a:r>
              <a:rPr err="1"/>
              <a:t>fler</a:t>
            </a:r>
            <a:r>
              <a:t> </a:t>
            </a:r>
            <a:r>
              <a:rPr err="1"/>
              <a:t>medlemmar</a:t>
            </a:r>
            <a:r>
              <a:t> i </a:t>
            </a:r>
            <a:r>
              <a:rPr err="1"/>
              <a:t>Handels</a:t>
            </a:r>
            <a:r>
              <a:t> och </a:t>
            </a:r>
            <a:r>
              <a:rPr err="1"/>
              <a:t>ännu</a:t>
            </a:r>
            <a:r>
              <a:t> </a:t>
            </a:r>
            <a:r>
              <a:rPr err="1"/>
              <a:t>större</a:t>
            </a:r>
            <a:r>
              <a:t> facklig </a:t>
            </a:r>
            <a:r>
              <a:rPr err="1"/>
              <a:t>styrka</a:t>
            </a:r>
            <a:r>
              <a:t> </a:t>
            </a:r>
            <a:r>
              <a:rPr err="1"/>
              <a:t>kan</a:t>
            </a:r>
            <a:r>
              <a:t> vi </a:t>
            </a:r>
            <a:r>
              <a:rPr err="1"/>
              <a:t>lyckas</a:t>
            </a:r>
            <a:r>
              <a:t> </a:t>
            </a:r>
            <a:r>
              <a:rPr err="1"/>
              <a:t>ännu</a:t>
            </a:r>
            <a:r>
              <a:t> </a:t>
            </a:r>
            <a:r>
              <a:rPr err="1"/>
              <a:t>bättre</a:t>
            </a:r>
            <a:r>
              <a:t>. </a:t>
            </a:r>
          </a:p>
          <a:p>
            <a:pPr>
              <a:spcBef>
                <a:spcPts val="0"/>
              </a:spcBef>
            </a:pPr>
            <a:r>
              <a:t>Vi har </a:t>
            </a:r>
            <a:r>
              <a:rPr err="1"/>
              <a:t>stora</a:t>
            </a:r>
            <a:r>
              <a:t> </a:t>
            </a:r>
            <a:r>
              <a:rPr err="1"/>
              <a:t>utmaningar</a:t>
            </a:r>
            <a:r>
              <a:t> </a:t>
            </a:r>
            <a:r>
              <a:rPr err="1"/>
              <a:t>framför</a:t>
            </a:r>
            <a:r>
              <a:t> </a:t>
            </a:r>
            <a:r>
              <a:rPr err="1"/>
              <a:t>oss</a:t>
            </a:r>
            <a:r>
              <a:t>. </a:t>
            </a:r>
          </a:p>
        </p:txBody>
      </p:sp>
    </p:spTree>
    <p:extLst>
      <p:ext uri="{BB962C8B-B14F-4D97-AF65-F5344CB8AC3E}">
        <p14:creationId xmlns:p14="http://schemas.microsoft.com/office/powerpoint/2010/main" val="15106322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 name="Shape 348"/>
          <p:cNvSpPr>
            <a:spLocks noGrp="1" noRot="1" noChangeAspect="1"/>
          </p:cNvSpPr>
          <p:nvPr>
            <p:ph type="sldImg"/>
          </p:nvPr>
        </p:nvSpPr>
        <p:spPr>
          <a:xfrm>
            <a:off x="381000" y="685800"/>
            <a:ext cx="6096000" cy="3429000"/>
          </a:xfrm>
          <a:prstGeom prst="rect">
            <a:avLst/>
          </a:prstGeom>
        </p:spPr>
        <p:txBody>
          <a:bodyPr/>
          <a:lstStyle/>
          <a:p>
            <a:endParaRPr/>
          </a:p>
        </p:txBody>
      </p:sp>
      <p:sp>
        <p:nvSpPr>
          <p:cNvPr id="349" name="Shape 349"/>
          <p:cNvSpPr>
            <a:spLocks noGrp="1"/>
          </p:cNvSpPr>
          <p:nvPr>
            <p:ph type="body" sz="quarter" idx="1"/>
          </p:nvPr>
        </p:nvSpPr>
        <p:spPr>
          <a:prstGeom prst="rect">
            <a:avLst/>
          </a:prstGeom>
        </p:spPr>
        <p:txBody>
          <a:bodyPr/>
          <a:lstStyle/>
          <a:p>
            <a:pPr>
              <a:spcBef>
                <a:spcPts val="0"/>
              </a:spcBef>
              <a:defRPr b="1"/>
            </a:pPr>
            <a:r>
              <a:rPr err="1"/>
              <a:t>Sammanfatta</a:t>
            </a:r>
            <a:r>
              <a:t> </a:t>
            </a:r>
            <a:r>
              <a:rPr err="1"/>
              <a:t>varför</a:t>
            </a:r>
            <a:r>
              <a:t> det är </a:t>
            </a:r>
            <a:r>
              <a:rPr err="1"/>
              <a:t>viktigt</a:t>
            </a:r>
            <a:r>
              <a:t> att </a:t>
            </a:r>
            <a:r>
              <a:rPr err="1"/>
              <a:t>vara</a:t>
            </a:r>
            <a:r>
              <a:t> </a:t>
            </a:r>
            <a:r>
              <a:rPr err="1"/>
              <a:t>medlem</a:t>
            </a:r>
            <a:endParaRPr/>
          </a:p>
          <a:p>
            <a:pPr>
              <a:spcBef>
                <a:spcPts val="0"/>
              </a:spcBef>
              <a:defRPr b="1"/>
            </a:pPr>
            <a:endParaRPr/>
          </a:p>
          <a:p>
            <a:pPr>
              <a:spcBef>
                <a:spcPts val="0"/>
              </a:spcBef>
            </a:pPr>
            <a:r>
              <a:rPr err="1"/>
              <a:t>Återkoppla</a:t>
            </a:r>
            <a:r>
              <a:t> till </a:t>
            </a:r>
            <a:r>
              <a:rPr err="1"/>
              <a:t>kollektivavtal</a:t>
            </a:r>
            <a:r>
              <a:t> och </a:t>
            </a:r>
            <a:r>
              <a:rPr err="1"/>
              <a:t>avtalsrörelser</a:t>
            </a:r>
            <a:r>
              <a:t>. </a:t>
            </a:r>
          </a:p>
          <a:p>
            <a:pPr>
              <a:spcBef>
                <a:spcPts val="0"/>
              </a:spcBef>
            </a:pPr>
            <a:endParaRPr lang="sv-SE"/>
          </a:p>
          <a:p>
            <a:pPr>
              <a:spcBef>
                <a:spcPts val="0"/>
              </a:spcBef>
            </a:pPr>
            <a:r>
              <a:t>Du </a:t>
            </a:r>
            <a:r>
              <a:rPr err="1"/>
              <a:t>kan</a:t>
            </a:r>
            <a:r>
              <a:t> </a:t>
            </a:r>
            <a:r>
              <a:rPr err="1"/>
              <a:t>också</a:t>
            </a:r>
            <a:r>
              <a:t> ta upp att det är en </a:t>
            </a:r>
            <a:r>
              <a:rPr err="1"/>
              <a:t>sak</a:t>
            </a:r>
            <a:r>
              <a:t> att </a:t>
            </a:r>
            <a:r>
              <a:rPr b="1"/>
              <a:t>ha</a:t>
            </a:r>
            <a:r>
              <a:t> </a:t>
            </a:r>
            <a:r>
              <a:rPr err="1"/>
              <a:t>rätt</a:t>
            </a:r>
            <a:r>
              <a:t>. En </a:t>
            </a:r>
            <a:r>
              <a:rPr err="1"/>
              <a:t>annan</a:t>
            </a:r>
            <a:r>
              <a:t> </a:t>
            </a:r>
            <a:r>
              <a:rPr err="1"/>
              <a:t>sak</a:t>
            </a:r>
            <a:r>
              <a:t> att </a:t>
            </a:r>
            <a:r>
              <a:rPr b="1" err="1"/>
              <a:t>få</a:t>
            </a:r>
            <a:r>
              <a:rPr b="1"/>
              <a:t> </a:t>
            </a:r>
            <a:r>
              <a:rPr err="1"/>
              <a:t>rätt</a:t>
            </a:r>
            <a:r>
              <a:t>. </a:t>
            </a:r>
          </a:p>
          <a:p>
            <a:pPr>
              <a:spcBef>
                <a:spcPts val="0"/>
              </a:spcBef>
            </a:pPr>
            <a:r>
              <a:rPr err="1"/>
              <a:t>Även</a:t>
            </a:r>
            <a:r>
              <a:t> om </a:t>
            </a:r>
            <a:r>
              <a:rPr err="1"/>
              <a:t>exempelvis</a:t>
            </a:r>
            <a:r>
              <a:t> en lag ger dig </a:t>
            </a:r>
            <a:r>
              <a:rPr err="1"/>
              <a:t>rätt</a:t>
            </a:r>
            <a:r>
              <a:t> </a:t>
            </a:r>
            <a:r>
              <a:rPr err="1"/>
              <a:t>så</a:t>
            </a:r>
            <a:r>
              <a:t> </a:t>
            </a:r>
            <a:r>
              <a:rPr err="1"/>
              <a:t>behövs</a:t>
            </a:r>
            <a:r>
              <a:t> </a:t>
            </a:r>
            <a:r>
              <a:rPr err="1"/>
              <a:t>ofta</a:t>
            </a:r>
            <a:r>
              <a:t> det </a:t>
            </a:r>
            <a:r>
              <a:rPr err="1"/>
              <a:t>fackliga</a:t>
            </a:r>
            <a:r>
              <a:t> </a:t>
            </a:r>
            <a:r>
              <a:rPr err="1"/>
              <a:t>medlemskapet</a:t>
            </a:r>
            <a:r>
              <a:t>, </a:t>
            </a:r>
            <a:r>
              <a:rPr err="1"/>
              <a:t>dess</a:t>
            </a:r>
            <a:r>
              <a:t> </a:t>
            </a:r>
            <a:r>
              <a:rPr err="1"/>
              <a:t>tryggheten</a:t>
            </a:r>
            <a:r>
              <a:t>, </a:t>
            </a:r>
            <a:r>
              <a:rPr err="1"/>
              <a:t>hjälp</a:t>
            </a:r>
            <a:r>
              <a:t> och </a:t>
            </a:r>
            <a:r>
              <a:rPr err="1"/>
              <a:t>stöd</a:t>
            </a:r>
            <a:r>
              <a:t> för att </a:t>
            </a:r>
            <a:r>
              <a:rPr err="1"/>
              <a:t>få</a:t>
            </a:r>
            <a:r>
              <a:t> </a:t>
            </a:r>
            <a:r>
              <a:rPr err="1"/>
              <a:t>rätt</a:t>
            </a:r>
            <a:r>
              <a:t>.</a:t>
            </a:r>
          </a:p>
          <a:p>
            <a:pPr>
              <a:spcBef>
                <a:spcPts val="0"/>
              </a:spcBef>
            </a:pPr>
            <a:r>
              <a:t> </a:t>
            </a:r>
            <a:endParaRPr b="1"/>
          </a:p>
          <a:p>
            <a:pPr>
              <a:spcBef>
                <a:spcPts val="0"/>
              </a:spcBef>
            </a:pPr>
            <a:r>
              <a:rPr err="1"/>
              <a:t>Tryggheten</a:t>
            </a:r>
            <a:r>
              <a:t> i det </a:t>
            </a:r>
            <a:r>
              <a:rPr err="1"/>
              <a:t>fackliga</a:t>
            </a:r>
            <a:r>
              <a:t> </a:t>
            </a:r>
            <a:r>
              <a:rPr err="1"/>
              <a:t>medlemskapet</a:t>
            </a:r>
            <a:r>
              <a:t> är </a:t>
            </a:r>
            <a:r>
              <a:rPr err="1"/>
              <a:t>alltså</a:t>
            </a:r>
            <a:r>
              <a:t> </a:t>
            </a:r>
            <a:r>
              <a:rPr err="1"/>
              <a:t>viktig</a:t>
            </a:r>
            <a:r>
              <a:t>. </a:t>
            </a:r>
            <a:r>
              <a:rPr err="1"/>
              <a:t>Facket</a:t>
            </a:r>
            <a:r>
              <a:t> </a:t>
            </a:r>
            <a:r>
              <a:rPr err="1"/>
              <a:t>hjälper</a:t>
            </a:r>
            <a:r>
              <a:t> och </a:t>
            </a:r>
            <a:r>
              <a:rPr err="1"/>
              <a:t>stöttar</a:t>
            </a:r>
            <a:r>
              <a:t> </a:t>
            </a:r>
            <a:r>
              <a:rPr err="1"/>
              <a:t>medlemmarna</a:t>
            </a:r>
            <a:r>
              <a:t>. Är du </a:t>
            </a:r>
            <a:r>
              <a:rPr err="1"/>
              <a:t>inte</a:t>
            </a:r>
            <a:r>
              <a:t> </a:t>
            </a:r>
            <a:r>
              <a:rPr err="1"/>
              <a:t>medlem</a:t>
            </a:r>
            <a:r>
              <a:t> </a:t>
            </a:r>
            <a:r>
              <a:rPr err="1"/>
              <a:t>så</a:t>
            </a:r>
            <a:r>
              <a:t> </a:t>
            </a:r>
            <a:r>
              <a:rPr err="1"/>
              <a:t>står</a:t>
            </a:r>
            <a:r>
              <a:t> du </a:t>
            </a:r>
            <a:r>
              <a:rPr err="1"/>
              <a:t>utanför</a:t>
            </a:r>
            <a:r>
              <a:t>. </a:t>
            </a:r>
          </a:p>
          <a:p>
            <a:pPr>
              <a:spcBef>
                <a:spcPts val="0"/>
              </a:spcBef>
            </a:pPr>
            <a:endParaRPr/>
          </a:p>
          <a:p>
            <a:pPr>
              <a:spcBef>
                <a:spcPts val="0"/>
              </a:spcBef>
            </a:pPr>
            <a:r>
              <a:rPr err="1"/>
              <a:t>Berätta</a:t>
            </a:r>
            <a:r>
              <a:t> att </a:t>
            </a:r>
            <a:r>
              <a:rPr err="1"/>
              <a:t>fackets</a:t>
            </a:r>
            <a:r>
              <a:t> </a:t>
            </a:r>
            <a:r>
              <a:rPr err="1"/>
              <a:t>styrka</a:t>
            </a:r>
            <a:r>
              <a:t> </a:t>
            </a:r>
            <a:r>
              <a:rPr err="1"/>
              <a:t>bygger</a:t>
            </a:r>
            <a:r>
              <a:t> på att vi är </a:t>
            </a:r>
            <a:r>
              <a:rPr err="1"/>
              <a:t>många</a:t>
            </a:r>
            <a:r>
              <a:t> </a:t>
            </a:r>
            <a:r>
              <a:rPr err="1"/>
              <a:t>medlemmar</a:t>
            </a:r>
            <a:r>
              <a:t>. Med </a:t>
            </a:r>
            <a:r>
              <a:rPr err="1"/>
              <a:t>ännu</a:t>
            </a:r>
            <a:r>
              <a:t> </a:t>
            </a:r>
            <a:r>
              <a:rPr err="1"/>
              <a:t>fler</a:t>
            </a:r>
            <a:r>
              <a:t> </a:t>
            </a:r>
            <a:r>
              <a:rPr err="1"/>
              <a:t>medlemmar</a:t>
            </a:r>
            <a:r>
              <a:t> i </a:t>
            </a:r>
            <a:r>
              <a:rPr err="1"/>
              <a:t>Handels</a:t>
            </a:r>
            <a:r>
              <a:t> och </a:t>
            </a:r>
            <a:r>
              <a:rPr err="1"/>
              <a:t>ännu</a:t>
            </a:r>
            <a:r>
              <a:t> </a:t>
            </a:r>
            <a:r>
              <a:rPr err="1"/>
              <a:t>större</a:t>
            </a:r>
            <a:r>
              <a:t> facklig </a:t>
            </a:r>
            <a:r>
              <a:rPr err="1"/>
              <a:t>styrka</a:t>
            </a:r>
            <a:r>
              <a:t> </a:t>
            </a:r>
            <a:r>
              <a:rPr err="1"/>
              <a:t>kan</a:t>
            </a:r>
            <a:r>
              <a:t> vi </a:t>
            </a:r>
            <a:r>
              <a:rPr err="1"/>
              <a:t>lyckas</a:t>
            </a:r>
            <a:r>
              <a:t> </a:t>
            </a:r>
            <a:r>
              <a:rPr err="1"/>
              <a:t>ännu</a:t>
            </a:r>
            <a:r>
              <a:t> </a:t>
            </a:r>
            <a:r>
              <a:rPr err="1"/>
              <a:t>bättre</a:t>
            </a:r>
            <a:r>
              <a:t>. </a:t>
            </a:r>
          </a:p>
          <a:p>
            <a:pPr>
              <a:spcBef>
                <a:spcPts val="0"/>
              </a:spcBef>
            </a:pPr>
            <a:r>
              <a:t>Vi har </a:t>
            </a:r>
            <a:r>
              <a:rPr err="1"/>
              <a:t>stora</a:t>
            </a:r>
            <a:r>
              <a:t> </a:t>
            </a:r>
            <a:r>
              <a:rPr err="1"/>
              <a:t>utmaningar</a:t>
            </a:r>
            <a:r>
              <a:t> </a:t>
            </a:r>
            <a:r>
              <a:rPr err="1"/>
              <a:t>framför</a:t>
            </a:r>
            <a:r>
              <a:t> </a:t>
            </a:r>
            <a:r>
              <a:rPr err="1"/>
              <a:t>oss</a:t>
            </a:r>
            <a:r>
              <a:t>. </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3" name="Shape 453"/>
          <p:cNvSpPr>
            <a:spLocks noGrp="1" noRot="1" noChangeAspect="1"/>
          </p:cNvSpPr>
          <p:nvPr>
            <p:ph type="sldImg"/>
          </p:nvPr>
        </p:nvSpPr>
        <p:spPr>
          <a:xfrm>
            <a:off x="381000" y="685800"/>
            <a:ext cx="6096000" cy="3429000"/>
          </a:xfrm>
          <a:prstGeom prst="rect">
            <a:avLst/>
          </a:prstGeom>
        </p:spPr>
        <p:txBody>
          <a:bodyPr/>
          <a:lstStyle/>
          <a:p>
            <a:endParaRPr/>
          </a:p>
        </p:txBody>
      </p:sp>
      <p:sp>
        <p:nvSpPr>
          <p:cNvPr id="454" name="Shape 454"/>
          <p:cNvSpPr>
            <a:spLocks noGrp="1"/>
          </p:cNvSpPr>
          <p:nvPr>
            <p:ph type="body" sz="quarter" idx="1"/>
          </p:nvPr>
        </p:nvSpPr>
        <p:spPr>
          <a:prstGeom prst="rect">
            <a:avLst/>
          </a:prstGeom>
        </p:spPr>
        <p:txBody>
          <a:bodyPr/>
          <a:lstStyle/>
          <a:p>
            <a:pPr defTabSz="944562">
              <a:spcBef>
                <a:spcPts val="0"/>
              </a:spcBef>
            </a:pPr>
            <a:r>
              <a:rPr dirty="0"/>
              <a:t>Det </a:t>
            </a:r>
            <a:r>
              <a:rPr dirty="0" err="1"/>
              <a:t>finns</a:t>
            </a:r>
            <a:r>
              <a:rPr dirty="0"/>
              <a:t> </a:t>
            </a:r>
            <a:r>
              <a:rPr dirty="0" err="1"/>
              <a:t>tre</a:t>
            </a:r>
            <a:r>
              <a:rPr dirty="0"/>
              <a:t> </a:t>
            </a:r>
            <a:r>
              <a:rPr dirty="0" err="1"/>
              <a:t>utbildningsvägar</a:t>
            </a:r>
            <a:r>
              <a:rPr dirty="0"/>
              <a:t> för </a:t>
            </a:r>
            <a:r>
              <a:rPr dirty="0" err="1"/>
              <a:t>att</a:t>
            </a:r>
            <a:r>
              <a:rPr dirty="0"/>
              <a:t> </a:t>
            </a:r>
            <a:r>
              <a:rPr dirty="0" err="1"/>
              <a:t>bli</a:t>
            </a:r>
            <a:r>
              <a:rPr dirty="0"/>
              <a:t> </a:t>
            </a:r>
            <a:r>
              <a:rPr dirty="0" err="1"/>
              <a:t>behörig</a:t>
            </a:r>
            <a:r>
              <a:rPr dirty="0"/>
              <a:t> </a:t>
            </a:r>
            <a:r>
              <a:rPr dirty="0" err="1"/>
              <a:t>frisör</a:t>
            </a:r>
            <a:r>
              <a:rPr dirty="0"/>
              <a:t>, </a:t>
            </a:r>
            <a:r>
              <a:rPr dirty="0" err="1"/>
              <a:t>som</a:t>
            </a:r>
            <a:r>
              <a:rPr dirty="0"/>
              <a:t> </a:t>
            </a:r>
            <a:r>
              <a:rPr dirty="0" err="1"/>
              <a:t>parterna</a:t>
            </a:r>
            <a:r>
              <a:rPr dirty="0"/>
              <a:t> </a:t>
            </a:r>
            <a:r>
              <a:rPr dirty="0" err="1"/>
              <a:t>i</a:t>
            </a:r>
            <a:r>
              <a:rPr dirty="0"/>
              <a:t> </a:t>
            </a:r>
            <a:r>
              <a:rPr dirty="0" err="1"/>
              <a:t>frisörbranschen</a:t>
            </a:r>
            <a:r>
              <a:rPr dirty="0"/>
              <a:t> </a:t>
            </a:r>
            <a:r>
              <a:rPr dirty="0" err="1"/>
              <a:t>kommit</a:t>
            </a:r>
            <a:r>
              <a:rPr dirty="0"/>
              <a:t> </a:t>
            </a:r>
            <a:r>
              <a:rPr dirty="0" err="1"/>
              <a:t>överens</a:t>
            </a:r>
            <a:r>
              <a:rPr dirty="0"/>
              <a:t> om:</a:t>
            </a:r>
          </a:p>
          <a:p>
            <a:pPr defTabSz="944562">
              <a:spcBef>
                <a:spcPts val="0"/>
              </a:spcBef>
            </a:pPr>
            <a:endParaRPr dirty="0"/>
          </a:p>
          <a:p>
            <a:pPr marL="171450" indent="-171450" defTabSz="944562">
              <a:spcBef>
                <a:spcPts val="0"/>
              </a:spcBef>
              <a:buSzPct val="100000"/>
              <a:buChar char="-"/>
            </a:pPr>
            <a:r>
              <a:rPr dirty="0" err="1"/>
              <a:t>Gymnasieskolans</a:t>
            </a:r>
            <a:r>
              <a:rPr dirty="0"/>
              <a:t> </a:t>
            </a:r>
            <a:r>
              <a:rPr dirty="0" err="1"/>
              <a:t>hantverksprogram</a:t>
            </a:r>
            <a:r>
              <a:rPr dirty="0"/>
              <a:t> med </a:t>
            </a:r>
            <a:r>
              <a:rPr dirty="0" err="1"/>
              <a:t>frisörinriktning</a:t>
            </a:r>
            <a:endParaRPr lang="sv-SE" dirty="0"/>
          </a:p>
          <a:p>
            <a:pPr marL="171450" indent="-171450" defTabSz="944562">
              <a:spcBef>
                <a:spcPts val="0"/>
              </a:spcBef>
              <a:buSzPct val="100000"/>
              <a:buChar char="-"/>
            </a:pPr>
            <a:r>
              <a:rPr lang="sv-SE" dirty="0"/>
              <a:t>Kommunal vuxenutbildning </a:t>
            </a:r>
          </a:p>
          <a:p>
            <a:pPr marL="171450" indent="-171450" defTabSz="944562">
              <a:spcBef>
                <a:spcPts val="0"/>
              </a:spcBef>
              <a:buSzPct val="100000"/>
              <a:buChar char="-"/>
            </a:pPr>
            <a:r>
              <a:rPr dirty="0"/>
              <a:t>Privat </a:t>
            </a:r>
            <a:r>
              <a:rPr dirty="0" err="1"/>
              <a:t>frisörgrundutbildning</a:t>
            </a:r>
            <a:r>
              <a:rPr dirty="0"/>
              <a:t> </a:t>
            </a:r>
            <a:r>
              <a:rPr dirty="0" err="1"/>
              <a:t>som</a:t>
            </a:r>
            <a:r>
              <a:rPr dirty="0"/>
              <a:t> ska </a:t>
            </a:r>
            <a:r>
              <a:rPr dirty="0" err="1"/>
              <a:t>vara</a:t>
            </a:r>
            <a:r>
              <a:rPr dirty="0"/>
              <a:t> </a:t>
            </a:r>
            <a:r>
              <a:rPr dirty="0" err="1"/>
              <a:t>godkänd</a:t>
            </a:r>
            <a:r>
              <a:rPr dirty="0"/>
              <a:t> av </a:t>
            </a:r>
            <a:r>
              <a:rPr dirty="0" err="1"/>
              <a:t>frisörernas</a:t>
            </a:r>
            <a:r>
              <a:rPr dirty="0"/>
              <a:t> </a:t>
            </a:r>
            <a:r>
              <a:rPr dirty="0" err="1"/>
              <a:t>yrkesnämnd</a:t>
            </a:r>
            <a:r>
              <a:rPr dirty="0"/>
              <a:t>.</a:t>
            </a:r>
            <a:endParaRPr lang="sv-SE" dirty="0"/>
          </a:p>
          <a:p>
            <a:pPr marL="171450" indent="-171450" defTabSz="944562">
              <a:spcBef>
                <a:spcPts val="0"/>
              </a:spcBef>
              <a:buSzPct val="100000"/>
              <a:buChar char="-"/>
            </a:pPr>
            <a:r>
              <a:rPr dirty="0" err="1"/>
              <a:t>Företagsförlagd</a:t>
            </a:r>
            <a:r>
              <a:rPr dirty="0"/>
              <a:t> </a:t>
            </a:r>
            <a:r>
              <a:rPr dirty="0" err="1"/>
              <a:t>traineeutbildning</a:t>
            </a:r>
            <a:r>
              <a:rPr dirty="0"/>
              <a:t> på </a:t>
            </a:r>
            <a:r>
              <a:rPr dirty="0" err="1"/>
              <a:t>frisörföretag</a:t>
            </a:r>
            <a:r>
              <a:rPr dirty="0"/>
              <a:t> med </a:t>
            </a:r>
            <a:r>
              <a:rPr dirty="0" err="1"/>
              <a:t>kollektivavtal</a:t>
            </a:r>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9" name="Shape 459"/>
          <p:cNvSpPr>
            <a:spLocks noGrp="1" noRot="1" noChangeAspect="1"/>
          </p:cNvSpPr>
          <p:nvPr>
            <p:ph type="sldImg"/>
          </p:nvPr>
        </p:nvSpPr>
        <p:spPr>
          <a:xfrm>
            <a:off x="381000" y="685800"/>
            <a:ext cx="6096000" cy="3429000"/>
          </a:xfrm>
          <a:prstGeom prst="rect">
            <a:avLst/>
          </a:prstGeom>
        </p:spPr>
        <p:txBody>
          <a:bodyPr/>
          <a:lstStyle/>
          <a:p>
            <a:endParaRPr/>
          </a:p>
        </p:txBody>
      </p:sp>
      <p:sp>
        <p:nvSpPr>
          <p:cNvPr id="460" name="Shape 460"/>
          <p:cNvSpPr>
            <a:spLocks noGrp="1"/>
          </p:cNvSpPr>
          <p:nvPr>
            <p:ph type="body" sz="quarter" idx="1"/>
          </p:nvPr>
        </p:nvSpPr>
        <p:spPr>
          <a:prstGeom prst="rect">
            <a:avLst/>
          </a:prstGeom>
        </p:spPr>
        <p:txBody>
          <a:bodyPr/>
          <a:lstStyle/>
          <a:p>
            <a:pPr algn="l" rtl="0" fontAlgn="base">
              <a:buFont typeface="Arial" panose="020B0604020202020204" pitchFamily="34" charset="0"/>
              <a:buNone/>
            </a:pPr>
            <a:r>
              <a:rPr lang="sv-SE" dirty="0">
                <a:effectLst/>
                <a:latin typeface="Arial" panose="020B0604020202020204" pitchFamily="34" charset="0"/>
              </a:rPr>
              <a:t>Utbildningsavtalet omfattar trainee och elev i färdigutbildning.</a:t>
            </a:r>
          </a:p>
          <a:p>
            <a:pPr algn="l" rtl="0" fontAlgn="base">
              <a:buFont typeface="Arial" panose="020B0604020202020204" pitchFamily="34" charset="0"/>
              <a:buNone/>
            </a:pPr>
            <a:r>
              <a:rPr lang="sv-SE" dirty="0">
                <a:effectLst/>
                <a:latin typeface="Arial" panose="020B0604020202020204" pitchFamily="34" charset="0"/>
              </a:rPr>
              <a:t>Utöver utbildningsavtalets särskilda regler omfattas de av Riksavtalets regler där inte annat anges. </a:t>
            </a:r>
            <a:br>
              <a:rPr lang="sv-SE" dirty="0">
                <a:effectLst/>
                <a:latin typeface="Arial" panose="020B0604020202020204" pitchFamily="34" charset="0"/>
              </a:rPr>
            </a:br>
            <a:br>
              <a:rPr lang="sv-SE" dirty="0">
                <a:effectLst/>
                <a:latin typeface="Arial" panose="020B0604020202020204" pitchFamily="34" charset="0"/>
              </a:rPr>
            </a:br>
            <a:r>
              <a:rPr lang="sv-SE" dirty="0">
                <a:effectLst/>
                <a:latin typeface="Arial" panose="020B0604020202020204" pitchFamily="34" charset="0"/>
              </a:rPr>
              <a:t>Anställning för trainee och elev i färdigutbildning är ett avtal om en särskild utbildningsanställning för viss tid. </a:t>
            </a:r>
            <a:br>
              <a:rPr lang="sv-SE" dirty="0">
                <a:effectLst/>
                <a:latin typeface="Arial" panose="020B0604020202020204" pitchFamily="34" charset="0"/>
              </a:rPr>
            </a:br>
            <a:r>
              <a:rPr lang="sv-SE" dirty="0">
                <a:effectLst/>
                <a:latin typeface="Arial" panose="020B0604020202020204" pitchFamily="34" charset="0"/>
              </a:rPr>
              <a:t>Syftet med anställningsformen är att genom handledning och träning ge traineen/eleven grund och färdigutbildning inom yrket till att bli anställningsbar behörig frisör. </a:t>
            </a:r>
            <a:br>
              <a:rPr lang="sv-SE" dirty="0">
                <a:effectLst/>
                <a:latin typeface="Arial" panose="020B0604020202020204" pitchFamily="34" charset="0"/>
              </a:rPr>
            </a:br>
            <a:r>
              <a:rPr lang="sv-SE" dirty="0">
                <a:effectLst/>
                <a:latin typeface="Arial" panose="020B0604020202020204" pitchFamily="34" charset="0"/>
              </a:rPr>
              <a:t>Målet med anställningsformen är att traineen/eleven ska avlägga branschens yrkesprov, del &amp; gesällprov och därmed bli behörig frisör. </a:t>
            </a:r>
            <a:br>
              <a:rPr lang="sv-SE" dirty="0">
                <a:effectLst/>
                <a:latin typeface="Arial" panose="020B0604020202020204" pitchFamily="34" charset="0"/>
              </a:rPr>
            </a:br>
            <a:br>
              <a:rPr lang="sv-SE" dirty="0">
                <a:effectLst/>
                <a:latin typeface="Arial" panose="020B0604020202020204" pitchFamily="34" charset="0"/>
              </a:rPr>
            </a:br>
            <a:r>
              <a:rPr lang="sv-SE" dirty="0">
                <a:effectLst/>
                <a:latin typeface="Arial" panose="020B0604020202020204" pitchFamily="34" charset="0"/>
              </a:rPr>
              <a:t>Ansvaret för att nå målet är delat mellan trainee/elev, handledare och arbetsgivare.</a:t>
            </a:r>
            <a:r>
              <a:rPr lang="sv-SE" b="0" i="0" dirty="0">
                <a:solidFill>
                  <a:srgbClr val="000000"/>
                </a:solidFill>
                <a:effectLst/>
                <a:latin typeface="Arial" panose="020B0604020202020204" pitchFamily="34" charset="0"/>
              </a:rPr>
              <a:t>​</a:t>
            </a:r>
          </a:p>
          <a:p>
            <a:pPr defTabSz="944562">
              <a:spcBef>
                <a:spcPts val="0"/>
              </a:spcBef>
            </a:pPr>
            <a:endParaRPr lang="sv-SE" dirty="0"/>
          </a:p>
          <a:p>
            <a:pPr rtl="0"/>
            <a:r>
              <a:rPr lang="sv-SE" dirty="0">
                <a:effectLst/>
                <a:latin typeface="Arial" panose="020B0604020202020204" pitchFamily="34" charset="0"/>
              </a:rPr>
              <a:t>Nivå 1: Utbildning på nivå 1 kan genomföras antingen via gymnasieskolan, Frisör- och stylistprogram, kommunal vuxenutbildning 1 500 timmar, FYN-godkänd privat frisörutbildning 1500 timmar eller via företagsförlagd utbildning som trainee 2000 timmar. </a:t>
            </a:r>
            <a:br>
              <a:rPr lang="sv-SE" dirty="0">
                <a:effectLst/>
                <a:latin typeface="Arial" panose="020B0604020202020204" pitchFamily="34" charset="0"/>
              </a:rPr>
            </a:br>
            <a:r>
              <a:rPr lang="sv-SE" dirty="0">
                <a:effectLst/>
                <a:latin typeface="Arial" panose="020B0604020202020204" pitchFamily="34" charset="0"/>
              </a:rPr>
              <a:t>Elever från Frisör- och stylistprogrammet med inriktning frisör ska ha godkända betyg i kurserna Frisör 1–6. Saknas godkänt betyg i någon av kurserna Frisör 1–6 kan ansvarig lärare godkänna eleven för möjlighet att avlägga delprov.</a:t>
            </a:r>
            <a:br>
              <a:rPr lang="sv-SE" dirty="0">
                <a:effectLst/>
                <a:latin typeface="Arial" panose="020B0604020202020204" pitchFamily="34" charset="0"/>
              </a:rPr>
            </a:br>
            <a:endParaRPr lang="sv-SE" dirty="0">
              <a:effectLst/>
            </a:endParaRPr>
          </a:p>
          <a:p>
            <a:pPr rtl="0"/>
            <a:r>
              <a:rPr lang="sv-SE" dirty="0">
                <a:effectLst/>
                <a:latin typeface="Arial" panose="020B0604020202020204" pitchFamily="34" charset="0"/>
              </a:rPr>
              <a:t>Nivå 1 avslutas med delprov, eleven ansvarar för provkostnaden. Elev som avlagt delprov utan godkänt resultat kan anställas i en företagsförlagd färdigutbildning och avlönas enligt nivå 1. </a:t>
            </a:r>
            <a:br>
              <a:rPr lang="sv-SE" dirty="0">
                <a:effectLst/>
                <a:latin typeface="Arial" panose="020B0604020202020204" pitchFamily="34" charset="0"/>
              </a:rPr>
            </a:br>
            <a:r>
              <a:rPr lang="sv-SE" dirty="0">
                <a:effectLst/>
                <a:latin typeface="Arial" panose="020B0604020202020204" pitchFamily="34" charset="0"/>
              </a:rPr>
              <a:t>Elev har möjlighet att tillgodoräkna sig högst 500 timmar i nivå 2 när delprov är avklarat.</a:t>
            </a:r>
          </a:p>
          <a:p>
            <a:pPr rtl="0"/>
            <a:r>
              <a:rPr lang="sv-SE" dirty="0">
                <a:effectLst/>
                <a:latin typeface="Arial" panose="020B0604020202020204" pitchFamily="34" charset="0"/>
              </a:rPr>
              <a:t> </a:t>
            </a:r>
            <a:br>
              <a:rPr lang="sv-SE" dirty="0">
                <a:effectLst/>
                <a:latin typeface="Arial" panose="020B0604020202020204" pitchFamily="34" charset="0"/>
              </a:rPr>
            </a:br>
            <a:r>
              <a:rPr lang="sv-SE" dirty="0">
                <a:effectLst/>
                <a:latin typeface="Arial" panose="020B0604020202020204" pitchFamily="34" charset="0"/>
              </a:rPr>
              <a:t>Nivå 2 (2000 timmar) Företagsförlagd färdigutbildning eller företagsförlagd traineeutbildning på medlemsföretag till Sveriges Frisörföretagare eller företag med hängavtal. Anställningsavtal ska upprättas och utbildningsplan samt det teoretiska utbildningspaketet gås igenom och genomföras</a:t>
            </a:r>
            <a:br>
              <a:rPr lang="sv-SE" dirty="0">
                <a:effectLst/>
                <a:latin typeface="Arial" panose="020B0604020202020204" pitchFamily="34" charset="0"/>
              </a:rPr>
            </a:br>
            <a:br>
              <a:rPr lang="sv-SE" dirty="0">
                <a:effectLst/>
                <a:latin typeface="Arial" panose="020B0604020202020204" pitchFamily="34" charset="0"/>
              </a:rPr>
            </a:br>
            <a:r>
              <a:rPr lang="sv-SE" dirty="0">
                <a:effectLst/>
                <a:latin typeface="Arial" panose="020B0604020202020204" pitchFamily="34" charset="0"/>
              </a:rPr>
              <a:t>Nivå 2 avslutas med gesällprov. Gesällprovet ingår som examen inom eftergymnasial färdigutbildning. </a:t>
            </a:r>
          </a:p>
          <a:p>
            <a:pPr rtl="0"/>
            <a:endParaRPr lang="sv-SE" dirty="0">
              <a:effectLst/>
              <a:latin typeface="Arial" panose="020B0604020202020204" pitchFamily="34" charset="0"/>
            </a:endParaRPr>
          </a:p>
          <a:p>
            <a:pPr rtl="0"/>
            <a:r>
              <a:rPr lang="sv-SE" dirty="0">
                <a:effectLst/>
                <a:latin typeface="Arial" panose="020B0604020202020204" pitchFamily="34" charset="0"/>
              </a:rPr>
              <a:t>Färdigutbildningsdokument istället för utbildningsbok. Kostar inget, går att beställa från frisor.se</a:t>
            </a:r>
          </a:p>
          <a:p>
            <a:pPr rtl="0"/>
            <a:r>
              <a:rPr lang="sv-SE" dirty="0">
                <a:effectLst/>
                <a:latin typeface="Arial" panose="020B0604020202020204" pitchFamily="34" charset="0"/>
              </a:rPr>
              <a:t>Elever med godkänt färdigutbildningsdokument ska beredas plats för gesällprov. I färdigutbildningsdokumentet räknas faktiskt arbetade timmar (alltså ej semester eller annan frånvaro).</a:t>
            </a:r>
            <a:endParaRPr lang="sv-SE" dirty="0">
              <a:effectLst/>
            </a:endParaRPr>
          </a:p>
          <a:p>
            <a:pPr defTabSz="944562">
              <a:spcBef>
                <a:spcPts val="0"/>
              </a:spcBef>
            </a:pPr>
            <a:endParaRPr lang="sv-SE"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8" name="Shape 468"/>
          <p:cNvSpPr>
            <a:spLocks noGrp="1" noRot="1" noChangeAspect="1"/>
          </p:cNvSpPr>
          <p:nvPr>
            <p:ph type="sldImg"/>
          </p:nvPr>
        </p:nvSpPr>
        <p:spPr>
          <a:xfrm>
            <a:off x="381000" y="685800"/>
            <a:ext cx="6096000" cy="3429000"/>
          </a:xfrm>
          <a:prstGeom prst="rect">
            <a:avLst/>
          </a:prstGeom>
        </p:spPr>
        <p:txBody>
          <a:bodyPr/>
          <a:lstStyle/>
          <a:p>
            <a:endParaRPr/>
          </a:p>
        </p:txBody>
      </p:sp>
      <p:sp>
        <p:nvSpPr>
          <p:cNvPr id="469" name="Shape 469"/>
          <p:cNvSpPr>
            <a:spLocks noGrp="1"/>
          </p:cNvSpPr>
          <p:nvPr>
            <p:ph type="body" sz="quarter" idx="1"/>
          </p:nvPr>
        </p:nvSpPr>
        <p:spPr>
          <a:prstGeom prst="rect">
            <a:avLst/>
          </a:prstGeom>
        </p:spPr>
        <p:txBody>
          <a:bodyPr/>
          <a:lstStyle/>
          <a:p>
            <a:pPr algn="l" rtl="0" fontAlgn="base">
              <a:buFont typeface="Arial" panose="020B0604020202020204" pitchFamily="34" charset="0"/>
              <a:buNone/>
            </a:pPr>
            <a:r>
              <a:rPr lang="sv-SE" dirty="0">
                <a:effectLst/>
                <a:latin typeface="Arial" panose="020B0604020202020204" pitchFamily="34" charset="0"/>
              </a:rPr>
              <a:t>Utbildningsavtalet omfattar trainee och elev i färdigutbildning.</a:t>
            </a:r>
          </a:p>
          <a:p>
            <a:pPr algn="l" rtl="0" fontAlgn="base">
              <a:buFont typeface="Arial" panose="020B0604020202020204" pitchFamily="34" charset="0"/>
              <a:buNone/>
            </a:pPr>
            <a:r>
              <a:rPr lang="sv-SE" dirty="0">
                <a:effectLst/>
                <a:latin typeface="Arial" panose="020B0604020202020204" pitchFamily="34" charset="0"/>
              </a:rPr>
              <a:t>Utöver utbildningsavtalets särskilda regler omfattas de av Riksavtalets regler där inte annat anges. </a:t>
            </a:r>
            <a:br>
              <a:rPr lang="sv-SE" dirty="0">
                <a:effectLst/>
                <a:latin typeface="Arial" panose="020B0604020202020204" pitchFamily="34" charset="0"/>
              </a:rPr>
            </a:br>
            <a:br>
              <a:rPr lang="sv-SE" dirty="0">
                <a:effectLst/>
                <a:latin typeface="Arial" panose="020B0604020202020204" pitchFamily="34" charset="0"/>
              </a:rPr>
            </a:br>
            <a:r>
              <a:rPr lang="sv-SE" dirty="0">
                <a:effectLst/>
                <a:latin typeface="Arial" panose="020B0604020202020204" pitchFamily="34" charset="0"/>
              </a:rPr>
              <a:t>Anställning för trainee och elev i färdigutbildning är ett avtal om en särskild utbildningsanställning för viss tid. </a:t>
            </a:r>
            <a:br>
              <a:rPr lang="sv-SE" dirty="0">
                <a:effectLst/>
                <a:latin typeface="Arial" panose="020B0604020202020204" pitchFamily="34" charset="0"/>
              </a:rPr>
            </a:br>
            <a:r>
              <a:rPr lang="sv-SE" dirty="0">
                <a:effectLst/>
                <a:latin typeface="Arial" panose="020B0604020202020204" pitchFamily="34" charset="0"/>
              </a:rPr>
              <a:t>Syftet med anställningsformen är att genom handledning och träning ge traineen/eleven grund och färdigutbildning inom yrket till att bli anställningsbar behörig frisör. </a:t>
            </a:r>
            <a:br>
              <a:rPr lang="sv-SE" dirty="0">
                <a:effectLst/>
                <a:latin typeface="Arial" panose="020B0604020202020204" pitchFamily="34" charset="0"/>
              </a:rPr>
            </a:br>
            <a:r>
              <a:rPr lang="sv-SE" dirty="0">
                <a:effectLst/>
                <a:latin typeface="Arial" panose="020B0604020202020204" pitchFamily="34" charset="0"/>
              </a:rPr>
              <a:t>Målet med anställningsformen är att traineen/eleven ska avlägga branschens yrkesprov, del &amp; gesällprov och därmed bli behörig frisör. </a:t>
            </a:r>
            <a:br>
              <a:rPr lang="sv-SE" dirty="0">
                <a:effectLst/>
                <a:latin typeface="Arial" panose="020B0604020202020204" pitchFamily="34" charset="0"/>
              </a:rPr>
            </a:br>
            <a:br>
              <a:rPr lang="sv-SE" dirty="0">
                <a:effectLst/>
                <a:latin typeface="Arial" panose="020B0604020202020204" pitchFamily="34" charset="0"/>
              </a:rPr>
            </a:br>
            <a:r>
              <a:rPr lang="sv-SE" dirty="0">
                <a:effectLst/>
                <a:latin typeface="Arial" panose="020B0604020202020204" pitchFamily="34" charset="0"/>
              </a:rPr>
              <a:t>Ansvaret för att nå målet är delat mellan trainee/elev, handledare och arbetsgivare.</a:t>
            </a:r>
            <a:r>
              <a:rPr lang="sv-SE" b="0" i="0" dirty="0">
                <a:solidFill>
                  <a:srgbClr val="000000"/>
                </a:solidFill>
                <a:effectLst/>
                <a:latin typeface="Arial" panose="020B0604020202020204" pitchFamily="34" charset="0"/>
              </a:rPr>
              <a:t>​</a:t>
            </a:r>
          </a:p>
          <a:p>
            <a:pPr defTabSz="944562">
              <a:spcBef>
                <a:spcPts val="0"/>
              </a:spcBef>
            </a:pPr>
            <a:endParaRPr lang="sv-SE" dirty="0"/>
          </a:p>
          <a:p>
            <a:pPr rtl="0"/>
            <a:r>
              <a:rPr lang="sv-SE" dirty="0">
                <a:effectLst/>
                <a:latin typeface="Arial" panose="020B0604020202020204" pitchFamily="34" charset="0"/>
              </a:rPr>
              <a:t>Nivå 1: Utbildning på nivå 1 kan genomföras antingen via gymnasieskolan, Frisör- och stylistprogram, kommunal vuxenutbildning 1 500 timmar, FYN-godkänd privat frisörutbildning 1500 timmar eller via företagsförlagd utbildning som trainee 2000 timmar. </a:t>
            </a:r>
            <a:br>
              <a:rPr lang="sv-SE" dirty="0">
                <a:effectLst/>
                <a:latin typeface="Arial" panose="020B0604020202020204" pitchFamily="34" charset="0"/>
              </a:rPr>
            </a:br>
            <a:r>
              <a:rPr lang="sv-SE" dirty="0">
                <a:effectLst/>
                <a:latin typeface="Arial" panose="020B0604020202020204" pitchFamily="34" charset="0"/>
              </a:rPr>
              <a:t>Elever från Frisör- och stylistprogrammet med inriktning frisör ska ha godkända betyg i kurserna Frisör 1–6. Saknas godkänt betyg i någon av kurserna Frisör 1–6 kan ansvarig lärare godkänna eleven för möjlighet att avlägga delprov.</a:t>
            </a:r>
            <a:br>
              <a:rPr lang="sv-SE" dirty="0">
                <a:effectLst/>
                <a:latin typeface="Arial" panose="020B0604020202020204" pitchFamily="34" charset="0"/>
              </a:rPr>
            </a:br>
            <a:endParaRPr lang="sv-SE" dirty="0">
              <a:effectLst/>
            </a:endParaRPr>
          </a:p>
          <a:p>
            <a:pPr rtl="0"/>
            <a:r>
              <a:rPr lang="sv-SE" dirty="0">
                <a:effectLst/>
                <a:latin typeface="Arial" panose="020B0604020202020204" pitchFamily="34" charset="0"/>
              </a:rPr>
              <a:t>Nivå 1 avslutas med delprov, eleven ansvarar för provkostnaden. Elev som avlagt delprov utan godkänt resultat kan anställas i en företagsförlagd färdigutbildning och avlönas enligt nivå 1. </a:t>
            </a:r>
            <a:br>
              <a:rPr lang="sv-SE" dirty="0">
                <a:effectLst/>
                <a:latin typeface="Arial" panose="020B0604020202020204" pitchFamily="34" charset="0"/>
              </a:rPr>
            </a:br>
            <a:r>
              <a:rPr lang="sv-SE" dirty="0">
                <a:effectLst/>
                <a:latin typeface="Arial" panose="020B0604020202020204" pitchFamily="34" charset="0"/>
              </a:rPr>
              <a:t>Elev har möjlighet att tillgodoräkna sig högst 500 timmar i nivå 2 när delprov är avklarat.</a:t>
            </a:r>
          </a:p>
          <a:p>
            <a:pPr rtl="0"/>
            <a:r>
              <a:rPr lang="sv-SE" dirty="0">
                <a:effectLst/>
                <a:latin typeface="Arial" panose="020B0604020202020204" pitchFamily="34" charset="0"/>
              </a:rPr>
              <a:t> </a:t>
            </a:r>
            <a:br>
              <a:rPr lang="sv-SE" dirty="0">
                <a:effectLst/>
                <a:latin typeface="Arial" panose="020B0604020202020204" pitchFamily="34" charset="0"/>
              </a:rPr>
            </a:br>
            <a:r>
              <a:rPr lang="sv-SE" dirty="0">
                <a:effectLst/>
                <a:latin typeface="Arial" panose="020B0604020202020204" pitchFamily="34" charset="0"/>
              </a:rPr>
              <a:t>Nivå 2 (2000 timmar) Företagsförlagd färdigutbildning eller företagsförlagd traineeutbildning på medlemsföretag till Sveriges Frisörföretagare eller företag med hängavtal. Anställningsavtal ska upprättas och utbildningsplan samt det teoretiska utbildningspaketet gås igenom och genomföras</a:t>
            </a:r>
            <a:br>
              <a:rPr lang="sv-SE" dirty="0">
                <a:effectLst/>
                <a:latin typeface="Arial" panose="020B0604020202020204" pitchFamily="34" charset="0"/>
              </a:rPr>
            </a:br>
            <a:br>
              <a:rPr lang="sv-SE" dirty="0">
                <a:effectLst/>
                <a:latin typeface="Arial" panose="020B0604020202020204" pitchFamily="34" charset="0"/>
              </a:rPr>
            </a:br>
            <a:r>
              <a:rPr lang="sv-SE" dirty="0">
                <a:effectLst/>
                <a:latin typeface="Arial" panose="020B0604020202020204" pitchFamily="34" charset="0"/>
              </a:rPr>
              <a:t>Nivå 2 avslutas med gesällprov. Gesällprovet ingår som examen inom eftergymnasial färdigutbildning. </a:t>
            </a:r>
          </a:p>
          <a:p>
            <a:pPr rtl="0"/>
            <a:endParaRPr lang="sv-SE" dirty="0">
              <a:effectLst/>
              <a:latin typeface="Arial" panose="020B0604020202020204" pitchFamily="34" charset="0"/>
            </a:endParaRPr>
          </a:p>
          <a:p>
            <a:pPr rtl="0"/>
            <a:r>
              <a:rPr lang="sv-SE" dirty="0">
                <a:effectLst/>
                <a:latin typeface="Arial" panose="020B0604020202020204" pitchFamily="34" charset="0"/>
              </a:rPr>
              <a:t>Färdigutbildningsdokument istället för utbildningsbok. Kostar inget, går att beställa från frisor.se</a:t>
            </a:r>
          </a:p>
          <a:p>
            <a:pPr rtl="0"/>
            <a:r>
              <a:rPr lang="sv-SE" dirty="0">
                <a:effectLst/>
                <a:latin typeface="Arial" panose="020B0604020202020204" pitchFamily="34" charset="0"/>
              </a:rPr>
              <a:t>Elever med godkänt färdigutbildningsdokument ska beredas plats för gesällprov. I färdigutbildningsdokumentet räknas faktiskt arbetade timmar (alltså ej semester eller annan frånvaro).</a:t>
            </a:r>
            <a:endParaRPr lang="sv-SE" dirty="0">
              <a:effectLst/>
            </a:endParaRPr>
          </a:p>
          <a:p>
            <a:pPr defTabSz="944562">
              <a:spcBef>
                <a:spcPts val="0"/>
              </a:spcBef>
            </a:pPr>
            <a:endParaRPr lang="sv-SE"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6" name="Shape 476"/>
          <p:cNvSpPr>
            <a:spLocks noGrp="1" noRot="1" noChangeAspect="1"/>
          </p:cNvSpPr>
          <p:nvPr>
            <p:ph type="sldImg"/>
          </p:nvPr>
        </p:nvSpPr>
        <p:spPr>
          <a:xfrm>
            <a:off x="381000" y="685800"/>
            <a:ext cx="6096000" cy="3429000"/>
          </a:xfrm>
          <a:prstGeom prst="rect">
            <a:avLst/>
          </a:prstGeom>
        </p:spPr>
        <p:txBody>
          <a:bodyPr/>
          <a:lstStyle/>
          <a:p>
            <a:endParaRPr/>
          </a:p>
        </p:txBody>
      </p:sp>
      <p:sp>
        <p:nvSpPr>
          <p:cNvPr id="477" name="Shape 477"/>
          <p:cNvSpPr>
            <a:spLocks noGrp="1"/>
          </p:cNvSpPr>
          <p:nvPr>
            <p:ph type="body" sz="quarter" idx="1"/>
          </p:nvPr>
        </p:nvSpPr>
        <p:spPr>
          <a:prstGeom prst="rect">
            <a:avLst/>
          </a:prstGeom>
        </p:spPr>
        <p:txBody>
          <a:bodyPr/>
          <a:lstStyle/>
          <a:p>
            <a:pPr algn="l" rtl="0" fontAlgn="base">
              <a:buFont typeface="Arial" panose="020B0604020202020204" pitchFamily="34" charset="0"/>
              <a:buNone/>
            </a:pPr>
            <a:r>
              <a:rPr lang="sv-SE" dirty="0">
                <a:effectLst/>
                <a:latin typeface="Arial" panose="020B0604020202020204" pitchFamily="34" charset="0"/>
              </a:rPr>
              <a:t>Utbildningsavtalet omfattar trainee och elev i färdigutbildning.</a:t>
            </a:r>
          </a:p>
          <a:p>
            <a:pPr algn="l" rtl="0" fontAlgn="base">
              <a:buFont typeface="Arial" panose="020B0604020202020204" pitchFamily="34" charset="0"/>
              <a:buNone/>
            </a:pPr>
            <a:r>
              <a:rPr lang="sv-SE" dirty="0">
                <a:effectLst/>
                <a:latin typeface="Arial" panose="020B0604020202020204" pitchFamily="34" charset="0"/>
              </a:rPr>
              <a:t>Utöver utbildningsavtalets särskilda regler omfattas de av Riksavtalets regler där inte annat anges. </a:t>
            </a:r>
            <a:br>
              <a:rPr lang="sv-SE" dirty="0">
                <a:effectLst/>
                <a:latin typeface="Arial" panose="020B0604020202020204" pitchFamily="34" charset="0"/>
              </a:rPr>
            </a:br>
            <a:br>
              <a:rPr lang="sv-SE" dirty="0">
                <a:effectLst/>
                <a:latin typeface="Arial" panose="020B0604020202020204" pitchFamily="34" charset="0"/>
              </a:rPr>
            </a:br>
            <a:r>
              <a:rPr lang="sv-SE" dirty="0">
                <a:effectLst/>
                <a:latin typeface="Arial" panose="020B0604020202020204" pitchFamily="34" charset="0"/>
              </a:rPr>
              <a:t>Anställning för trainee och elev i färdigutbildning är ett avtal om en särskild utbildningsanställning för viss tid. </a:t>
            </a:r>
            <a:br>
              <a:rPr lang="sv-SE" dirty="0">
                <a:effectLst/>
                <a:latin typeface="Arial" panose="020B0604020202020204" pitchFamily="34" charset="0"/>
              </a:rPr>
            </a:br>
            <a:r>
              <a:rPr lang="sv-SE" dirty="0">
                <a:effectLst/>
                <a:latin typeface="Arial" panose="020B0604020202020204" pitchFamily="34" charset="0"/>
              </a:rPr>
              <a:t>Syftet med anställningsformen är att genom handledning och träning ge traineen/eleven grund och färdigutbildning inom yrket till att bli anställningsbar behörig frisör. </a:t>
            </a:r>
            <a:br>
              <a:rPr lang="sv-SE" dirty="0">
                <a:effectLst/>
                <a:latin typeface="Arial" panose="020B0604020202020204" pitchFamily="34" charset="0"/>
              </a:rPr>
            </a:br>
            <a:r>
              <a:rPr lang="sv-SE" dirty="0">
                <a:effectLst/>
                <a:latin typeface="Arial" panose="020B0604020202020204" pitchFamily="34" charset="0"/>
              </a:rPr>
              <a:t>Målet med anställningsformen är att traineen/eleven ska avlägga branschens yrkesprov, del &amp; gesällprov och därmed bli behörig frisör. </a:t>
            </a:r>
            <a:br>
              <a:rPr lang="sv-SE" dirty="0">
                <a:effectLst/>
                <a:latin typeface="Arial" panose="020B0604020202020204" pitchFamily="34" charset="0"/>
              </a:rPr>
            </a:br>
            <a:br>
              <a:rPr lang="sv-SE" dirty="0">
                <a:effectLst/>
                <a:latin typeface="Arial" panose="020B0604020202020204" pitchFamily="34" charset="0"/>
              </a:rPr>
            </a:br>
            <a:r>
              <a:rPr lang="sv-SE" dirty="0">
                <a:effectLst/>
                <a:latin typeface="Arial" panose="020B0604020202020204" pitchFamily="34" charset="0"/>
              </a:rPr>
              <a:t>Ansvaret för att nå målet är delat mellan trainee/elev, handledare och arbetsgivare.</a:t>
            </a:r>
            <a:r>
              <a:rPr lang="sv-SE" b="0" i="0" dirty="0">
                <a:solidFill>
                  <a:srgbClr val="000000"/>
                </a:solidFill>
                <a:effectLst/>
                <a:latin typeface="Arial" panose="020B0604020202020204" pitchFamily="34" charset="0"/>
              </a:rPr>
              <a:t>​</a:t>
            </a:r>
          </a:p>
          <a:p>
            <a:pPr defTabSz="944562">
              <a:spcBef>
                <a:spcPts val="0"/>
              </a:spcBef>
            </a:pPr>
            <a:endParaRPr lang="sv-SE" dirty="0"/>
          </a:p>
          <a:p>
            <a:pPr rtl="0"/>
            <a:r>
              <a:rPr lang="sv-SE" dirty="0">
                <a:effectLst/>
                <a:latin typeface="Arial" panose="020B0604020202020204" pitchFamily="34" charset="0"/>
              </a:rPr>
              <a:t>Nivå 1: Utbildning på nivå 1 kan genomföras antingen via gymnasieskolan, Frisör- och stylistprogram, kommunal vuxenutbildning 1 500 timmar, FYN-godkänd privat frisörutbildning 1500 timmar eller via företagsförlagd utbildning som trainee 2000 timmar. </a:t>
            </a:r>
            <a:br>
              <a:rPr lang="sv-SE" dirty="0">
                <a:effectLst/>
                <a:latin typeface="Arial" panose="020B0604020202020204" pitchFamily="34" charset="0"/>
              </a:rPr>
            </a:br>
            <a:r>
              <a:rPr lang="sv-SE" dirty="0">
                <a:effectLst/>
                <a:latin typeface="Arial" panose="020B0604020202020204" pitchFamily="34" charset="0"/>
              </a:rPr>
              <a:t>Elever från Frisör- och stylistprogrammet med inriktning frisör ska ha godkända betyg i kurserna Frisör 1–6. Saknas godkänt betyg i någon av kurserna Frisör 1–6 kan ansvarig lärare godkänna eleven för möjlighet att avlägga delprov.</a:t>
            </a:r>
            <a:br>
              <a:rPr lang="sv-SE" dirty="0">
                <a:effectLst/>
                <a:latin typeface="Arial" panose="020B0604020202020204" pitchFamily="34" charset="0"/>
              </a:rPr>
            </a:br>
            <a:endParaRPr lang="sv-SE" dirty="0">
              <a:effectLst/>
            </a:endParaRPr>
          </a:p>
          <a:p>
            <a:pPr rtl="0"/>
            <a:r>
              <a:rPr lang="sv-SE" dirty="0">
                <a:effectLst/>
                <a:latin typeface="Arial" panose="020B0604020202020204" pitchFamily="34" charset="0"/>
              </a:rPr>
              <a:t>Nivå 1 avslutas med delprov, eleven ansvarar för provkostnaden. Elev som avlagt delprov utan godkänt resultat kan anställas i en företagsförlagd färdigutbildning och avlönas enligt nivå 1. </a:t>
            </a:r>
            <a:br>
              <a:rPr lang="sv-SE" dirty="0">
                <a:effectLst/>
                <a:latin typeface="Arial" panose="020B0604020202020204" pitchFamily="34" charset="0"/>
              </a:rPr>
            </a:br>
            <a:r>
              <a:rPr lang="sv-SE" dirty="0">
                <a:effectLst/>
                <a:latin typeface="Arial" panose="020B0604020202020204" pitchFamily="34" charset="0"/>
              </a:rPr>
              <a:t>Elev har möjlighet att tillgodoräkna sig högst 500 timmar i nivå 2 när delprov är avklarat.</a:t>
            </a:r>
          </a:p>
          <a:p>
            <a:pPr rtl="0"/>
            <a:r>
              <a:rPr lang="sv-SE" dirty="0">
                <a:effectLst/>
                <a:latin typeface="Arial" panose="020B0604020202020204" pitchFamily="34" charset="0"/>
              </a:rPr>
              <a:t> </a:t>
            </a:r>
            <a:br>
              <a:rPr lang="sv-SE" dirty="0">
                <a:effectLst/>
                <a:latin typeface="Arial" panose="020B0604020202020204" pitchFamily="34" charset="0"/>
              </a:rPr>
            </a:br>
            <a:r>
              <a:rPr lang="sv-SE" dirty="0">
                <a:effectLst/>
                <a:latin typeface="Arial" panose="020B0604020202020204" pitchFamily="34" charset="0"/>
              </a:rPr>
              <a:t>Nivå 2 (2000 timmar) Företagsförlagd färdigutbildning eller företagsförlagd traineeutbildning på medlemsföretag till Sveriges Frisörföretagare eller företag med hängavtal. Anställningsavtal ska upprättas och utbildningsplan samt det teoretiska utbildningspaketet gås igenom och genomföras</a:t>
            </a:r>
            <a:br>
              <a:rPr lang="sv-SE" dirty="0">
                <a:effectLst/>
                <a:latin typeface="Arial" panose="020B0604020202020204" pitchFamily="34" charset="0"/>
              </a:rPr>
            </a:br>
            <a:br>
              <a:rPr lang="sv-SE" dirty="0">
                <a:effectLst/>
                <a:latin typeface="Arial" panose="020B0604020202020204" pitchFamily="34" charset="0"/>
              </a:rPr>
            </a:br>
            <a:r>
              <a:rPr lang="sv-SE" dirty="0">
                <a:effectLst/>
                <a:latin typeface="Arial" panose="020B0604020202020204" pitchFamily="34" charset="0"/>
              </a:rPr>
              <a:t>Nivå 2 avslutas med gesällprov. Gesällprovet ingår som examen inom eftergymnasial färdigutbildning. </a:t>
            </a:r>
          </a:p>
          <a:p>
            <a:pPr rtl="0"/>
            <a:endParaRPr lang="sv-SE" dirty="0">
              <a:effectLst/>
              <a:latin typeface="Arial" panose="020B0604020202020204" pitchFamily="34" charset="0"/>
            </a:endParaRPr>
          </a:p>
          <a:p>
            <a:pPr rtl="0"/>
            <a:r>
              <a:rPr lang="sv-SE" dirty="0">
                <a:effectLst/>
                <a:latin typeface="Arial" panose="020B0604020202020204" pitchFamily="34" charset="0"/>
              </a:rPr>
              <a:t>Färdigutbildningsdokument istället för utbildningsbok. Kostar inget, går att beställa från frisor.se</a:t>
            </a:r>
          </a:p>
          <a:p>
            <a:pPr rtl="0"/>
            <a:r>
              <a:rPr lang="sv-SE" dirty="0">
                <a:effectLst/>
                <a:latin typeface="Arial" panose="020B0604020202020204" pitchFamily="34" charset="0"/>
              </a:rPr>
              <a:t>Elever med godkänt färdigutbildningsdokument ska beredas plats för gesällprov. I färdigutbildningsdokumentet räknas faktiskt arbetade timmar (alltså ej semester eller annan frånvaro).</a:t>
            </a:r>
            <a:endParaRPr lang="sv-SE" dirty="0">
              <a:effectLst/>
            </a:endParaRPr>
          </a:p>
          <a:p>
            <a:pPr defTabSz="944562">
              <a:spcBef>
                <a:spcPts val="0"/>
              </a:spcBef>
            </a:pPr>
            <a:endParaRPr lang="sv-SE"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8" name="Shape 468"/>
          <p:cNvSpPr>
            <a:spLocks noGrp="1" noRot="1" noChangeAspect="1"/>
          </p:cNvSpPr>
          <p:nvPr>
            <p:ph type="sldImg"/>
          </p:nvPr>
        </p:nvSpPr>
        <p:spPr>
          <a:xfrm>
            <a:off x="381000" y="685800"/>
            <a:ext cx="6096000" cy="3429000"/>
          </a:xfrm>
          <a:prstGeom prst="rect">
            <a:avLst/>
          </a:prstGeom>
        </p:spPr>
        <p:txBody>
          <a:bodyPr/>
          <a:lstStyle/>
          <a:p>
            <a:endParaRPr/>
          </a:p>
        </p:txBody>
      </p:sp>
      <p:sp>
        <p:nvSpPr>
          <p:cNvPr id="469" name="Shape 469"/>
          <p:cNvSpPr>
            <a:spLocks noGrp="1"/>
          </p:cNvSpPr>
          <p:nvPr>
            <p:ph type="body" sz="quarter" idx="1"/>
          </p:nvPr>
        </p:nvSpPr>
        <p:spPr>
          <a:prstGeom prst="rect">
            <a:avLst/>
          </a:prstGeom>
        </p:spPr>
        <p:txBody>
          <a:bodyPr/>
          <a:lstStyle/>
          <a:p>
            <a:pPr algn="l" rtl="0" fontAlgn="base">
              <a:buFont typeface="Arial" panose="020B0604020202020204" pitchFamily="34" charset="0"/>
              <a:buNone/>
            </a:pPr>
            <a:r>
              <a:rPr lang="sv-SE" dirty="0">
                <a:effectLst/>
                <a:latin typeface="Arial" panose="020B0604020202020204" pitchFamily="34" charset="0"/>
              </a:rPr>
              <a:t>Utbildningsavtalet omfattar trainee och elev i färdigutbildning.</a:t>
            </a:r>
          </a:p>
          <a:p>
            <a:pPr algn="l" rtl="0" fontAlgn="base">
              <a:buFont typeface="Arial" panose="020B0604020202020204" pitchFamily="34" charset="0"/>
              <a:buNone/>
            </a:pPr>
            <a:r>
              <a:rPr lang="sv-SE" dirty="0">
                <a:effectLst/>
                <a:latin typeface="Arial" panose="020B0604020202020204" pitchFamily="34" charset="0"/>
              </a:rPr>
              <a:t>Utöver utbildningsavtalets särskilda regler omfattas de av Riksavtalets regler där inte annat anges. </a:t>
            </a:r>
            <a:br>
              <a:rPr lang="sv-SE" dirty="0">
                <a:effectLst/>
                <a:latin typeface="Arial" panose="020B0604020202020204" pitchFamily="34" charset="0"/>
              </a:rPr>
            </a:br>
            <a:br>
              <a:rPr lang="sv-SE" dirty="0">
                <a:effectLst/>
                <a:latin typeface="Arial" panose="020B0604020202020204" pitchFamily="34" charset="0"/>
              </a:rPr>
            </a:br>
            <a:r>
              <a:rPr lang="sv-SE" dirty="0">
                <a:effectLst/>
                <a:latin typeface="Arial" panose="020B0604020202020204" pitchFamily="34" charset="0"/>
              </a:rPr>
              <a:t>Anställning för trainee och elev i färdigutbildning är ett avtal om en särskild utbildningsanställning för viss tid. </a:t>
            </a:r>
            <a:br>
              <a:rPr lang="sv-SE" dirty="0">
                <a:effectLst/>
                <a:latin typeface="Arial" panose="020B0604020202020204" pitchFamily="34" charset="0"/>
              </a:rPr>
            </a:br>
            <a:r>
              <a:rPr lang="sv-SE" dirty="0">
                <a:effectLst/>
                <a:latin typeface="Arial" panose="020B0604020202020204" pitchFamily="34" charset="0"/>
              </a:rPr>
              <a:t>Syftet med anställningsformen är att genom handledning och träning ge traineen/eleven grund och färdigutbildning inom yrket till att bli anställningsbar behörig frisör. </a:t>
            </a:r>
            <a:br>
              <a:rPr lang="sv-SE" dirty="0">
                <a:effectLst/>
                <a:latin typeface="Arial" panose="020B0604020202020204" pitchFamily="34" charset="0"/>
              </a:rPr>
            </a:br>
            <a:r>
              <a:rPr lang="sv-SE" dirty="0">
                <a:effectLst/>
                <a:latin typeface="Arial" panose="020B0604020202020204" pitchFamily="34" charset="0"/>
              </a:rPr>
              <a:t>Målet med anställningsformen är att traineen/eleven ska avlägga branschens yrkesprov, del &amp; gesällprov och därmed bli behörig frisör. </a:t>
            </a:r>
            <a:br>
              <a:rPr lang="sv-SE" dirty="0">
                <a:effectLst/>
                <a:latin typeface="Arial" panose="020B0604020202020204" pitchFamily="34" charset="0"/>
              </a:rPr>
            </a:br>
            <a:br>
              <a:rPr lang="sv-SE" dirty="0">
                <a:effectLst/>
                <a:latin typeface="Arial" panose="020B0604020202020204" pitchFamily="34" charset="0"/>
              </a:rPr>
            </a:br>
            <a:r>
              <a:rPr lang="sv-SE" dirty="0">
                <a:effectLst/>
                <a:latin typeface="Arial" panose="020B0604020202020204" pitchFamily="34" charset="0"/>
              </a:rPr>
              <a:t>Ansvaret för att nå målet är delat mellan trainee/elev, handledare och arbetsgivare.</a:t>
            </a:r>
            <a:r>
              <a:rPr lang="sv-SE" b="0" i="0" dirty="0">
                <a:solidFill>
                  <a:srgbClr val="000000"/>
                </a:solidFill>
                <a:effectLst/>
                <a:latin typeface="Arial" panose="020B0604020202020204" pitchFamily="34" charset="0"/>
              </a:rPr>
              <a:t>​</a:t>
            </a:r>
          </a:p>
          <a:p>
            <a:pPr defTabSz="944562">
              <a:spcBef>
                <a:spcPts val="0"/>
              </a:spcBef>
            </a:pPr>
            <a:endParaRPr lang="sv-SE" dirty="0"/>
          </a:p>
          <a:p>
            <a:pPr rtl="0"/>
            <a:r>
              <a:rPr lang="sv-SE" dirty="0">
                <a:effectLst/>
                <a:latin typeface="Arial" panose="020B0604020202020204" pitchFamily="34" charset="0"/>
              </a:rPr>
              <a:t>Nivå 1: Utbildning på nivå 1 kan genomföras antingen via gymnasieskolan, Frisör- och stylistprogram, kommunal vuxenutbildning 1 500 timmar, FYN-godkänd privat frisörutbildning 1500 timmar eller via företagsförlagd utbildning som trainee 2000 timmar. </a:t>
            </a:r>
            <a:br>
              <a:rPr lang="sv-SE" dirty="0">
                <a:effectLst/>
                <a:latin typeface="Arial" panose="020B0604020202020204" pitchFamily="34" charset="0"/>
              </a:rPr>
            </a:br>
            <a:r>
              <a:rPr lang="sv-SE" dirty="0">
                <a:effectLst/>
                <a:latin typeface="Arial" panose="020B0604020202020204" pitchFamily="34" charset="0"/>
              </a:rPr>
              <a:t>Elever från Frisör- och stylistprogrammet med inriktning frisör ska ha godkända betyg i kurserna Frisör 1–6. Saknas godkänt betyg i någon av kurserna Frisör 1–6 kan ansvarig lärare godkänna eleven för möjlighet att avlägga delprov.</a:t>
            </a:r>
            <a:br>
              <a:rPr lang="sv-SE" dirty="0">
                <a:effectLst/>
                <a:latin typeface="Arial" panose="020B0604020202020204" pitchFamily="34" charset="0"/>
              </a:rPr>
            </a:br>
            <a:endParaRPr lang="sv-SE" dirty="0">
              <a:effectLst/>
            </a:endParaRPr>
          </a:p>
          <a:p>
            <a:pPr rtl="0"/>
            <a:r>
              <a:rPr lang="sv-SE" dirty="0">
                <a:effectLst/>
                <a:latin typeface="Arial" panose="020B0604020202020204" pitchFamily="34" charset="0"/>
              </a:rPr>
              <a:t>Nivå 1 avslutas med delprov, eleven ansvarar för provkostnaden. Elev som avlagt delprov utan godkänt resultat kan anställas i en företagsförlagd färdigutbildning och avlönas enligt nivå 1. </a:t>
            </a:r>
            <a:br>
              <a:rPr lang="sv-SE" dirty="0">
                <a:effectLst/>
                <a:latin typeface="Arial" panose="020B0604020202020204" pitchFamily="34" charset="0"/>
              </a:rPr>
            </a:br>
            <a:r>
              <a:rPr lang="sv-SE" dirty="0">
                <a:effectLst/>
                <a:latin typeface="Arial" panose="020B0604020202020204" pitchFamily="34" charset="0"/>
              </a:rPr>
              <a:t>Elev har möjlighet att tillgodoräkna sig högst 500 timmar i nivå 2 när delprov är avklarat.</a:t>
            </a:r>
          </a:p>
          <a:p>
            <a:pPr rtl="0"/>
            <a:r>
              <a:rPr lang="sv-SE" dirty="0">
                <a:effectLst/>
                <a:latin typeface="Arial" panose="020B0604020202020204" pitchFamily="34" charset="0"/>
              </a:rPr>
              <a:t> </a:t>
            </a:r>
            <a:br>
              <a:rPr lang="sv-SE" dirty="0">
                <a:effectLst/>
                <a:latin typeface="Arial" panose="020B0604020202020204" pitchFamily="34" charset="0"/>
              </a:rPr>
            </a:br>
            <a:r>
              <a:rPr lang="sv-SE" dirty="0">
                <a:effectLst/>
                <a:latin typeface="Arial" panose="020B0604020202020204" pitchFamily="34" charset="0"/>
              </a:rPr>
              <a:t>Nivå 2 (2000 timmar) Företagsförlagd färdigutbildning eller företagsförlagd traineeutbildning på medlemsföretag till Sveriges Frisörföretagare eller företag med hängavtal. Anställningsavtal ska upprättas och utbildningsplan samt det teoretiska utbildningspaketet gås igenom och genomföras</a:t>
            </a:r>
            <a:br>
              <a:rPr lang="sv-SE" dirty="0">
                <a:effectLst/>
                <a:latin typeface="Arial" panose="020B0604020202020204" pitchFamily="34" charset="0"/>
              </a:rPr>
            </a:br>
            <a:br>
              <a:rPr lang="sv-SE" dirty="0">
                <a:effectLst/>
                <a:latin typeface="Arial" panose="020B0604020202020204" pitchFamily="34" charset="0"/>
              </a:rPr>
            </a:br>
            <a:r>
              <a:rPr lang="sv-SE" dirty="0">
                <a:effectLst/>
                <a:latin typeface="Arial" panose="020B0604020202020204" pitchFamily="34" charset="0"/>
              </a:rPr>
              <a:t>Nivå 2 avslutas med gesällprov. Gesällprovet ingår som examen inom eftergymnasial färdigutbildning. </a:t>
            </a:r>
          </a:p>
          <a:p>
            <a:pPr rtl="0"/>
            <a:endParaRPr lang="sv-SE" dirty="0">
              <a:effectLst/>
              <a:latin typeface="Arial" panose="020B0604020202020204" pitchFamily="34" charset="0"/>
            </a:endParaRPr>
          </a:p>
          <a:p>
            <a:pPr rtl="0"/>
            <a:r>
              <a:rPr lang="sv-SE" dirty="0">
                <a:effectLst/>
                <a:latin typeface="Arial" panose="020B0604020202020204" pitchFamily="34" charset="0"/>
              </a:rPr>
              <a:t>Färdigutbildningsdokument istället för utbildningsbok. Kostar inget, går att beställa från frisor.se</a:t>
            </a:r>
          </a:p>
          <a:p>
            <a:pPr rtl="0"/>
            <a:r>
              <a:rPr lang="sv-SE" dirty="0">
                <a:effectLst/>
                <a:latin typeface="Arial" panose="020B0604020202020204" pitchFamily="34" charset="0"/>
              </a:rPr>
              <a:t>Elever med godkänt färdigutbildningsdokument ska beredas plats för gesällprov. I färdigutbildningsdokumentet räknas faktiskt arbetade timmar (alltså ej semester eller annan frånvaro).</a:t>
            </a:r>
            <a:endParaRPr lang="sv-SE" dirty="0">
              <a:effectLst/>
            </a:endParaRPr>
          </a:p>
          <a:p>
            <a:pPr defTabSz="944562">
              <a:spcBef>
                <a:spcPts val="0"/>
              </a:spcBef>
            </a:pPr>
            <a:endParaRPr lang="sv-SE" dirty="0"/>
          </a:p>
        </p:txBody>
      </p:sp>
    </p:spTree>
    <p:extLst>
      <p:ext uri="{BB962C8B-B14F-4D97-AF65-F5344CB8AC3E}">
        <p14:creationId xmlns:p14="http://schemas.microsoft.com/office/powerpoint/2010/main" val="13991205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Shape 88"/>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89" name="Shape 89"/>
          <p:cNvSpPr>
            <a:spLocks noGrp="1"/>
          </p:cNvSpPr>
          <p:nvPr>
            <p:ph type="body" sz="quarter" idx="1"/>
          </p:nvPr>
        </p:nvSpPr>
        <p:spPr>
          <a:prstGeom prst="rect">
            <a:avLst/>
          </a:prstGeom>
        </p:spPr>
        <p:txBody>
          <a:bodyPr/>
          <a:lstStyle/>
          <a:p>
            <a:pPr>
              <a:spcBef>
                <a:spcPts val="0"/>
              </a:spcBef>
              <a:defRPr b="1"/>
            </a:pPr>
            <a:r>
              <a:rPr dirty="0" err="1"/>
              <a:t>Inledning</a:t>
            </a:r>
            <a:r>
              <a:t> </a:t>
            </a:r>
          </a:p>
          <a:p>
            <a:pPr>
              <a:spcBef>
                <a:spcPts val="0"/>
              </a:spcBef>
            </a:pPr>
            <a:r>
              <a:t>Materialet är ett exempel på vad du kan ta upp. Det innehåller många powerpointbilder och andra verktyg du kan använda dig av som skolinformatör. Tanken är inte att du ska visa alla bilder och ordagrant säga exakt allt som finns med i talarmanuset, utan du kan själv välja vilka bilder och anpassa informationen efter tid, inriktning och årskurs. </a:t>
            </a:r>
          </a:p>
          <a:p>
            <a:pPr>
              <a:spcBef>
                <a:spcPts val="0"/>
              </a:spcBef>
            </a:pPr>
            <a:endParaRPr/>
          </a:p>
          <a:p>
            <a:pPr>
              <a:spcBef>
                <a:spcPts val="0"/>
              </a:spcBef>
            </a:pPr>
            <a:r>
              <a:t>På handels.se/skolinfo finns alla verktyg och powerpoint-presentationer som är anpassade efter årskurs. </a:t>
            </a:r>
          </a:p>
          <a:p>
            <a:pPr>
              <a:spcBef>
                <a:spcPts val="0"/>
              </a:spcBef>
            </a:pPr>
            <a:r>
              <a:t> </a:t>
            </a:r>
          </a:p>
          <a:p>
            <a:pPr>
              <a:spcBef>
                <a:spcPts val="0"/>
              </a:spcBef>
            </a:pPr>
            <a:r>
              <a:t>Vi använder oftast Handels workshop (magneter) om lag/avtal eftersom vi vet att det är ett bra sätt att göra eleverna delaktiga och ta till sig information. </a:t>
            </a:r>
          </a:p>
          <a:p>
            <a:pPr>
              <a:spcBef>
                <a:spcPts val="0"/>
              </a:spcBef>
            </a:pPr>
            <a:r>
              <a:t>Vi ser också alltid till att informera om saker som är bra att tänka på nu när man ska ut och jobba och ger alla elever foldern ”På väg ut i arbetslivet”.</a:t>
            </a:r>
          </a:p>
          <a:p>
            <a:pPr>
              <a:spcBef>
                <a:spcPts val="0"/>
              </a:spcBef>
            </a:pPr>
            <a:r>
              <a:t> </a:t>
            </a:r>
          </a:p>
          <a:p>
            <a:pPr>
              <a:spcBef>
                <a:spcPts val="0"/>
              </a:spcBef>
            </a:pPr>
            <a:r>
              <a:t>Det är såklart viktigt att de allra flesta elever är eller blir elevmedlemmar. Tänk på att inte vänta med info om elevmedlemskap till slutet av presentationen. Det kan bli stressigt och glömmas bort, utan försök flika in det ungefär i mitten av presentationen och påminn i slutet. </a:t>
            </a:r>
          </a:p>
          <a:p>
            <a:pPr>
              <a:spcBef>
                <a:spcPts val="0"/>
              </a:spcBef>
            </a:pPr>
            <a:r>
              <a:t>  </a:t>
            </a:r>
          </a:p>
          <a:p>
            <a:pPr>
              <a:spcBef>
                <a:spcPts val="0"/>
              </a:spcBef>
              <a:defRPr b="1"/>
            </a:pPr>
            <a:r>
              <a:t>Presentation</a:t>
            </a:r>
            <a:r>
              <a:rPr b="0"/>
              <a:t> </a:t>
            </a:r>
          </a:p>
          <a:p>
            <a:pPr>
              <a:spcBef>
                <a:spcPts val="0"/>
              </a:spcBef>
            </a:pPr>
            <a:r>
              <a:t>Berätta vem du är, vad du jobbar med i vanliga fall samt lite om varför du valde att bli medlem och engagera dig i Handels. </a:t>
            </a:r>
          </a:p>
          <a:p>
            <a:pPr>
              <a:spcBef>
                <a:spcPts val="0"/>
              </a:spcBef>
            </a:pPr>
            <a:r>
              <a:t>Tänk på att inte ”namedroppa” uppdrag eller så. </a:t>
            </a:r>
          </a:p>
          <a:p>
            <a:pPr>
              <a:spcBef>
                <a:spcPts val="0"/>
              </a:spcBef>
            </a:pPr>
            <a:r>
              <a:t>Vi vill att eleverna ska kunna identifiera sig med oss skolinformatörer. Vi är vanliga medlemmar/handelsanställda som valt att engagera oss. </a:t>
            </a:r>
          </a:p>
          <a:p>
            <a:pPr>
              <a:spcBef>
                <a:spcPts val="0"/>
              </a:spcBef>
            </a:pPr>
            <a:r>
              <a:t>Om du har tid be gärna eleverna att presentera sig samt om de jobbar/har jobbat någonstans.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4" name="Shape 484"/>
          <p:cNvSpPr>
            <a:spLocks noGrp="1" noRot="1" noChangeAspect="1"/>
          </p:cNvSpPr>
          <p:nvPr>
            <p:ph type="sldImg"/>
          </p:nvPr>
        </p:nvSpPr>
        <p:spPr>
          <a:xfrm>
            <a:off x="381000" y="685800"/>
            <a:ext cx="6096000" cy="3429000"/>
          </a:xfrm>
          <a:prstGeom prst="rect">
            <a:avLst/>
          </a:prstGeom>
        </p:spPr>
        <p:txBody>
          <a:bodyPr/>
          <a:lstStyle/>
          <a:p>
            <a:endParaRPr/>
          </a:p>
        </p:txBody>
      </p:sp>
      <p:sp>
        <p:nvSpPr>
          <p:cNvPr id="485" name="Shape 485"/>
          <p:cNvSpPr>
            <a:spLocks noGrp="1"/>
          </p:cNvSpPr>
          <p:nvPr>
            <p:ph type="body" sz="quarter" idx="1"/>
          </p:nvPr>
        </p:nvSpPr>
        <p:spPr>
          <a:prstGeom prst="rect">
            <a:avLst/>
          </a:prstGeom>
        </p:spPr>
        <p:txBody>
          <a:bodyPr/>
          <a:lstStyle/>
          <a:p>
            <a:r>
              <a:rPr lang="sv-SE" b="1" cap="all" dirty="0">
                <a:latin typeface="Lato"/>
                <a:cs typeface="Lato"/>
              </a:rPr>
              <a:t>FÄRDIGUTBILDNINGSDOKUMENT (</a:t>
            </a:r>
            <a:r>
              <a:rPr lang="sv-SE" b="1" cap="all" dirty="0">
                <a:solidFill>
                  <a:srgbClr val="FF0000"/>
                </a:solidFill>
                <a:latin typeface="Lato"/>
                <a:cs typeface="Lato"/>
              </a:rPr>
              <a:t>obs! rutinerna kommer att ändras</a:t>
            </a:r>
            <a:r>
              <a:rPr lang="sv-SE" b="1" cap="all" dirty="0">
                <a:solidFill>
                  <a:schemeClr val="accent1"/>
                </a:solidFill>
                <a:latin typeface="Lato"/>
                <a:cs typeface="Lato"/>
              </a:rPr>
              <a:t>)</a:t>
            </a:r>
            <a:endParaRPr lang="sv-SE" b="1" cap="all" dirty="0">
              <a:effectLst/>
              <a:latin typeface="Lato"/>
            </a:endParaRPr>
          </a:p>
          <a:p>
            <a:pPr algn="l"/>
            <a:r>
              <a:rPr lang="sv-SE" b="1" i="0" dirty="0">
                <a:solidFill>
                  <a:srgbClr val="000000"/>
                </a:solidFill>
                <a:effectLst/>
                <a:latin typeface="Lato"/>
              </a:rPr>
              <a:t>Så funkar dokumentet</a:t>
            </a:r>
          </a:p>
          <a:p>
            <a:pPr algn="l"/>
            <a:r>
              <a:rPr lang="sv-SE" b="0" i="0" dirty="0">
                <a:solidFill>
                  <a:srgbClr val="000000"/>
                </a:solidFill>
                <a:effectLst/>
                <a:latin typeface="Lato"/>
              </a:rPr>
              <a:t>För att hålla reda på timmar och nivåer ska du skaffa ett utbildningsdokument. </a:t>
            </a:r>
          </a:p>
          <a:p>
            <a:pPr algn="l"/>
            <a:r>
              <a:rPr lang="sv-SE" b="0" i="0" dirty="0">
                <a:solidFill>
                  <a:srgbClr val="000000"/>
                </a:solidFill>
                <a:effectLst/>
                <a:latin typeface="Lato"/>
              </a:rPr>
              <a:t>För att bli en duktig frisör krävs utbildning och träning. Med utbildningsdokumentet följer du vägen till att bli behörig frisör.</a:t>
            </a:r>
          </a:p>
          <a:p>
            <a:pPr algn="l"/>
            <a:r>
              <a:rPr lang="sv-SE" b="0" i="0" dirty="0">
                <a:solidFill>
                  <a:srgbClr val="000000"/>
                </a:solidFill>
                <a:effectLst/>
                <a:latin typeface="Lato"/>
              </a:rPr>
              <a:t> </a:t>
            </a:r>
          </a:p>
          <a:p>
            <a:pPr algn="l"/>
            <a:r>
              <a:rPr lang="sv-SE" b="0" i="0" dirty="0">
                <a:solidFill>
                  <a:srgbClr val="000000"/>
                </a:solidFill>
                <a:effectLst/>
                <a:latin typeface="Lato"/>
              </a:rPr>
              <a:t>Anställning i ferieutbildning gäller för de elever som arbetar utanför schemalagd skoltid, kvällar, helger eller lov. Fyll i antal timmar per månad, ferieutbildningen kan ske hos olika arbetsgivare och då fyller du i ett dokument per arbetsplats. Arbetsgivaren skriver en signatur på att antal timmar stämmer. Den sammanlagda tiden för ferieutbildning kan räknas av i nivå 2. Efter nivå 1 ska lärare eller handledare signera att utbildningen är fullgjord, samt examinatorn att delprov är godkänt.</a:t>
            </a:r>
          </a:p>
          <a:p>
            <a:pPr algn="l"/>
            <a:r>
              <a:rPr lang="sv-SE" b="0" i="0" dirty="0">
                <a:solidFill>
                  <a:srgbClr val="000000"/>
                </a:solidFill>
                <a:effectLst/>
                <a:latin typeface="Lato"/>
              </a:rPr>
              <a:t> </a:t>
            </a:r>
          </a:p>
          <a:p>
            <a:pPr algn="l"/>
            <a:r>
              <a:rPr lang="sv-SE" b="0" i="0" dirty="0">
                <a:solidFill>
                  <a:srgbClr val="000000"/>
                </a:solidFill>
                <a:effectLst/>
                <a:latin typeface="Lato"/>
              </a:rPr>
              <a:t>I nivå 2 ska arbetade timmar fyllas i per månad, börja med det veckonummer som stämmer med almanackan när du börjar din anställning, alla rutor behöver alltså inte vara ifyllda. Efter 2000 timmar ska handledare/arbetsgivare signera att antalet timmar stämmer. Anställningen ska ske på ett frisörföretag med kollektivavtal, det betyder att företaget följer de regler som branschen bestämt vad gäller löner och övriga arbetsvillkor. Med timmar menas faktiskt arbetade timmar, alltså inte semester och sjukdagar.</a:t>
            </a:r>
          </a:p>
          <a:p>
            <a:pPr algn="l"/>
            <a:r>
              <a:rPr lang="sv-SE" b="0" i="0" dirty="0">
                <a:solidFill>
                  <a:srgbClr val="000000"/>
                </a:solidFill>
                <a:effectLst/>
                <a:latin typeface="Lato"/>
              </a:rPr>
              <a:t>Kom ihåg att texta tydligt på ditt utbildningsdokument - ett bevis på dina kunskaper.</a:t>
            </a:r>
          </a:p>
          <a:p>
            <a:pPr algn="l"/>
            <a:r>
              <a:rPr lang="sv-SE" b="0" i="0" dirty="0">
                <a:solidFill>
                  <a:srgbClr val="000000"/>
                </a:solidFill>
                <a:effectLst/>
                <a:latin typeface="Lato"/>
              </a:rPr>
              <a:t> </a:t>
            </a:r>
          </a:p>
          <a:p>
            <a:pPr algn="l"/>
            <a:r>
              <a:rPr lang="sv-SE" b="0" i="0" dirty="0">
                <a:solidFill>
                  <a:srgbClr val="000000"/>
                </a:solidFill>
                <a:effectLst/>
                <a:latin typeface="Lato"/>
              </a:rPr>
              <a:t>Utbildningsdokumentet är en viktig handling för dig, var rädd om det och spara som en värdehandling.</a:t>
            </a:r>
            <a:br>
              <a:rPr lang="sv-SE" b="0" i="0" dirty="0">
                <a:solidFill>
                  <a:srgbClr val="000000"/>
                </a:solidFill>
                <a:effectLst/>
                <a:latin typeface="Lato"/>
              </a:rPr>
            </a:br>
            <a:br>
              <a:rPr lang="sv-SE" b="0" i="0" dirty="0">
                <a:solidFill>
                  <a:srgbClr val="000000"/>
                </a:solidFill>
                <a:effectLst/>
                <a:latin typeface="Lato"/>
              </a:rPr>
            </a:br>
            <a:r>
              <a:rPr lang="sv-SE" b="0" i="0" dirty="0">
                <a:solidFill>
                  <a:srgbClr val="000000"/>
                </a:solidFill>
                <a:effectLst/>
                <a:latin typeface="Lato"/>
              </a:rPr>
              <a:t>Du som redan har en utbildningsbok kan fortsätta att använda den. Den har samma funktion som utbildningsdokumentet.</a:t>
            </a:r>
            <a:br>
              <a:rPr lang="sv-SE" b="0" i="0" dirty="0">
                <a:solidFill>
                  <a:srgbClr val="000000"/>
                </a:solidFill>
                <a:effectLst/>
                <a:latin typeface="Lato"/>
              </a:rPr>
            </a:br>
            <a:endParaRPr lang="sv-SE" b="0" i="0" dirty="0">
              <a:solidFill>
                <a:srgbClr val="000000"/>
              </a:solidFill>
              <a:effectLst/>
              <a:latin typeface="Lato"/>
            </a:endParaRPr>
          </a:p>
          <a:p>
            <a:pPr algn="l"/>
            <a:endParaRPr lang="sv-SE" b="0" i="0" dirty="0">
              <a:solidFill>
                <a:srgbClr val="000000"/>
              </a:solidFill>
              <a:effectLst/>
              <a:latin typeface="Lato"/>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 name="Shape 655"/>
          <p:cNvSpPr>
            <a:spLocks noGrp="1" noRot="1" noChangeAspect="1"/>
          </p:cNvSpPr>
          <p:nvPr>
            <p:ph type="sldImg"/>
          </p:nvPr>
        </p:nvSpPr>
        <p:spPr>
          <a:xfrm>
            <a:off x="381000" y="685800"/>
            <a:ext cx="6096000" cy="3429000"/>
          </a:xfrm>
          <a:prstGeom prst="rect">
            <a:avLst/>
          </a:prstGeom>
        </p:spPr>
        <p:txBody>
          <a:bodyPr/>
          <a:lstStyle/>
          <a:p>
            <a:endParaRPr/>
          </a:p>
        </p:txBody>
      </p:sp>
      <p:sp>
        <p:nvSpPr>
          <p:cNvPr id="656" name="Shape 656"/>
          <p:cNvSpPr>
            <a:spLocks noGrp="1"/>
          </p:cNvSpPr>
          <p:nvPr>
            <p:ph type="body" sz="quarter" idx="1"/>
          </p:nvPr>
        </p:nvSpPr>
        <p:spPr>
          <a:prstGeom prst="rect">
            <a:avLst/>
          </a:prstGeom>
        </p:spPr>
        <p:txBody>
          <a:bodyPr/>
          <a:lstStyle/>
          <a:p>
            <a:pPr>
              <a:spcBef>
                <a:spcPts val="0"/>
              </a:spcBef>
            </a:pPr>
            <a:r>
              <a:t>Dela ut Handels folder ”På väg ut i arbetslivet” till alla elever. Berätta om att Handels inställning är att det ska vara roligt att jobba och att det finns en del saker som kan vara bra känna till när man tar sitt första jobb.</a:t>
            </a:r>
          </a:p>
          <a:p>
            <a:pPr>
              <a:spcBef>
                <a:spcPts val="0"/>
              </a:spcBef>
            </a:pPr>
            <a:r>
              <a:t> </a:t>
            </a:r>
          </a:p>
          <a:p>
            <a:pPr>
              <a:spcBef>
                <a:spcPts val="0"/>
              </a:spcBef>
            </a:pPr>
            <a:r>
              <a:t>Kolla gärna med eleverna om det är någon som jobbar extra, eller har gjort det och vad de arbetat med. Låt dem gärna säga nåt kort om vad de tyckte om jobbet.</a:t>
            </a:r>
          </a:p>
          <a:p>
            <a:pPr>
              <a:spcBef>
                <a:spcPts val="0"/>
              </a:spcBef>
            </a:pPr>
            <a:r>
              <a:t> </a:t>
            </a:r>
          </a:p>
          <a:p>
            <a:pPr>
              <a:spcBef>
                <a:spcPts val="0"/>
              </a:spcBef>
            </a:pPr>
            <a:r>
              <a:t>Här kan du också välja att visa någon av Handels två kortfilmer om lön eller uppsägning. Låt eleverna diskutera de olika scenarierna. Se den särskilda handledning som finns till filmerna för hjälp med diskussionen kring filmerna.</a:t>
            </a:r>
          </a:p>
          <a:p>
            <a:pPr>
              <a:spcBef>
                <a:spcPts val="0"/>
              </a:spcBef>
            </a:pPr>
            <a:r>
              <a:t> </a:t>
            </a:r>
          </a:p>
          <a:p>
            <a:pPr>
              <a:spcBef>
                <a:spcPts val="0"/>
              </a:spcBef>
              <a:defRPr b="1"/>
            </a:pPr>
            <a:r>
              <a:t>Verktyg:</a:t>
            </a:r>
          </a:p>
          <a:p>
            <a:pPr>
              <a:spcBef>
                <a:spcPts val="0"/>
              </a:spcBef>
            </a:pPr>
            <a:r>
              <a:t>Handels folder ”På väg ut i arbetslivet”</a:t>
            </a:r>
          </a:p>
          <a:p>
            <a:pPr>
              <a:spcBef>
                <a:spcPts val="0"/>
              </a:spcBef>
            </a:pPr>
            <a:endParaRPr/>
          </a:p>
          <a:p>
            <a:pPr>
              <a:spcBef>
                <a:spcPts val="0"/>
              </a:spcBef>
              <a:defRPr u="sng"/>
            </a:pPr>
            <a:r>
              <a:t>Handels kortfilmer: </a:t>
            </a:r>
          </a:p>
          <a:p>
            <a:pPr>
              <a:spcBef>
                <a:spcPts val="0"/>
              </a:spcBef>
              <a:defRPr u="sng"/>
            </a:pPr>
            <a:endParaRPr/>
          </a:p>
          <a:p>
            <a:pPr>
              <a:spcBef>
                <a:spcPts val="0"/>
              </a:spcBef>
            </a:pPr>
            <a:r>
              <a:t>Cassandra söker jobb (lön)</a:t>
            </a:r>
          </a:p>
          <a:p>
            <a:pPr>
              <a:spcBef>
                <a:spcPts val="0"/>
              </a:spcBef>
            </a:pPr>
            <a:r>
              <a:rPr u="sng">
                <a:solidFill>
                  <a:srgbClr val="0000FF"/>
                </a:solidFill>
                <a:uFill>
                  <a:solidFill>
                    <a:srgbClr val="0000FF"/>
                  </a:solidFill>
                </a:uFill>
                <a:hlinkClick r:id="rId3"/>
              </a:rPr>
              <a:t>https://www.youtube.com/watch?v=5QtEXAdDYFw</a:t>
            </a:r>
          </a:p>
          <a:p>
            <a:pPr>
              <a:spcBef>
                <a:spcPts val="0"/>
              </a:spcBef>
            </a:pPr>
            <a:endParaRPr u="sng">
              <a:solidFill>
                <a:srgbClr val="0000FF"/>
              </a:solidFill>
              <a:uFill>
                <a:solidFill>
                  <a:srgbClr val="0000FF"/>
                </a:solidFill>
              </a:uFill>
              <a:hlinkClick r:id="rId3"/>
            </a:endParaRPr>
          </a:p>
          <a:p>
            <a:pPr>
              <a:spcBef>
                <a:spcPts val="0"/>
              </a:spcBef>
            </a:pPr>
            <a:r>
              <a:t>Sara får gå (uppsägning)</a:t>
            </a:r>
          </a:p>
          <a:p>
            <a:pPr>
              <a:spcBef>
                <a:spcPts val="0"/>
              </a:spcBef>
            </a:pPr>
            <a:r>
              <a:rPr u="sng">
                <a:solidFill>
                  <a:srgbClr val="0000FF"/>
                </a:solidFill>
                <a:uFill>
                  <a:solidFill>
                    <a:srgbClr val="0000FF"/>
                  </a:solidFill>
                </a:uFill>
                <a:hlinkClick r:id="rId4"/>
              </a:rPr>
              <a:t>https://www.youtube.com/watch?v=mNWKHd1ZV8k</a:t>
            </a:r>
          </a:p>
          <a:p>
            <a:pPr>
              <a:spcBef>
                <a:spcPts val="0"/>
              </a:spcBef>
            </a:pPr>
            <a:endParaRPr u="sng">
              <a:solidFill>
                <a:srgbClr val="0000FF"/>
              </a:solidFill>
              <a:uFill>
                <a:solidFill>
                  <a:srgbClr val="0000FF"/>
                </a:solidFill>
              </a:uFill>
              <a:hlinkClick r:id="rId4"/>
            </a:endParaRPr>
          </a:p>
          <a:p>
            <a:pPr>
              <a:spcBef>
                <a:spcPts val="0"/>
              </a:spcBef>
            </a:pPr>
            <a:r>
              <a:t>Handledning till filmerna finns på </a:t>
            </a:r>
            <a:r>
              <a:rPr u="sng">
                <a:solidFill>
                  <a:srgbClr val="0000FF"/>
                </a:solidFill>
                <a:uFill>
                  <a:solidFill>
                    <a:srgbClr val="0000FF"/>
                  </a:solidFill>
                </a:uFill>
                <a:hlinkClick r:id="rId5"/>
              </a:rPr>
              <a:t>www.handels.se/skolinfo</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3" name="Shape 663"/>
          <p:cNvSpPr>
            <a:spLocks noGrp="1" noRot="1" noChangeAspect="1"/>
          </p:cNvSpPr>
          <p:nvPr>
            <p:ph type="sldImg"/>
          </p:nvPr>
        </p:nvSpPr>
        <p:spPr>
          <a:xfrm>
            <a:off x="381000" y="685800"/>
            <a:ext cx="6096000" cy="3429000"/>
          </a:xfrm>
          <a:prstGeom prst="rect">
            <a:avLst/>
          </a:prstGeom>
        </p:spPr>
        <p:txBody>
          <a:bodyPr/>
          <a:lstStyle/>
          <a:p>
            <a:endParaRPr/>
          </a:p>
        </p:txBody>
      </p:sp>
      <p:sp>
        <p:nvSpPr>
          <p:cNvPr id="664" name="Shape 664"/>
          <p:cNvSpPr>
            <a:spLocks noGrp="1"/>
          </p:cNvSpPr>
          <p:nvPr>
            <p:ph type="body" sz="quarter" idx="1"/>
          </p:nvPr>
        </p:nvSpPr>
        <p:spPr>
          <a:prstGeom prst="rect">
            <a:avLst/>
          </a:prstGeom>
        </p:spPr>
        <p:txBody>
          <a:bodyPr/>
          <a:lstStyle/>
          <a:p>
            <a:pPr>
              <a:spcBef>
                <a:spcPts val="0"/>
              </a:spcBef>
            </a:pPr>
            <a:r>
              <a:t>Dela ut ett förslag på anställningsbevis eller visa på det som finns i powerpointen. Berätta lite om hur det ska vara ifyllt. </a:t>
            </a:r>
          </a:p>
          <a:p>
            <a:pPr>
              <a:spcBef>
                <a:spcPts val="0"/>
              </a:spcBef>
            </a:pPr>
            <a:endParaRPr/>
          </a:p>
          <a:p>
            <a:pPr>
              <a:spcBef>
                <a:spcPts val="0"/>
              </a:spcBef>
            </a:pPr>
            <a:r>
              <a:t>Det ska tydligt framgå exakt vilken arbetsgivare du arbetar för samt på vilket/vilka arbetsställen (var) du förväntas arbeta. Det ska också framgå vilken anställningsform du har. Det ska framgå vilken tid anställningen omfattar. Alltså när anställningen startar och eventuellt slutar (om tidsbegränsad anställning). </a:t>
            </a:r>
          </a:p>
          <a:p>
            <a:pPr>
              <a:spcBef>
                <a:spcPts val="0"/>
              </a:spcBef>
            </a:pPr>
            <a:endParaRPr/>
          </a:p>
          <a:p>
            <a:pPr>
              <a:spcBef>
                <a:spcPts val="0"/>
              </a:spcBef>
            </a:pPr>
            <a:r>
              <a:t>Påminn om att det är viktigt att som anställd får ett av originalen och sparar det på en plats som du själv har tillgång till. Förslagsvis hemma. </a:t>
            </a:r>
          </a:p>
          <a:p>
            <a:pPr>
              <a:spcBef>
                <a:spcPts val="0"/>
              </a:spcBef>
            </a:pPr>
            <a:endParaRPr/>
          </a:p>
          <a:p>
            <a:pPr>
              <a:spcBef>
                <a:spcPts val="0"/>
              </a:spcBef>
            </a:pPr>
            <a:r>
              <a:t>De saker dem kommit överens om med arbetsgivaren ska stå med, bland annat vilken lön som gäller. </a:t>
            </a:r>
          </a:p>
          <a:p>
            <a:pPr>
              <a:spcBef>
                <a:spcPts val="0"/>
              </a:spcBef>
            </a:pPr>
            <a:endParaRPr/>
          </a:p>
          <a:p>
            <a:pPr>
              <a:spcBef>
                <a:spcPts val="0"/>
              </a:spcBef>
            </a:pPr>
            <a:r>
              <a:t>Självklart ska kollektivavtalet följas. Om det står en lägre lön i anställningsbeviset än vad kollektivavtalet lägst stipulerar så gäller den högre lönen i kollektivavtalet förutsatt att arbetsgivaren är bundet av kollektivavtalet. Det vill säga är med i arbetsgivarorganisationen eller själv har skrivit under kollektivavtalet (så kallat hängavtal).</a:t>
            </a:r>
          </a:p>
          <a:p>
            <a:pPr>
              <a:spcBef>
                <a:spcPts val="0"/>
              </a:spcBef>
            </a:pPr>
            <a:endParaRPr/>
          </a:p>
          <a:p>
            <a:pPr>
              <a:spcBef>
                <a:spcPts val="0"/>
              </a:spcBef>
            </a:pPr>
            <a:r>
              <a:t>Handels inställning är att du ska ha ett anställningsbevis första jobbdagen. </a:t>
            </a:r>
          </a:p>
          <a:p>
            <a:pPr>
              <a:spcBef>
                <a:spcPts val="0"/>
              </a:spcBef>
            </a:pPr>
            <a:r>
              <a:t> </a:t>
            </a:r>
          </a:p>
          <a:p>
            <a:pPr>
              <a:spcBef>
                <a:spcPts val="0"/>
              </a:spcBef>
              <a:defRPr b="1"/>
            </a:pPr>
            <a:r>
              <a:t>Verktyg:</a:t>
            </a:r>
          </a:p>
          <a:p>
            <a:pPr>
              <a:spcBef>
                <a:spcPts val="0"/>
              </a:spcBef>
            </a:pPr>
            <a:r>
              <a:t>Förslag på anställningsbevis. Finns på handels.se/skolinfo</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 name="Shape 716"/>
          <p:cNvSpPr>
            <a:spLocks noGrp="1" noRot="1" noChangeAspect="1"/>
          </p:cNvSpPr>
          <p:nvPr>
            <p:ph type="sldImg"/>
          </p:nvPr>
        </p:nvSpPr>
        <p:spPr>
          <a:xfrm>
            <a:off x="381000" y="685800"/>
            <a:ext cx="6096000" cy="3429000"/>
          </a:xfrm>
          <a:prstGeom prst="rect">
            <a:avLst/>
          </a:prstGeom>
        </p:spPr>
        <p:txBody>
          <a:bodyPr/>
          <a:lstStyle/>
          <a:p>
            <a:endParaRPr/>
          </a:p>
        </p:txBody>
      </p:sp>
      <p:sp>
        <p:nvSpPr>
          <p:cNvPr id="717" name="Shape 717"/>
          <p:cNvSpPr>
            <a:spLocks noGrp="1"/>
          </p:cNvSpPr>
          <p:nvPr>
            <p:ph type="body" sz="quarter" idx="1"/>
          </p:nvPr>
        </p:nvSpPr>
        <p:spPr>
          <a:prstGeom prst="rect">
            <a:avLst/>
          </a:prstGeom>
        </p:spPr>
        <p:txBody>
          <a:bodyPr/>
          <a:lstStyle/>
          <a:p>
            <a:pPr>
              <a:spcBef>
                <a:spcPts val="0"/>
              </a:spcBef>
              <a:defRPr b="1"/>
            </a:pPr>
            <a:r>
              <a:rPr dirty="0" err="1"/>
              <a:t>Förklara</a:t>
            </a:r>
            <a:r>
              <a:rPr dirty="0"/>
              <a:t> de </a:t>
            </a:r>
            <a:r>
              <a:rPr dirty="0" err="1"/>
              <a:t>olika</a:t>
            </a:r>
            <a:r>
              <a:rPr dirty="0"/>
              <a:t> </a:t>
            </a:r>
            <a:r>
              <a:rPr dirty="0" err="1"/>
              <a:t>anställningsformerna</a:t>
            </a:r>
            <a:r>
              <a:rPr dirty="0"/>
              <a:t>.</a:t>
            </a:r>
          </a:p>
          <a:p>
            <a:pPr>
              <a:spcBef>
                <a:spcPts val="0"/>
              </a:spcBef>
            </a:pPr>
            <a:r>
              <a:rPr dirty="0"/>
              <a:t> </a:t>
            </a:r>
          </a:p>
          <a:p>
            <a:pPr>
              <a:spcBef>
                <a:spcPts val="0"/>
              </a:spcBef>
              <a:defRPr b="1"/>
            </a:pPr>
            <a:r>
              <a:rPr dirty="0" err="1"/>
              <a:t>Tillsvidare</a:t>
            </a:r>
            <a:r>
              <a:rPr lang="sv-SE" dirty="0"/>
              <a:t>  </a:t>
            </a:r>
            <a:r>
              <a:rPr dirty="0"/>
              <a:t> </a:t>
            </a:r>
            <a:r>
              <a:rPr b="0" dirty="0"/>
              <a:t>En </a:t>
            </a:r>
            <a:r>
              <a:rPr b="0" dirty="0" err="1"/>
              <a:t>anställning</a:t>
            </a:r>
            <a:r>
              <a:rPr b="0" dirty="0"/>
              <a:t> </a:t>
            </a:r>
            <a:r>
              <a:rPr b="0" dirty="0" err="1"/>
              <a:t>som</a:t>
            </a:r>
            <a:r>
              <a:rPr b="0" dirty="0"/>
              <a:t> </a:t>
            </a:r>
            <a:r>
              <a:rPr b="0" dirty="0" err="1"/>
              <a:t>fortsätter</a:t>
            </a:r>
            <a:r>
              <a:rPr b="0" dirty="0"/>
              <a:t> tills </a:t>
            </a:r>
            <a:r>
              <a:rPr b="0" dirty="0" err="1"/>
              <a:t>dess</a:t>
            </a:r>
            <a:r>
              <a:rPr b="0" dirty="0"/>
              <a:t> </a:t>
            </a:r>
            <a:r>
              <a:rPr b="0" dirty="0" err="1"/>
              <a:t>arbetsgivaren</a:t>
            </a:r>
            <a:r>
              <a:rPr b="0" dirty="0"/>
              <a:t> </a:t>
            </a:r>
            <a:r>
              <a:rPr b="0" dirty="0" err="1"/>
              <a:t>eller</a:t>
            </a:r>
            <a:r>
              <a:rPr b="0" dirty="0"/>
              <a:t> den </a:t>
            </a:r>
            <a:r>
              <a:rPr b="0" dirty="0" err="1"/>
              <a:t>anställda</a:t>
            </a:r>
            <a:r>
              <a:rPr b="0" dirty="0"/>
              <a:t> </a:t>
            </a:r>
            <a:r>
              <a:rPr b="0" dirty="0" err="1"/>
              <a:t>säger</a:t>
            </a:r>
            <a:r>
              <a:rPr b="0" dirty="0"/>
              <a:t> </a:t>
            </a:r>
            <a:r>
              <a:rPr b="0" dirty="0" err="1"/>
              <a:t>upp</a:t>
            </a:r>
            <a:r>
              <a:rPr b="0" dirty="0"/>
              <a:t> den. Trygg form av </a:t>
            </a:r>
            <a:r>
              <a:rPr b="0" dirty="0" err="1"/>
              <a:t>anställning</a:t>
            </a:r>
            <a:r>
              <a:rPr b="0" dirty="0"/>
              <a:t>, </a:t>
            </a:r>
            <a:r>
              <a:rPr b="0" dirty="0" err="1"/>
              <a:t>kallas</a:t>
            </a:r>
            <a:r>
              <a:rPr b="0" dirty="0"/>
              <a:t> </a:t>
            </a:r>
            <a:r>
              <a:rPr b="0" dirty="0" err="1"/>
              <a:t>ofta</a:t>
            </a:r>
            <a:r>
              <a:rPr b="0" dirty="0"/>
              <a:t> för ”fast”.</a:t>
            </a:r>
            <a:r>
              <a:rPr lang="sv-SE" dirty="0"/>
              <a:t> </a:t>
            </a:r>
            <a:endParaRPr b="0" dirty="0"/>
          </a:p>
          <a:p>
            <a:pPr>
              <a:spcBef>
                <a:spcPts val="0"/>
              </a:spcBef>
            </a:pPr>
            <a:r>
              <a:rPr dirty="0" err="1"/>
              <a:t>Uppsägning</a:t>
            </a:r>
            <a:r>
              <a:rPr dirty="0"/>
              <a:t> </a:t>
            </a:r>
            <a:r>
              <a:rPr dirty="0" err="1"/>
              <a:t>från</a:t>
            </a:r>
            <a:r>
              <a:rPr dirty="0"/>
              <a:t> </a:t>
            </a:r>
            <a:r>
              <a:rPr dirty="0" err="1"/>
              <a:t>arbetsgivarens</a:t>
            </a:r>
            <a:r>
              <a:rPr dirty="0"/>
              <a:t> </a:t>
            </a:r>
            <a:r>
              <a:rPr dirty="0" err="1"/>
              <a:t>sida</a:t>
            </a:r>
            <a:r>
              <a:rPr dirty="0"/>
              <a:t> </a:t>
            </a:r>
            <a:r>
              <a:rPr dirty="0" err="1"/>
              <a:t>kräver</a:t>
            </a:r>
            <a:r>
              <a:rPr dirty="0"/>
              <a:t> </a:t>
            </a:r>
            <a:r>
              <a:rPr dirty="0" err="1"/>
              <a:t>saklig</a:t>
            </a:r>
            <a:r>
              <a:rPr dirty="0"/>
              <a:t> </a:t>
            </a:r>
            <a:r>
              <a:rPr dirty="0" err="1"/>
              <a:t>grund</a:t>
            </a:r>
            <a:r>
              <a:rPr dirty="0"/>
              <a:t>. </a:t>
            </a:r>
            <a:r>
              <a:rPr dirty="0" err="1"/>
              <a:t>Antingen</a:t>
            </a:r>
            <a:r>
              <a:rPr dirty="0"/>
              <a:t> på </a:t>
            </a:r>
            <a:r>
              <a:rPr dirty="0" err="1"/>
              <a:t>grund</a:t>
            </a:r>
            <a:r>
              <a:rPr dirty="0"/>
              <a:t> av </a:t>
            </a:r>
            <a:r>
              <a:rPr dirty="0" err="1"/>
              <a:t>så</a:t>
            </a:r>
            <a:r>
              <a:rPr dirty="0"/>
              <a:t> </a:t>
            </a:r>
            <a:r>
              <a:rPr dirty="0" err="1"/>
              <a:t>kallad</a:t>
            </a:r>
            <a:r>
              <a:rPr dirty="0"/>
              <a:t> </a:t>
            </a:r>
            <a:r>
              <a:rPr dirty="0" err="1"/>
              <a:t>arbetsbrist</a:t>
            </a:r>
            <a:r>
              <a:rPr dirty="0"/>
              <a:t> </a:t>
            </a:r>
            <a:r>
              <a:rPr dirty="0" err="1"/>
              <a:t>eller</a:t>
            </a:r>
            <a:r>
              <a:rPr dirty="0"/>
              <a:t> </a:t>
            </a:r>
            <a:r>
              <a:rPr dirty="0" err="1"/>
              <a:t>personliga</a:t>
            </a:r>
            <a:r>
              <a:rPr dirty="0"/>
              <a:t> </a:t>
            </a:r>
            <a:r>
              <a:rPr dirty="0" err="1"/>
              <a:t>skäl</a:t>
            </a:r>
            <a:r>
              <a:rPr dirty="0"/>
              <a:t>. </a:t>
            </a:r>
          </a:p>
          <a:p>
            <a:pPr>
              <a:spcBef>
                <a:spcPts val="0"/>
              </a:spcBef>
              <a:defRPr u="sng"/>
            </a:pPr>
            <a:r>
              <a:rPr dirty="0" err="1"/>
              <a:t>Personliga</a:t>
            </a:r>
            <a:r>
              <a:rPr dirty="0"/>
              <a:t> </a:t>
            </a:r>
            <a:r>
              <a:rPr dirty="0" err="1"/>
              <a:t>skäl</a:t>
            </a:r>
            <a:r>
              <a:rPr dirty="0"/>
              <a:t> </a:t>
            </a:r>
            <a:r>
              <a:rPr u="none" dirty="0" err="1"/>
              <a:t>handlar</a:t>
            </a:r>
            <a:r>
              <a:rPr u="none" dirty="0"/>
              <a:t> </a:t>
            </a:r>
            <a:r>
              <a:rPr u="none" dirty="0" err="1"/>
              <a:t>oftast</a:t>
            </a:r>
            <a:r>
              <a:rPr u="none" dirty="0"/>
              <a:t> om </a:t>
            </a:r>
            <a:r>
              <a:rPr u="none" dirty="0" err="1"/>
              <a:t>misskötsamhet</a:t>
            </a:r>
            <a:r>
              <a:rPr u="none" dirty="0"/>
              <a:t>, </a:t>
            </a:r>
            <a:r>
              <a:rPr u="none" dirty="0" err="1"/>
              <a:t>ibland</a:t>
            </a:r>
            <a:r>
              <a:rPr u="none" dirty="0"/>
              <a:t> trots </a:t>
            </a:r>
            <a:r>
              <a:rPr u="none" dirty="0" err="1"/>
              <a:t>varningar</a:t>
            </a:r>
            <a:r>
              <a:rPr u="none" dirty="0"/>
              <a:t>. </a:t>
            </a:r>
          </a:p>
          <a:p>
            <a:pPr>
              <a:spcBef>
                <a:spcPts val="0"/>
              </a:spcBef>
              <a:defRPr u="sng"/>
            </a:pPr>
            <a:r>
              <a:rPr dirty="0"/>
              <a:t>Vid </a:t>
            </a:r>
            <a:r>
              <a:rPr dirty="0" err="1"/>
              <a:t>uppsägning</a:t>
            </a:r>
            <a:r>
              <a:rPr dirty="0"/>
              <a:t> på </a:t>
            </a:r>
            <a:r>
              <a:rPr dirty="0" err="1"/>
              <a:t>grund</a:t>
            </a:r>
            <a:r>
              <a:rPr dirty="0"/>
              <a:t> av </a:t>
            </a:r>
            <a:r>
              <a:rPr dirty="0" err="1"/>
              <a:t>arbetsbrist</a:t>
            </a:r>
            <a:r>
              <a:rPr u="none" dirty="0"/>
              <a:t> </a:t>
            </a:r>
            <a:r>
              <a:rPr u="none" dirty="0" err="1"/>
              <a:t>går</a:t>
            </a:r>
            <a:r>
              <a:rPr u="none" dirty="0"/>
              <a:t> man </a:t>
            </a:r>
            <a:r>
              <a:rPr u="none" dirty="0" err="1"/>
              <a:t>efter</a:t>
            </a:r>
            <a:r>
              <a:rPr u="none" dirty="0"/>
              <a:t> </a:t>
            </a:r>
            <a:r>
              <a:rPr u="none" dirty="0" err="1"/>
              <a:t>en</a:t>
            </a:r>
            <a:r>
              <a:rPr u="none" dirty="0"/>
              <a:t> </a:t>
            </a:r>
            <a:r>
              <a:rPr u="none" dirty="0" err="1"/>
              <a:t>turordningslista</a:t>
            </a:r>
            <a:r>
              <a:rPr u="none" dirty="0"/>
              <a:t> </a:t>
            </a:r>
            <a:r>
              <a:rPr u="none" dirty="0" err="1"/>
              <a:t>där</a:t>
            </a:r>
            <a:r>
              <a:rPr u="none" dirty="0"/>
              <a:t> den </a:t>
            </a:r>
            <a:r>
              <a:rPr u="none" dirty="0" err="1"/>
              <a:t>som</a:t>
            </a:r>
            <a:r>
              <a:rPr u="none" dirty="0"/>
              <a:t> </a:t>
            </a:r>
            <a:r>
              <a:rPr u="none" dirty="0" err="1"/>
              <a:t>senast</a:t>
            </a:r>
            <a:r>
              <a:rPr u="none" dirty="0"/>
              <a:t> </a:t>
            </a:r>
            <a:r>
              <a:rPr u="none" dirty="0" err="1"/>
              <a:t>anställdes</a:t>
            </a:r>
            <a:r>
              <a:rPr u="none" dirty="0"/>
              <a:t> </a:t>
            </a:r>
            <a:r>
              <a:rPr u="none" dirty="0" err="1"/>
              <a:t>är</a:t>
            </a:r>
            <a:r>
              <a:rPr u="none" dirty="0"/>
              <a:t> den </a:t>
            </a:r>
            <a:r>
              <a:rPr u="none" dirty="0" err="1"/>
              <a:t>första</a:t>
            </a:r>
            <a:r>
              <a:rPr u="none" dirty="0"/>
              <a:t> </a:t>
            </a:r>
            <a:r>
              <a:rPr u="none" dirty="0" err="1"/>
              <a:t>att</a:t>
            </a:r>
            <a:r>
              <a:rPr u="none" dirty="0"/>
              <a:t> </a:t>
            </a:r>
            <a:r>
              <a:rPr u="none" dirty="0" err="1"/>
              <a:t>bli</a:t>
            </a:r>
            <a:r>
              <a:rPr u="none" dirty="0"/>
              <a:t> </a:t>
            </a:r>
            <a:r>
              <a:rPr u="none" dirty="0" err="1"/>
              <a:t>uppsagd</a:t>
            </a:r>
            <a:r>
              <a:rPr u="none" dirty="0"/>
              <a:t>. Detta om </a:t>
            </a:r>
            <a:r>
              <a:rPr u="none" dirty="0" err="1"/>
              <a:t>inte</a:t>
            </a:r>
            <a:r>
              <a:rPr u="none" dirty="0"/>
              <a:t> </a:t>
            </a:r>
            <a:r>
              <a:rPr u="none" dirty="0" err="1"/>
              <a:t>en</a:t>
            </a:r>
            <a:r>
              <a:rPr u="none" dirty="0"/>
              <a:t> </a:t>
            </a:r>
            <a:r>
              <a:rPr u="none" dirty="0" err="1"/>
              <a:t>annan</a:t>
            </a:r>
            <a:r>
              <a:rPr u="none" dirty="0"/>
              <a:t> </a:t>
            </a:r>
            <a:r>
              <a:rPr u="none" dirty="0" err="1"/>
              <a:t>lösning</a:t>
            </a:r>
            <a:r>
              <a:rPr u="none" dirty="0"/>
              <a:t> </a:t>
            </a:r>
            <a:r>
              <a:rPr u="none" dirty="0" err="1"/>
              <a:t>förhandlas</a:t>
            </a:r>
            <a:r>
              <a:rPr u="none" dirty="0"/>
              <a:t> </a:t>
            </a:r>
            <a:r>
              <a:rPr u="none" dirty="0" err="1"/>
              <a:t>fram</a:t>
            </a:r>
            <a:r>
              <a:rPr u="none" dirty="0"/>
              <a:t> med </a:t>
            </a:r>
            <a:r>
              <a:rPr u="none" dirty="0" err="1"/>
              <a:t>facket</a:t>
            </a:r>
            <a:r>
              <a:rPr u="none" dirty="0"/>
              <a:t>. Det </a:t>
            </a:r>
            <a:r>
              <a:rPr u="none" dirty="0" err="1"/>
              <a:t>är</a:t>
            </a:r>
            <a:r>
              <a:rPr u="none" dirty="0"/>
              <a:t> </a:t>
            </a:r>
            <a:r>
              <a:rPr u="none" dirty="0" err="1"/>
              <a:t>vanligt</a:t>
            </a:r>
            <a:r>
              <a:rPr u="none" dirty="0"/>
              <a:t> </a:t>
            </a:r>
            <a:r>
              <a:rPr u="none" dirty="0" err="1"/>
              <a:t>att</a:t>
            </a:r>
            <a:r>
              <a:rPr u="none" dirty="0"/>
              <a:t> </a:t>
            </a:r>
            <a:r>
              <a:rPr u="none" dirty="0" err="1"/>
              <a:t>facket</a:t>
            </a:r>
            <a:r>
              <a:rPr u="none" dirty="0"/>
              <a:t> </a:t>
            </a:r>
            <a:r>
              <a:rPr u="none" dirty="0" err="1"/>
              <a:t>hittar</a:t>
            </a:r>
            <a:r>
              <a:rPr u="none" dirty="0"/>
              <a:t> </a:t>
            </a:r>
            <a:r>
              <a:rPr u="none" dirty="0" err="1"/>
              <a:t>bättre</a:t>
            </a:r>
            <a:r>
              <a:rPr u="none" dirty="0"/>
              <a:t> </a:t>
            </a:r>
            <a:r>
              <a:rPr u="none" dirty="0" err="1"/>
              <a:t>lösning</a:t>
            </a:r>
            <a:r>
              <a:rPr u="none" dirty="0"/>
              <a:t>. Om du </a:t>
            </a:r>
            <a:r>
              <a:rPr u="none" dirty="0" err="1"/>
              <a:t>blir</a:t>
            </a:r>
            <a:r>
              <a:rPr u="none" dirty="0"/>
              <a:t> </a:t>
            </a:r>
            <a:r>
              <a:rPr u="none" dirty="0" err="1"/>
              <a:t>uppsagd</a:t>
            </a:r>
            <a:r>
              <a:rPr u="none" dirty="0"/>
              <a:t> </a:t>
            </a:r>
            <a:r>
              <a:rPr u="none" dirty="0" err="1"/>
              <a:t>har</a:t>
            </a:r>
            <a:r>
              <a:rPr u="none" dirty="0"/>
              <a:t> du </a:t>
            </a:r>
            <a:r>
              <a:rPr u="none" dirty="0" err="1"/>
              <a:t>minst</a:t>
            </a:r>
            <a:r>
              <a:rPr u="none" dirty="0"/>
              <a:t> </a:t>
            </a:r>
            <a:r>
              <a:rPr u="none" dirty="0" err="1"/>
              <a:t>en</a:t>
            </a:r>
            <a:r>
              <a:rPr u="none" dirty="0"/>
              <a:t> </a:t>
            </a:r>
            <a:r>
              <a:rPr u="none" dirty="0" err="1"/>
              <a:t>månads</a:t>
            </a:r>
            <a:r>
              <a:rPr u="none" dirty="0"/>
              <a:t> </a:t>
            </a:r>
            <a:r>
              <a:rPr u="none" dirty="0" err="1"/>
              <a:t>uppsägningstid</a:t>
            </a:r>
            <a:r>
              <a:rPr u="none" dirty="0"/>
              <a:t>.</a:t>
            </a:r>
          </a:p>
          <a:p>
            <a:pPr>
              <a:spcBef>
                <a:spcPts val="0"/>
              </a:spcBef>
            </a:pPr>
            <a:endParaRPr u="none" dirty="0"/>
          </a:p>
          <a:p>
            <a:pPr>
              <a:spcBef>
                <a:spcPts val="0"/>
              </a:spcBef>
              <a:defRPr b="1"/>
            </a:pPr>
            <a:r>
              <a:rPr dirty="0" err="1"/>
              <a:t>Provanställning</a:t>
            </a:r>
            <a:r>
              <a:rPr lang="sv-SE" dirty="0"/>
              <a:t>  </a:t>
            </a:r>
            <a:r>
              <a:rPr b="0" dirty="0"/>
              <a:t> En </a:t>
            </a:r>
            <a:r>
              <a:rPr b="0" dirty="0" err="1"/>
              <a:t>anställning</a:t>
            </a:r>
            <a:r>
              <a:rPr b="0" dirty="0"/>
              <a:t> </a:t>
            </a:r>
            <a:r>
              <a:rPr b="0" dirty="0" err="1"/>
              <a:t>som</a:t>
            </a:r>
            <a:r>
              <a:rPr b="0" dirty="0"/>
              <a:t> </a:t>
            </a:r>
            <a:r>
              <a:rPr b="0" dirty="0" err="1"/>
              <a:t>efter</a:t>
            </a:r>
            <a:r>
              <a:rPr b="0" dirty="0"/>
              <a:t> </a:t>
            </a:r>
            <a:r>
              <a:rPr b="0" dirty="0" err="1"/>
              <a:t>senast</a:t>
            </a:r>
            <a:r>
              <a:rPr b="0" dirty="0"/>
              <a:t> 6 </a:t>
            </a:r>
            <a:r>
              <a:rPr b="0" dirty="0" err="1"/>
              <a:t>månader</a:t>
            </a:r>
            <a:r>
              <a:rPr b="0" dirty="0"/>
              <a:t> </a:t>
            </a:r>
            <a:r>
              <a:rPr b="0" dirty="0" err="1"/>
              <a:t>övergår</a:t>
            </a:r>
            <a:r>
              <a:rPr b="0" dirty="0"/>
              <a:t> till </a:t>
            </a:r>
            <a:r>
              <a:rPr b="0" dirty="0" err="1"/>
              <a:t>en</a:t>
            </a:r>
            <a:r>
              <a:rPr b="0" dirty="0"/>
              <a:t> </a:t>
            </a:r>
            <a:r>
              <a:rPr b="0" dirty="0" err="1"/>
              <a:t>tillsvidareanställning</a:t>
            </a:r>
            <a:r>
              <a:rPr b="0" dirty="0"/>
              <a:t>.</a:t>
            </a:r>
            <a:r>
              <a:rPr lang="sv-SE" dirty="0"/>
              <a:t> En frisörelev kan ha provanställning upp till 8 månader</a:t>
            </a:r>
            <a:r>
              <a:rPr lang="sv-SE" b="1" dirty="0"/>
              <a:t>.</a:t>
            </a:r>
            <a:r>
              <a:rPr b="0" dirty="0"/>
              <a:t> Detta </a:t>
            </a:r>
            <a:r>
              <a:rPr b="0" dirty="0" err="1"/>
              <a:t>är</a:t>
            </a:r>
            <a:r>
              <a:rPr b="0" dirty="0"/>
              <a:t> </a:t>
            </a:r>
            <a:r>
              <a:rPr b="0" dirty="0" err="1"/>
              <a:t>arbetsgivarens</a:t>
            </a:r>
            <a:r>
              <a:rPr b="0" dirty="0"/>
              <a:t> </a:t>
            </a:r>
            <a:r>
              <a:rPr b="0" dirty="0" err="1"/>
              <a:t>chans</a:t>
            </a:r>
            <a:r>
              <a:rPr b="0" dirty="0"/>
              <a:t> </a:t>
            </a:r>
            <a:r>
              <a:rPr b="0" dirty="0" err="1"/>
              <a:t>att</a:t>
            </a:r>
            <a:r>
              <a:rPr b="0" dirty="0"/>
              <a:t> </a:t>
            </a:r>
            <a:r>
              <a:rPr b="0" dirty="0" err="1"/>
              <a:t>kolla</a:t>
            </a:r>
            <a:r>
              <a:rPr b="0" dirty="0"/>
              <a:t> om man </a:t>
            </a:r>
            <a:r>
              <a:rPr b="0" dirty="0" err="1"/>
              <a:t>passar</a:t>
            </a:r>
            <a:r>
              <a:rPr b="0" dirty="0"/>
              <a:t> för </a:t>
            </a:r>
            <a:r>
              <a:rPr b="0" dirty="0" err="1"/>
              <a:t>jobbet</a:t>
            </a:r>
            <a:r>
              <a:rPr b="0" dirty="0"/>
              <a:t>. En </a:t>
            </a:r>
            <a:r>
              <a:rPr b="0" dirty="0" err="1"/>
              <a:t>provanställning</a:t>
            </a:r>
            <a:r>
              <a:rPr b="0" dirty="0"/>
              <a:t> </a:t>
            </a:r>
            <a:r>
              <a:rPr b="0" dirty="0" err="1"/>
              <a:t>kan</a:t>
            </a:r>
            <a:r>
              <a:rPr b="0" dirty="0"/>
              <a:t> </a:t>
            </a:r>
            <a:r>
              <a:rPr b="0" dirty="0" err="1"/>
              <a:t>avbrytas</a:t>
            </a:r>
            <a:r>
              <a:rPr b="0" dirty="0"/>
              <a:t> under </a:t>
            </a:r>
            <a:r>
              <a:rPr b="0" dirty="0" err="1"/>
              <a:t>prövotiden</a:t>
            </a:r>
            <a:r>
              <a:rPr b="0" dirty="0"/>
              <a:t>. Du </a:t>
            </a:r>
            <a:r>
              <a:rPr b="0" dirty="0" err="1"/>
              <a:t>har</a:t>
            </a:r>
            <a:r>
              <a:rPr b="0" dirty="0"/>
              <a:t> </a:t>
            </a:r>
            <a:r>
              <a:rPr b="0" dirty="0" err="1"/>
              <a:t>då</a:t>
            </a:r>
            <a:r>
              <a:rPr b="0" dirty="0"/>
              <a:t> </a:t>
            </a:r>
            <a:r>
              <a:rPr b="0" dirty="0" err="1"/>
              <a:t>två</a:t>
            </a:r>
            <a:r>
              <a:rPr b="0" dirty="0"/>
              <a:t> </a:t>
            </a:r>
            <a:r>
              <a:rPr b="0" dirty="0" err="1"/>
              <a:t>veckors</a:t>
            </a:r>
            <a:r>
              <a:rPr b="0" dirty="0"/>
              <a:t> </a:t>
            </a:r>
            <a:r>
              <a:rPr b="0" dirty="0" err="1"/>
              <a:t>uppsägningstid</a:t>
            </a:r>
            <a:r>
              <a:rPr b="0" dirty="0"/>
              <a:t>.</a:t>
            </a:r>
            <a:r>
              <a:rPr lang="sv-SE" dirty="0"/>
              <a:t>  </a:t>
            </a:r>
            <a:endParaRPr dirty="0"/>
          </a:p>
          <a:p>
            <a:pPr>
              <a:spcBef>
                <a:spcPts val="0"/>
              </a:spcBef>
              <a:defRPr sz="800"/>
            </a:pPr>
            <a:endParaRPr b="0" dirty="0"/>
          </a:p>
          <a:p>
            <a:pPr>
              <a:spcBef>
                <a:spcPts val="0"/>
              </a:spcBef>
              <a:defRPr u="sng"/>
            </a:pPr>
            <a:r>
              <a:rPr dirty="0" err="1"/>
              <a:t>Visstidsanställningar</a:t>
            </a:r>
            <a:r>
              <a:rPr dirty="0"/>
              <a:t>/</a:t>
            </a:r>
            <a:r>
              <a:rPr dirty="0" err="1"/>
              <a:t>olika</a:t>
            </a:r>
            <a:r>
              <a:rPr dirty="0"/>
              <a:t> former av </a:t>
            </a:r>
            <a:r>
              <a:rPr dirty="0" err="1"/>
              <a:t>tidsbegränsade</a:t>
            </a:r>
            <a:r>
              <a:rPr dirty="0"/>
              <a:t> </a:t>
            </a:r>
            <a:r>
              <a:rPr dirty="0" err="1"/>
              <a:t>anställningar</a:t>
            </a:r>
            <a:r>
              <a:rPr dirty="0"/>
              <a:t>:</a:t>
            </a:r>
          </a:p>
          <a:p>
            <a:pPr>
              <a:spcBef>
                <a:spcPts val="0"/>
              </a:spcBef>
              <a:defRPr u="sng"/>
            </a:pPr>
            <a:endParaRPr dirty="0"/>
          </a:p>
          <a:p>
            <a:pPr>
              <a:spcBef>
                <a:spcPts val="0"/>
              </a:spcBef>
              <a:defRPr b="1"/>
            </a:pPr>
            <a:r>
              <a:rPr dirty="0" err="1"/>
              <a:t>Vikariat</a:t>
            </a:r>
            <a:r>
              <a:rPr b="0" dirty="0"/>
              <a:t>   </a:t>
            </a:r>
            <a:r>
              <a:rPr b="0" dirty="0" err="1"/>
              <a:t>Ett</a:t>
            </a:r>
            <a:r>
              <a:rPr b="0" dirty="0"/>
              <a:t> </a:t>
            </a:r>
            <a:r>
              <a:rPr b="0" dirty="0" err="1"/>
              <a:t>vikariat</a:t>
            </a:r>
            <a:r>
              <a:rPr b="0" dirty="0"/>
              <a:t> </a:t>
            </a:r>
            <a:r>
              <a:rPr b="0" dirty="0" err="1"/>
              <a:t>betyder</a:t>
            </a:r>
            <a:r>
              <a:rPr b="0" dirty="0"/>
              <a:t> </a:t>
            </a:r>
            <a:r>
              <a:rPr b="0" dirty="0" err="1"/>
              <a:t>att</a:t>
            </a:r>
            <a:r>
              <a:rPr b="0" dirty="0"/>
              <a:t> du </a:t>
            </a:r>
            <a:r>
              <a:rPr b="0" dirty="0" err="1"/>
              <a:t>jobbar</a:t>
            </a:r>
            <a:r>
              <a:rPr b="0" dirty="0"/>
              <a:t> för </a:t>
            </a:r>
            <a:r>
              <a:rPr b="0" dirty="0" err="1"/>
              <a:t>en</a:t>
            </a:r>
            <a:r>
              <a:rPr b="0" dirty="0"/>
              <a:t> </a:t>
            </a:r>
            <a:r>
              <a:rPr b="0" dirty="0" err="1"/>
              <a:t>annan</a:t>
            </a:r>
            <a:r>
              <a:rPr b="0" dirty="0"/>
              <a:t> person </a:t>
            </a:r>
            <a:r>
              <a:rPr b="0" dirty="0" err="1"/>
              <a:t>medan</a:t>
            </a:r>
            <a:r>
              <a:rPr b="0" dirty="0"/>
              <a:t> den </a:t>
            </a:r>
            <a:r>
              <a:rPr b="0" dirty="0" err="1"/>
              <a:t>är</a:t>
            </a:r>
            <a:r>
              <a:rPr b="0" dirty="0"/>
              <a:t> </a:t>
            </a:r>
            <a:r>
              <a:rPr b="0" dirty="0" err="1"/>
              <a:t>sjuk</a:t>
            </a:r>
            <a:r>
              <a:rPr b="0" dirty="0"/>
              <a:t>/</a:t>
            </a:r>
            <a:r>
              <a:rPr b="0" dirty="0" err="1"/>
              <a:t>föräldraledig</a:t>
            </a:r>
            <a:r>
              <a:rPr b="0" dirty="0"/>
              <a:t> </a:t>
            </a:r>
            <a:r>
              <a:rPr b="0" dirty="0" err="1"/>
              <a:t>eller</a:t>
            </a:r>
            <a:r>
              <a:rPr b="0" dirty="0"/>
              <a:t> </a:t>
            </a:r>
            <a:r>
              <a:rPr b="0" dirty="0" err="1"/>
              <a:t>liknande</a:t>
            </a:r>
            <a:r>
              <a:rPr b="0" dirty="0"/>
              <a:t>. </a:t>
            </a:r>
          </a:p>
          <a:p>
            <a:pPr>
              <a:spcBef>
                <a:spcPts val="0"/>
              </a:spcBef>
            </a:pPr>
            <a:endParaRPr b="0" dirty="0"/>
          </a:p>
          <a:p>
            <a:pPr>
              <a:spcBef>
                <a:spcPts val="0"/>
              </a:spcBef>
              <a:defRPr b="1"/>
            </a:pPr>
            <a:r>
              <a:rPr dirty="0" err="1"/>
              <a:t>Säsongsanställning</a:t>
            </a:r>
            <a:r>
              <a:rPr b="0" dirty="0"/>
              <a:t>    En </a:t>
            </a:r>
            <a:r>
              <a:rPr b="0" dirty="0" err="1"/>
              <a:t>säsongsanställning</a:t>
            </a:r>
            <a:r>
              <a:rPr b="0" dirty="0"/>
              <a:t> </a:t>
            </a:r>
            <a:r>
              <a:rPr b="0" dirty="0" err="1"/>
              <a:t>kan</a:t>
            </a:r>
            <a:r>
              <a:rPr b="0" dirty="0"/>
              <a:t> </a:t>
            </a:r>
            <a:r>
              <a:rPr b="0" dirty="0" err="1"/>
              <a:t>träffas</a:t>
            </a:r>
            <a:r>
              <a:rPr b="0" dirty="0"/>
              <a:t> för </a:t>
            </a:r>
            <a:r>
              <a:rPr b="0" dirty="0" err="1"/>
              <a:t>ett</a:t>
            </a:r>
            <a:r>
              <a:rPr b="0" dirty="0"/>
              <a:t> arbete </a:t>
            </a:r>
            <a:r>
              <a:rPr b="0" dirty="0" err="1"/>
              <a:t>som</a:t>
            </a:r>
            <a:r>
              <a:rPr b="0" dirty="0"/>
              <a:t> bara </a:t>
            </a:r>
            <a:r>
              <a:rPr b="0" dirty="0" err="1"/>
              <a:t>kan</a:t>
            </a:r>
            <a:r>
              <a:rPr b="0" dirty="0"/>
              <a:t> </a:t>
            </a:r>
            <a:r>
              <a:rPr b="0" dirty="0" err="1"/>
              <a:t>utföras</a:t>
            </a:r>
            <a:r>
              <a:rPr b="0" dirty="0"/>
              <a:t> under </a:t>
            </a:r>
            <a:r>
              <a:rPr b="0" dirty="0" err="1"/>
              <a:t>en</a:t>
            </a:r>
            <a:r>
              <a:rPr b="0" dirty="0"/>
              <a:t> </a:t>
            </a:r>
            <a:r>
              <a:rPr b="0" dirty="0" err="1"/>
              <a:t>viss</a:t>
            </a:r>
            <a:r>
              <a:rPr b="0" dirty="0"/>
              <a:t> </a:t>
            </a:r>
            <a:r>
              <a:rPr b="0" dirty="0" err="1"/>
              <a:t>säsong</a:t>
            </a:r>
            <a:r>
              <a:rPr b="0" dirty="0"/>
              <a:t>. </a:t>
            </a:r>
            <a:r>
              <a:rPr b="0" dirty="0" err="1"/>
              <a:t>Så</a:t>
            </a:r>
            <a:r>
              <a:rPr b="0" dirty="0"/>
              <a:t> </a:t>
            </a:r>
            <a:r>
              <a:rPr b="0" dirty="0" err="1"/>
              <a:t>som</a:t>
            </a:r>
            <a:r>
              <a:rPr b="0" dirty="0"/>
              <a:t> </a:t>
            </a:r>
            <a:r>
              <a:rPr b="0" dirty="0" err="1"/>
              <a:t>skidlärare</a:t>
            </a:r>
            <a:r>
              <a:rPr b="0" dirty="0"/>
              <a:t> </a:t>
            </a:r>
            <a:r>
              <a:rPr b="0" dirty="0" err="1"/>
              <a:t>i</a:t>
            </a:r>
            <a:r>
              <a:rPr b="0" dirty="0"/>
              <a:t> </a:t>
            </a:r>
            <a:r>
              <a:rPr b="0" dirty="0" err="1"/>
              <a:t>fjällen</a:t>
            </a:r>
            <a:r>
              <a:rPr b="0" dirty="0"/>
              <a:t>, </a:t>
            </a:r>
            <a:r>
              <a:rPr b="0" dirty="0" err="1"/>
              <a:t>attraktionsansvarig</a:t>
            </a:r>
            <a:r>
              <a:rPr b="0" dirty="0"/>
              <a:t> på </a:t>
            </a:r>
            <a:r>
              <a:rPr b="0" dirty="0" err="1"/>
              <a:t>Gröna</a:t>
            </a:r>
            <a:r>
              <a:rPr b="0" dirty="0"/>
              <a:t> Lund </a:t>
            </a:r>
            <a:r>
              <a:rPr b="0" dirty="0" err="1"/>
              <a:t>eller</a:t>
            </a:r>
            <a:r>
              <a:rPr b="0" dirty="0"/>
              <a:t> </a:t>
            </a:r>
            <a:r>
              <a:rPr b="0" dirty="0" err="1"/>
              <a:t>Liseberg</a:t>
            </a:r>
            <a:r>
              <a:rPr b="0" dirty="0"/>
              <a:t>, </a:t>
            </a:r>
            <a:r>
              <a:rPr b="0" dirty="0" err="1"/>
              <a:t>bärplockning</a:t>
            </a:r>
            <a:r>
              <a:rPr b="0" dirty="0"/>
              <a:t> och </a:t>
            </a:r>
            <a:r>
              <a:rPr b="0" dirty="0" err="1"/>
              <a:t>så</a:t>
            </a:r>
            <a:r>
              <a:rPr b="0" dirty="0"/>
              <a:t> </a:t>
            </a:r>
            <a:r>
              <a:rPr b="0" dirty="0" err="1"/>
              <a:t>vidare</a:t>
            </a:r>
            <a:r>
              <a:rPr b="0" dirty="0"/>
              <a:t>.</a:t>
            </a:r>
          </a:p>
          <a:p>
            <a:pPr>
              <a:spcBef>
                <a:spcPts val="0"/>
              </a:spcBef>
            </a:pPr>
            <a:endParaRPr b="0" dirty="0"/>
          </a:p>
          <a:p>
            <a:pPr>
              <a:spcBef>
                <a:spcPts val="0"/>
              </a:spcBef>
              <a:defRPr b="1"/>
            </a:pPr>
            <a:r>
              <a:rPr lang="sv-SE" dirty="0"/>
              <a:t>Särskild</a:t>
            </a:r>
            <a:r>
              <a:rPr dirty="0"/>
              <a:t> </a:t>
            </a:r>
            <a:r>
              <a:rPr dirty="0" err="1"/>
              <a:t>visstidsanställning</a:t>
            </a:r>
            <a:r>
              <a:rPr lang="sv-SE" dirty="0"/>
              <a:t>   </a:t>
            </a:r>
            <a:r>
              <a:rPr dirty="0"/>
              <a:t> </a:t>
            </a:r>
            <a:r>
              <a:rPr b="0" dirty="0"/>
              <a:t>Kallas av </a:t>
            </a:r>
            <a:r>
              <a:rPr b="0" dirty="0" err="1"/>
              <a:t>många</a:t>
            </a:r>
            <a:r>
              <a:rPr b="0" dirty="0"/>
              <a:t> för </a:t>
            </a:r>
            <a:r>
              <a:rPr b="0" dirty="0" err="1"/>
              <a:t>timanställning</a:t>
            </a:r>
            <a:r>
              <a:rPr b="0" dirty="0"/>
              <a:t> </a:t>
            </a:r>
            <a:r>
              <a:rPr b="0" dirty="0" err="1"/>
              <a:t>eller</a:t>
            </a:r>
            <a:r>
              <a:rPr b="0" dirty="0"/>
              <a:t> vid </a:t>
            </a:r>
            <a:r>
              <a:rPr b="0" dirty="0" err="1"/>
              <a:t>behov</a:t>
            </a:r>
            <a:r>
              <a:rPr b="0" dirty="0"/>
              <a:t>. Det </a:t>
            </a:r>
            <a:r>
              <a:rPr b="0" dirty="0" err="1"/>
              <a:t>är</a:t>
            </a:r>
            <a:r>
              <a:rPr b="0" dirty="0"/>
              <a:t> </a:t>
            </a:r>
            <a:r>
              <a:rPr b="0" dirty="0" err="1"/>
              <a:t>problematiskt</a:t>
            </a:r>
            <a:r>
              <a:rPr b="0" dirty="0"/>
              <a:t> </a:t>
            </a:r>
            <a:r>
              <a:rPr b="0" dirty="0" err="1"/>
              <a:t>att</a:t>
            </a:r>
            <a:r>
              <a:rPr b="0" dirty="0"/>
              <a:t> </a:t>
            </a:r>
            <a:r>
              <a:rPr b="0" dirty="0" err="1"/>
              <a:t>många</a:t>
            </a:r>
            <a:r>
              <a:rPr b="0" dirty="0"/>
              <a:t>, </a:t>
            </a:r>
            <a:r>
              <a:rPr b="0" dirty="0" err="1"/>
              <a:t>speciellt</a:t>
            </a:r>
            <a:r>
              <a:rPr b="0" dirty="0"/>
              <a:t> </a:t>
            </a:r>
            <a:r>
              <a:rPr b="0" dirty="0" err="1"/>
              <a:t>unga</a:t>
            </a:r>
            <a:r>
              <a:rPr b="0" dirty="0"/>
              <a:t>, </a:t>
            </a:r>
            <a:r>
              <a:rPr b="0" dirty="0" err="1"/>
              <a:t>tvingas</a:t>
            </a:r>
            <a:r>
              <a:rPr b="0" dirty="0"/>
              <a:t> ha </a:t>
            </a:r>
            <a:r>
              <a:rPr b="0" dirty="0" err="1"/>
              <a:t>mycket</a:t>
            </a:r>
            <a:r>
              <a:rPr b="0" dirty="0"/>
              <a:t> </a:t>
            </a:r>
            <a:r>
              <a:rPr b="0" dirty="0" err="1"/>
              <a:t>otrygga</a:t>
            </a:r>
            <a:r>
              <a:rPr b="0" dirty="0"/>
              <a:t> </a:t>
            </a:r>
            <a:r>
              <a:rPr b="0" dirty="0" err="1"/>
              <a:t>jobb</a:t>
            </a:r>
            <a:r>
              <a:rPr b="0" dirty="0"/>
              <a:t> under </a:t>
            </a:r>
            <a:r>
              <a:rPr b="0" dirty="0" err="1"/>
              <a:t>väldigt</a:t>
            </a:r>
            <a:r>
              <a:rPr b="0" dirty="0"/>
              <a:t> </a:t>
            </a:r>
            <a:r>
              <a:rPr b="0" dirty="0" err="1"/>
              <a:t>lång</a:t>
            </a:r>
            <a:r>
              <a:rPr b="0" dirty="0"/>
              <a:t> </a:t>
            </a:r>
            <a:r>
              <a:rPr b="0" dirty="0" err="1"/>
              <a:t>tid</a:t>
            </a:r>
            <a:r>
              <a:rPr b="0" dirty="0"/>
              <a:t> </a:t>
            </a:r>
            <a:r>
              <a:rPr b="0" dirty="0" err="1"/>
              <a:t>vilket</a:t>
            </a:r>
            <a:r>
              <a:rPr b="0" dirty="0"/>
              <a:t> </a:t>
            </a:r>
            <a:r>
              <a:rPr b="0" dirty="0" err="1"/>
              <a:t>gör</a:t>
            </a:r>
            <a:r>
              <a:rPr b="0" dirty="0"/>
              <a:t> det </a:t>
            </a:r>
            <a:r>
              <a:rPr b="0" dirty="0" err="1"/>
              <a:t>svårt</a:t>
            </a:r>
            <a:r>
              <a:rPr b="0" dirty="0"/>
              <a:t> </a:t>
            </a:r>
            <a:r>
              <a:rPr b="0" dirty="0" err="1"/>
              <a:t>att</a:t>
            </a:r>
            <a:r>
              <a:rPr b="0" dirty="0"/>
              <a:t> </a:t>
            </a:r>
            <a:r>
              <a:rPr b="0" dirty="0" err="1"/>
              <a:t>planera</a:t>
            </a:r>
            <a:r>
              <a:rPr b="0" dirty="0"/>
              <a:t> </a:t>
            </a:r>
            <a:r>
              <a:rPr b="0" dirty="0" err="1"/>
              <a:t>sina</a:t>
            </a:r>
            <a:r>
              <a:rPr b="0" dirty="0"/>
              <a:t> liv och </a:t>
            </a:r>
            <a:r>
              <a:rPr b="0" dirty="0" err="1"/>
              <a:t>känna</a:t>
            </a:r>
            <a:r>
              <a:rPr b="0" dirty="0"/>
              <a:t> </a:t>
            </a:r>
            <a:r>
              <a:rPr b="0" dirty="0" err="1"/>
              <a:t>trygghet</a:t>
            </a:r>
            <a:r>
              <a:rPr b="0" dirty="0"/>
              <a:t>. </a:t>
            </a:r>
            <a:r>
              <a:rPr b="0" dirty="0" err="1"/>
              <a:t>Många</a:t>
            </a:r>
            <a:r>
              <a:rPr b="0" dirty="0"/>
              <a:t> med </a:t>
            </a:r>
            <a:r>
              <a:rPr lang="sv-SE" b="0" dirty="0"/>
              <a:t>särskild</a:t>
            </a:r>
            <a:r>
              <a:rPr b="0" dirty="0"/>
              <a:t> </a:t>
            </a:r>
            <a:r>
              <a:rPr b="0" dirty="0" err="1"/>
              <a:t>visstidsanställning</a:t>
            </a:r>
            <a:r>
              <a:rPr b="0" dirty="0"/>
              <a:t> </a:t>
            </a:r>
            <a:r>
              <a:rPr b="0" dirty="0" err="1"/>
              <a:t>har</a:t>
            </a:r>
            <a:r>
              <a:rPr b="0" dirty="0"/>
              <a:t> </a:t>
            </a:r>
            <a:r>
              <a:rPr b="0" dirty="0" err="1"/>
              <a:t>en</a:t>
            </a:r>
            <a:r>
              <a:rPr b="0" dirty="0"/>
              <a:t> </a:t>
            </a:r>
            <a:r>
              <a:rPr b="0" dirty="0" err="1"/>
              <a:t>mycket</a:t>
            </a:r>
            <a:r>
              <a:rPr b="0" dirty="0"/>
              <a:t> </a:t>
            </a:r>
            <a:r>
              <a:rPr b="0" dirty="0" err="1"/>
              <a:t>otrygg</a:t>
            </a:r>
            <a:r>
              <a:rPr b="0" dirty="0"/>
              <a:t> </a:t>
            </a:r>
            <a:r>
              <a:rPr b="0" dirty="0" err="1"/>
              <a:t>arbetssituation</a:t>
            </a:r>
            <a:r>
              <a:rPr b="0" dirty="0"/>
              <a:t>. Handels </a:t>
            </a:r>
            <a:r>
              <a:rPr b="0" dirty="0" err="1"/>
              <a:t>arbetar</a:t>
            </a:r>
            <a:r>
              <a:rPr b="0" dirty="0"/>
              <a:t> för </a:t>
            </a:r>
            <a:r>
              <a:rPr b="0" dirty="0" err="1"/>
              <a:t>trygga</a:t>
            </a:r>
            <a:r>
              <a:rPr b="0" dirty="0"/>
              <a:t> </a:t>
            </a:r>
            <a:r>
              <a:rPr b="0" dirty="0" err="1"/>
              <a:t>jobb</a:t>
            </a:r>
            <a:r>
              <a:rPr b="0" dirty="0"/>
              <a:t> och </a:t>
            </a:r>
            <a:r>
              <a:rPr b="0" dirty="0" err="1"/>
              <a:t>förbättring</a:t>
            </a:r>
            <a:r>
              <a:rPr b="0" dirty="0"/>
              <a:t>.</a:t>
            </a:r>
            <a:r>
              <a:rPr lang="sv-SE" dirty="0"/>
              <a:t> </a:t>
            </a:r>
            <a:endParaRPr b="0" dirty="0"/>
          </a:p>
          <a:p>
            <a:pPr>
              <a:spcBef>
                <a:spcPts val="0"/>
              </a:spcBef>
            </a:pPr>
            <a:r>
              <a:rPr dirty="0"/>
              <a:t>Handels </a:t>
            </a:r>
            <a:r>
              <a:rPr dirty="0" err="1"/>
              <a:t>tycker</a:t>
            </a:r>
            <a:r>
              <a:rPr dirty="0"/>
              <a:t> </a:t>
            </a:r>
            <a:r>
              <a:rPr dirty="0" err="1"/>
              <a:t>att</a:t>
            </a:r>
            <a:r>
              <a:rPr dirty="0"/>
              <a:t> </a:t>
            </a:r>
            <a:r>
              <a:rPr dirty="0" err="1"/>
              <a:t>arbetsgivarens</a:t>
            </a:r>
            <a:r>
              <a:rPr dirty="0"/>
              <a:t> </a:t>
            </a:r>
            <a:r>
              <a:rPr dirty="0" err="1"/>
              <a:t>permanenta</a:t>
            </a:r>
            <a:r>
              <a:rPr dirty="0"/>
              <a:t> </a:t>
            </a:r>
            <a:r>
              <a:rPr dirty="0" err="1"/>
              <a:t>behov</a:t>
            </a:r>
            <a:r>
              <a:rPr dirty="0"/>
              <a:t> av </a:t>
            </a:r>
            <a:r>
              <a:rPr dirty="0" err="1"/>
              <a:t>arbetskraft</a:t>
            </a:r>
            <a:r>
              <a:rPr dirty="0"/>
              <a:t> ska </a:t>
            </a:r>
            <a:r>
              <a:rPr dirty="0" err="1"/>
              <a:t>fyllas</a:t>
            </a:r>
            <a:r>
              <a:rPr dirty="0"/>
              <a:t> </a:t>
            </a:r>
            <a:r>
              <a:rPr dirty="0" err="1"/>
              <a:t>genom</a:t>
            </a:r>
            <a:r>
              <a:rPr dirty="0"/>
              <a:t> </a:t>
            </a:r>
            <a:r>
              <a:rPr dirty="0" err="1"/>
              <a:t>trygga</a:t>
            </a:r>
            <a:r>
              <a:rPr dirty="0"/>
              <a:t> </a:t>
            </a:r>
            <a:r>
              <a:rPr dirty="0" err="1"/>
              <a:t>anställningar</a:t>
            </a:r>
            <a:r>
              <a:rPr dirty="0"/>
              <a:t>. Inte </a:t>
            </a:r>
            <a:r>
              <a:rPr dirty="0" err="1"/>
              <a:t>genom</a:t>
            </a:r>
            <a:r>
              <a:rPr dirty="0"/>
              <a:t> </a:t>
            </a:r>
            <a:r>
              <a:rPr dirty="0" err="1"/>
              <a:t>korta</a:t>
            </a:r>
            <a:r>
              <a:rPr dirty="0"/>
              <a:t> </a:t>
            </a:r>
            <a:r>
              <a:rPr lang="sv-SE" dirty="0"/>
              <a:t>särskild</a:t>
            </a:r>
            <a:r>
              <a:rPr dirty="0"/>
              <a:t> </a:t>
            </a:r>
            <a:r>
              <a:rPr dirty="0" err="1"/>
              <a:t>visstidsanställningar</a:t>
            </a:r>
            <a:r>
              <a:rPr dirty="0"/>
              <a:t>. </a:t>
            </a:r>
            <a:r>
              <a:rPr dirty="0" err="1"/>
              <a:t>Så</a:t>
            </a:r>
            <a:r>
              <a:rPr dirty="0"/>
              <a:t> </a:t>
            </a:r>
            <a:r>
              <a:rPr dirty="0" err="1"/>
              <a:t>är</a:t>
            </a:r>
            <a:r>
              <a:rPr dirty="0"/>
              <a:t> det </a:t>
            </a:r>
            <a:r>
              <a:rPr dirty="0" err="1"/>
              <a:t>tyvärr</a:t>
            </a:r>
            <a:r>
              <a:rPr dirty="0"/>
              <a:t> </a:t>
            </a:r>
            <a:r>
              <a:rPr dirty="0" err="1"/>
              <a:t>inte</a:t>
            </a:r>
            <a:r>
              <a:rPr dirty="0"/>
              <a:t> </a:t>
            </a:r>
            <a:r>
              <a:rPr dirty="0" err="1"/>
              <a:t>idag</a:t>
            </a:r>
            <a:r>
              <a:rPr dirty="0"/>
              <a:t>.</a:t>
            </a:r>
            <a:r>
              <a:rPr lang="sv-SE" dirty="0"/>
              <a:t> </a:t>
            </a:r>
            <a:endParaRPr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6" name="Shape 1076"/>
          <p:cNvSpPr>
            <a:spLocks noGrp="1" noRot="1" noChangeAspect="1"/>
          </p:cNvSpPr>
          <p:nvPr>
            <p:ph type="sldImg"/>
          </p:nvPr>
        </p:nvSpPr>
        <p:spPr>
          <a:xfrm>
            <a:off x="381000" y="685800"/>
            <a:ext cx="6096000" cy="3429000"/>
          </a:xfrm>
          <a:prstGeom prst="rect">
            <a:avLst/>
          </a:prstGeom>
        </p:spPr>
        <p:txBody>
          <a:bodyPr/>
          <a:lstStyle/>
          <a:p>
            <a:endParaRPr/>
          </a:p>
        </p:txBody>
      </p:sp>
      <p:sp>
        <p:nvSpPr>
          <p:cNvPr id="1077" name="Shape 1077"/>
          <p:cNvSpPr>
            <a:spLocks noGrp="1"/>
          </p:cNvSpPr>
          <p:nvPr>
            <p:ph type="body" sz="quarter" idx="1"/>
          </p:nvPr>
        </p:nvSpPr>
        <p:spPr>
          <a:prstGeom prst="rect">
            <a:avLst/>
          </a:prstGeom>
        </p:spPr>
        <p:txBody>
          <a:bodyPr/>
          <a:lstStyle/>
          <a:p>
            <a:r>
              <a:rPr dirty="0" err="1"/>
              <a:t>Summera</a:t>
            </a:r>
            <a:r>
              <a:rPr dirty="0"/>
              <a:t> </a:t>
            </a:r>
            <a:r>
              <a:rPr dirty="0" err="1"/>
              <a:t>viktiga</a:t>
            </a:r>
            <a:r>
              <a:rPr dirty="0"/>
              <a:t> saker </a:t>
            </a:r>
            <a:r>
              <a:rPr dirty="0" err="1"/>
              <a:t>som</a:t>
            </a:r>
            <a:r>
              <a:rPr dirty="0"/>
              <a:t> du </a:t>
            </a:r>
            <a:r>
              <a:rPr dirty="0" err="1"/>
              <a:t>vill</a:t>
            </a:r>
            <a:r>
              <a:rPr dirty="0"/>
              <a:t> </a:t>
            </a:r>
            <a:r>
              <a:rPr dirty="0" err="1"/>
              <a:t>att</a:t>
            </a:r>
            <a:r>
              <a:rPr dirty="0"/>
              <a:t> </a:t>
            </a:r>
            <a:r>
              <a:rPr dirty="0" err="1"/>
              <a:t>eleverna</a:t>
            </a:r>
            <a:r>
              <a:rPr dirty="0"/>
              <a:t> tar med sig. </a:t>
            </a:r>
            <a:r>
              <a:rPr dirty="0" err="1"/>
              <a:t>Exempelvis</a:t>
            </a:r>
            <a:r>
              <a:rPr dirty="0"/>
              <a:t>:</a:t>
            </a:r>
          </a:p>
          <a:p>
            <a:endParaRPr dirty="0"/>
          </a:p>
          <a:p>
            <a:pPr>
              <a:defRPr b="1"/>
            </a:pPr>
            <a:r>
              <a:rPr dirty="0" err="1"/>
              <a:t>Kollektivavtal</a:t>
            </a:r>
            <a:r>
              <a:rPr b="0" dirty="0"/>
              <a:t>. Kolla </a:t>
            </a:r>
            <a:r>
              <a:rPr b="0" dirty="0" err="1"/>
              <a:t>så</a:t>
            </a:r>
            <a:r>
              <a:rPr b="0" dirty="0"/>
              <a:t> </a:t>
            </a:r>
            <a:r>
              <a:rPr b="0" dirty="0" err="1"/>
              <a:t>att</a:t>
            </a:r>
            <a:r>
              <a:rPr b="0" dirty="0"/>
              <a:t> det </a:t>
            </a:r>
            <a:r>
              <a:rPr b="0" dirty="0" err="1"/>
              <a:t>finns</a:t>
            </a:r>
            <a:r>
              <a:rPr b="0" dirty="0"/>
              <a:t> </a:t>
            </a:r>
            <a:r>
              <a:rPr b="0" dirty="0" err="1"/>
              <a:t>kollektivavtal</a:t>
            </a:r>
            <a:r>
              <a:rPr b="0" dirty="0"/>
              <a:t> på </a:t>
            </a:r>
            <a:r>
              <a:rPr b="0" dirty="0" err="1"/>
              <a:t>arbetsplatsen</a:t>
            </a:r>
            <a:r>
              <a:rPr b="0" dirty="0"/>
              <a:t> du ska </a:t>
            </a:r>
            <a:r>
              <a:rPr b="0" dirty="0" err="1"/>
              <a:t>jobba</a:t>
            </a:r>
            <a:r>
              <a:rPr b="0" dirty="0"/>
              <a:t> på. </a:t>
            </a:r>
            <a:r>
              <a:rPr b="0" dirty="0" err="1"/>
              <a:t>Då</a:t>
            </a:r>
            <a:r>
              <a:rPr b="0" dirty="0"/>
              <a:t> </a:t>
            </a:r>
            <a:r>
              <a:rPr b="0" dirty="0" err="1"/>
              <a:t>får</a:t>
            </a:r>
            <a:r>
              <a:rPr b="0" dirty="0"/>
              <a:t> du </a:t>
            </a:r>
            <a:r>
              <a:rPr b="0" dirty="0" err="1"/>
              <a:t>en</a:t>
            </a:r>
            <a:r>
              <a:rPr b="0" dirty="0"/>
              <a:t> </a:t>
            </a:r>
            <a:r>
              <a:rPr b="0" dirty="0" err="1"/>
              <a:t>schyst</a:t>
            </a:r>
            <a:r>
              <a:rPr b="0" dirty="0"/>
              <a:t> </a:t>
            </a:r>
            <a:r>
              <a:rPr b="0" dirty="0" err="1"/>
              <a:t>lön</a:t>
            </a:r>
            <a:r>
              <a:rPr b="0" dirty="0"/>
              <a:t> och </a:t>
            </a:r>
            <a:r>
              <a:rPr b="0" dirty="0" err="1"/>
              <a:t>rätt</a:t>
            </a:r>
            <a:r>
              <a:rPr b="0" dirty="0"/>
              <a:t> till </a:t>
            </a:r>
            <a:r>
              <a:rPr b="0" dirty="0" err="1"/>
              <a:t>andra</a:t>
            </a:r>
            <a:r>
              <a:rPr b="0" dirty="0"/>
              <a:t> </a:t>
            </a:r>
            <a:r>
              <a:rPr b="0" dirty="0" err="1"/>
              <a:t>ersättningar</a:t>
            </a:r>
            <a:r>
              <a:rPr b="0" dirty="0"/>
              <a:t>. </a:t>
            </a:r>
          </a:p>
          <a:p>
            <a:endParaRPr b="0" dirty="0"/>
          </a:p>
          <a:p>
            <a:pPr>
              <a:defRPr b="1"/>
            </a:pPr>
            <a:r>
              <a:rPr dirty="0" err="1"/>
              <a:t>Anställningsbevis</a:t>
            </a:r>
            <a:r>
              <a:rPr b="0" dirty="0"/>
              <a:t>. Se till </a:t>
            </a:r>
            <a:r>
              <a:rPr b="0" dirty="0" err="1"/>
              <a:t>att</a:t>
            </a:r>
            <a:r>
              <a:rPr b="0" dirty="0"/>
              <a:t> </a:t>
            </a:r>
            <a:r>
              <a:rPr b="0" dirty="0" err="1"/>
              <a:t>få</a:t>
            </a:r>
            <a:r>
              <a:rPr b="0" dirty="0"/>
              <a:t> </a:t>
            </a:r>
            <a:r>
              <a:rPr b="0" dirty="0" err="1"/>
              <a:t>ett</a:t>
            </a:r>
            <a:r>
              <a:rPr b="0" dirty="0"/>
              <a:t> </a:t>
            </a:r>
            <a:r>
              <a:rPr b="0" dirty="0" err="1"/>
              <a:t>anställningsbevis</a:t>
            </a:r>
            <a:r>
              <a:rPr b="0" dirty="0"/>
              <a:t> </a:t>
            </a:r>
            <a:r>
              <a:rPr b="0" dirty="0" err="1"/>
              <a:t>så</a:t>
            </a:r>
            <a:r>
              <a:rPr b="0" dirty="0"/>
              <a:t> du vet under </a:t>
            </a:r>
            <a:r>
              <a:rPr b="0" dirty="0" err="1"/>
              <a:t>vilka</a:t>
            </a:r>
            <a:r>
              <a:rPr b="0" dirty="0"/>
              <a:t> </a:t>
            </a:r>
            <a:r>
              <a:rPr b="0" dirty="0" err="1"/>
              <a:t>villkor</a:t>
            </a:r>
            <a:r>
              <a:rPr b="0" dirty="0"/>
              <a:t> (</a:t>
            </a:r>
            <a:r>
              <a:rPr b="0" dirty="0" err="1"/>
              <a:t>antal</a:t>
            </a:r>
            <a:r>
              <a:rPr b="0" dirty="0"/>
              <a:t> </a:t>
            </a:r>
            <a:r>
              <a:rPr b="0" dirty="0" err="1"/>
              <a:t>timmar</a:t>
            </a:r>
            <a:r>
              <a:rPr b="0" dirty="0"/>
              <a:t>, </a:t>
            </a:r>
            <a:r>
              <a:rPr b="0" dirty="0" err="1"/>
              <a:t>lön</a:t>
            </a:r>
            <a:r>
              <a:rPr b="0" dirty="0"/>
              <a:t> med </a:t>
            </a:r>
            <a:r>
              <a:rPr b="0" dirty="0" err="1"/>
              <a:t>mera</a:t>
            </a:r>
            <a:r>
              <a:rPr b="0" dirty="0"/>
              <a:t>) du </a:t>
            </a:r>
            <a:r>
              <a:rPr b="0" dirty="0" err="1"/>
              <a:t>är</a:t>
            </a:r>
            <a:r>
              <a:rPr b="0" dirty="0"/>
              <a:t> </a:t>
            </a:r>
            <a:r>
              <a:rPr b="0" dirty="0" err="1"/>
              <a:t>anställd</a:t>
            </a:r>
            <a:r>
              <a:rPr b="0" dirty="0"/>
              <a:t> och </a:t>
            </a:r>
            <a:r>
              <a:rPr b="0" dirty="0" err="1"/>
              <a:t>att</a:t>
            </a:r>
            <a:r>
              <a:rPr b="0" dirty="0"/>
              <a:t> du </a:t>
            </a:r>
            <a:r>
              <a:rPr b="0" dirty="0" err="1"/>
              <a:t>faktiskt</a:t>
            </a:r>
            <a:r>
              <a:rPr b="0" dirty="0"/>
              <a:t> </a:t>
            </a:r>
            <a:r>
              <a:rPr b="0" dirty="0" err="1"/>
              <a:t>har</a:t>
            </a:r>
            <a:r>
              <a:rPr b="0" dirty="0"/>
              <a:t> </a:t>
            </a:r>
            <a:r>
              <a:rPr b="0" dirty="0" err="1"/>
              <a:t>en</a:t>
            </a:r>
            <a:r>
              <a:rPr b="0" dirty="0"/>
              <a:t> </a:t>
            </a:r>
            <a:r>
              <a:rPr b="0" dirty="0" err="1"/>
              <a:t>anställning</a:t>
            </a:r>
            <a:r>
              <a:rPr b="0" dirty="0"/>
              <a:t>.</a:t>
            </a:r>
          </a:p>
          <a:p>
            <a:endParaRPr b="0" dirty="0"/>
          </a:p>
          <a:p>
            <a:pPr>
              <a:defRPr b="1"/>
            </a:pPr>
            <a:r>
              <a:rPr dirty="0" err="1"/>
              <a:t>Lönebesked</a:t>
            </a:r>
            <a:r>
              <a:rPr b="0" dirty="0"/>
              <a:t>. Du ska </a:t>
            </a:r>
            <a:r>
              <a:rPr b="0" dirty="0" err="1"/>
              <a:t>få</a:t>
            </a:r>
            <a:r>
              <a:rPr b="0" dirty="0"/>
              <a:t> </a:t>
            </a:r>
            <a:r>
              <a:rPr b="0" dirty="0" err="1"/>
              <a:t>lönebesked</a:t>
            </a:r>
            <a:r>
              <a:rPr b="0" dirty="0"/>
              <a:t> </a:t>
            </a:r>
            <a:r>
              <a:rPr b="0" dirty="0" err="1"/>
              <a:t>i</a:t>
            </a:r>
            <a:r>
              <a:rPr b="0" dirty="0"/>
              <a:t> </a:t>
            </a:r>
            <a:r>
              <a:rPr b="0" dirty="0" err="1"/>
              <a:t>samband</a:t>
            </a:r>
            <a:r>
              <a:rPr b="0" dirty="0"/>
              <a:t> med </a:t>
            </a:r>
            <a:r>
              <a:rPr b="0" dirty="0" err="1"/>
              <a:t>lönen</a:t>
            </a:r>
            <a:r>
              <a:rPr b="0" dirty="0"/>
              <a:t>. </a:t>
            </a:r>
            <a:r>
              <a:rPr b="0" dirty="0" err="1"/>
              <a:t>Där</a:t>
            </a:r>
            <a:r>
              <a:rPr b="0" dirty="0"/>
              <a:t> </a:t>
            </a:r>
            <a:r>
              <a:rPr b="0" dirty="0" err="1"/>
              <a:t>står</a:t>
            </a:r>
            <a:r>
              <a:rPr b="0" dirty="0"/>
              <a:t> </a:t>
            </a:r>
            <a:r>
              <a:rPr b="0" dirty="0" err="1"/>
              <a:t>hur</a:t>
            </a:r>
            <a:r>
              <a:rPr b="0" dirty="0"/>
              <a:t> </a:t>
            </a:r>
            <a:r>
              <a:rPr b="0" dirty="0" err="1"/>
              <a:t>många</a:t>
            </a:r>
            <a:r>
              <a:rPr b="0" dirty="0"/>
              <a:t> </a:t>
            </a:r>
            <a:r>
              <a:rPr b="0" dirty="0" err="1"/>
              <a:t>timmar</a:t>
            </a:r>
            <a:r>
              <a:rPr b="0" dirty="0"/>
              <a:t> du </a:t>
            </a:r>
            <a:r>
              <a:rPr b="0" dirty="0" err="1"/>
              <a:t>arbetat</a:t>
            </a:r>
            <a:r>
              <a:rPr b="0" dirty="0"/>
              <a:t>, </a:t>
            </a:r>
            <a:r>
              <a:rPr b="0" dirty="0" err="1"/>
              <a:t>lönen</a:t>
            </a:r>
            <a:r>
              <a:rPr b="0" dirty="0"/>
              <a:t> och </a:t>
            </a:r>
            <a:r>
              <a:rPr b="0" dirty="0" err="1"/>
              <a:t>övriga</a:t>
            </a:r>
            <a:r>
              <a:rPr b="0" dirty="0"/>
              <a:t> </a:t>
            </a:r>
            <a:r>
              <a:rPr b="0" dirty="0" err="1"/>
              <a:t>ersättningar</a:t>
            </a:r>
            <a:r>
              <a:rPr b="0" dirty="0"/>
              <a:t> </a:t>
            </a:r>
            <a:r>
              <a:rPr b="0" dirty="0" err="1"/>
              <a:t>som</a:t>
            </a:r>
            <a:r>
              <a:rPr b="0" dirty="0"/>
              <a:t> </a:t>
            </a:r>
            <a:r>
              <a:rPr b="0" dirty="0" err="1"/>
              <a:t>ob</a:t>
            </a:r>
            <a:r>
              <a:rPr b="0" dirty="0"/>
              <a:t>- och </a:t>
            </a:r>
            <a:r>
              <a:rPr b="0" dirty="0" err="1"/>
              <a:t>semesterersättning</a:t>
            </a:r>
            <a:r>
              <a:rPr b="0" dirty="0"/>
              <a:t>. </a:t>
            </a:r>
            <a:r>
              <a:rPr b="0" dirty="0" err="1"/>
              <a:t>Där</a:t>
            </a:r>
            <a:r>
              <a:rPr b="0" dirty="0"/>
              <a:t> ser du </a:t>
            </a:r>
            <a:r>
              <a:rPr b="0" dirty="0" err="1"/>
              <a:t>också</a:t>
            </a:r>
            <a:r>
              <a:rPr b="0" dirty="0"/>
              <a:t> </a:t>
            </a:r>
            <a:r>
              <a:rPr b="0" dirty="0" err="1"/>
              <a:t>att</a:t>
            </a:r>
            <a:r>
              <a:rPr b="0" dirty="0"/>
              <a:t> </a:t>
            </a:r>
            <a:r>
              <a:rPr b="0" dirty="0" err="1"/>
              <a:t>arbetsgivaren</a:t>
            </a:r>
            <a:r>
              <a:rPr b="0" dirty="0"/>
              <a:t> </a:t>
            </a:r>
            <a:r>
              <a:rPr b="0" dirty="0" err="1"/>
              <a:t>dragit</a:t>
            </a:r>
            <a:r>
              <a:rPr b="0" dirty="0"/>
              <a:t> </a:t>
            </a:r>
            <a:r>
              <a:rPr b="0" dirty="0" err="1"/>
              <a:t>skatt</a:t>
            </a:r>
            <a:r>
              <a:rPr b="0" dirty="0"/>
              <a:t>.</a:t>
            </a:r>
          </a:p>
          <a:p>
            <a:endParaRPr b="0" dirty="0"/>
          </a:p>
          <a:p>
            <a:pPr>
              <a:defRPr b="1"/>
            </a:pPr>
            <a:r>
              <a:rPr dirty="0" err="1"/>
              <a:t>Arbetsintyg</a:t>
            </a:r>
            <a:r>
              <a:rPr b="0" dirty="0"/>
              <a:t>. </a:t>
            </a:r>
            <a:r>
              <a:rPr b="0" dirty="0" err="1"/>
              <a:t>När</a:t>
            </a:r>
            <a:r>
              <a:rPr b="0" dirty="0"/>
              <a:t> du </a:t>
            </a:r>
            <a:r>
              <a:rPr b="0" dirty="0" err="1"/>
              <a:t>slutar</a:t>
            </a:r>
            <a:r>
              <a:rPr b="0" dirty="0"/>
              <a:t> </a:t>
            </a:r>
            <a:r>
              <a:rPr b="0" dirty="0" err="1"/>
              <a:t>jobbar</a:t>
            </a:r>
            <a:r>
              <a:rPr b="0" dirty="0"/>
              <a:t> ska du be om </a:t>
            </a:r>
            <a:r>
              <a:rPr b="0" dirty="0" err="1"/>
              <a:t>ett</a:t>
            </a:r>
            <a:r>
              <a:rPr b="0" dirty="0"/>
              <a:t> </a:t>
            </a:r>
            <a:r>
              <a:rPr b="0" dirty="0" err="1"/>
              <a:t>arbetsintyg</a:t>
            </a:r>
            <a:r>
              <a:rPr b="0" dirty="0"/>
              <a:t>. Det </a:t>
            </a:r>
            <a:r>
              <a:rPr b="0" dirty="0" err="1"/>
              <a:t>är</a:t>
            </a:r>
            <a:r>
              <a:rPr b="0" dirty="0"/>
              <a:t> bra </a:t>
            </a:r>
            <a:r>
              <a:rPr b="0" dirty="0" err="1"/>
              <a:t>att</a:t>
            </a:r>
            <a:r>
              <a:rPr b="0" dirty="0"/>
              <a:t> ha </a:t>
            </a:r>
            <a:r>
              <a:rPr b="0" dirty="0" err="1"/>
              <a:t>som</a:t>
            </a:r>
            <a:r>
              <a:rPr b="0" dirty="0"/>
              <a:t> </a:t>
            </a:r>
            <a:r>
              <a:rPr b="0" dirty="0" err="1"/>
              <a:t>en</a:t>
            </a:r>
            <a:r>
              <a:rPr b="0" dirty="0"/>
              <a:t> merit för </a:t>
            </a:r>
            <a:r>
              <a:rPr b="0" dirty="0" err="1"/>
              <a:t>framtida</a:t>
            </a:r>
            <a:r>
              <a:rPr b="0" dirty="0"/>
              <a:t> </a:t>
            </a:r>
            <a:r>
              <a:rPr b="0" dirty="0" err="1"/>
              <a:t>jobb</a:t>
            </a:r>
            <a:r>
              <a:rPr b="0" dirty="0"/>
              <a:t>.</a:t>
            </a:r>
          </a:p>
          <a:p>
            <a:endParaRPr b="0" dirty="0"/>
          </a:p>
          <a:p>
            <a:pPr>
              <a:defRPr b="1"/>
            </a:pPr>
            <a:r>
              <a:rPr dirty="0" err="1"/>
              <a:t>Försäkringar</a:t>
            </a:r>
            <a:r>
              <a:rPr b="0" dirty="0"/>
              <a:t>.</a:t>
            </a:r>
            <a:r>
              <a:rPr dirty="0"/>
              <a:t> </a:t>
            </a:r>
            <a:r>
              <a:rPr b="0" dirty="0"/>
              <a:t>Ett bra </a:t>
            </a:r>
            <a:r>
              <a:rPr b="0" dirty="0" err="1"/>
              <a:t>sätt</a:t>
            </a:r>
            <a:r>
              <a:rPr b="0" dirty="0"/>
              <a:t> </a:t>
            </a:r>
            <a:r>
              <a:rPr b="0" dirty="0" err="1"/>
              <a:t>att</a:t>
            </a:r>
            <a:r>
              <a:rPr b="0" dirty="0"/>
              <a:t> </a:t>
            </a:r>
            <a:r>
              <a:rPr b="0" dirty="0" err="1"/>
              <a:t>vara</a:t>
            </a:r>
            <a:r>
              <a:rPr b="0" dirty="0"/>
              <a:t> </a:t>
            </a:r>
            <a:r>
              <a:rPr b="0" dirty="0" err="1"/>
              <a:t>säker</a:t>
            </a:r>
            <a:r>
              <a:rPr b="0" dirty="0"/>
              <a:t> på </a:t>
            </a:r>
            <a:r>
              <a:rPr b="0" dirty="0" err="1"/>
              <a:t>att</a:t>
            </a:r>
            <a:r>
              <a:rPr b="0" dirty="0"/>
              <a:t> du </a:t>
            </a:r>
            <a:r>
              <a:rPr b="0" dirty="0" err="1"/>
              <a:t>är</a:t>
            </a:r>
            <a:r>
              <a:rPr b="0" dirty="0"/>
              <a:t> </a:t>
            </a:r>
            <a:r>
              <a:rPr b="0" dirty="0" err="1"/>
              <a:t>försäkrad</a:t>
            </a:r>
            <a:r>
              <a:rPr b="0" dirty="0"/>
              <a:t> </a:t>
            </a:r>
            <a:r>
              <a:rPr b="0" dirty="0" err="1"/>
              <a:t>är</a:t>
            </a:r>
            <a:r>
              <a:rPr b="0" dirty="0"/>
              <a:t> </a:t>
            </a:r>
            <a:r>
              <a:rPr b="0" dirty="0" err="1"/>
              <a:t>att</a:t>
            </a:r>
            <a:r>
              <a:rPr b="0" dirty="0"/>
              <a:t> </a:t>
            </a:r>
            <a:r>
              <a:rPr b="0" dirty="0" err="1"/>
              <a:t>jobba</a:t>
            </a:r>
            <a:r>
              <a:rPr b="0" dirty="0"/>
              <a:t> på </a:t>
            </a:r>
            <a:r>
              <a:rPr b="0" dirty="0" err="1"/>
              <a:t>en</a:t>
            </a:r>
            <a:r>
              <a:rPr b="0" dirty="0"/>
              <a:t> </a:t>
            </a:r>
            <a:r>
              <a:rPr b="0" dirty="0" err="1"/>
              <a:t>arbetsplats</a:t>
            </a:r>
            <a:r>
              <a:rPr b="0" dirty="0"/>
              <a:t> med </a:t>
            </a:r>
            <a:r>
              <a:rPr b="0" dirty="0" err="1"/>
              <a:t>kollektivavtal</a:t>
            </a:r>
            <a:r>
              <a:rPr b="0" dirty="0"/>
              <a:t>. </a:t>
            </a:r>
          </a:p>
          <a:p>
            <a:endParaRPr b="0" dirty="0"/>
          </a:p>
          <a:p>
            <a:pPr>
              <a:defRPr b="1"/>
            </a:pPr>
            <a:r>
              <a:rPr dirty="0" err="1"/>
              <a:t>Semesterersättning</a:t>
            </a:r>
            <a:r>
              <a:rPr b="0" dirty="0"/>
              <a:t>. </a:t>
            </a:r>
            <a:r>
              <a:rPr b="0" dirty="0" err="1"/>
              <a:t>Enligt</a:t>
            </a:r>
            <a:r>
              <a:rPr b="0" dirty="0"/>
              <a:t> lag </a:t>
            </a:r>
            <a:r>
              <a:rPr b="0" dirty="0" err="1"/>
              <a:t>har</a:t>
            </a:r>
            <a:r>
              <a:rPr b="0" dirty="0"/>
              <a:t> du </a:t>
            </a:r>
            <a:r>
              <a:rPr b="0" dirty="0" err="1"/>
              <a:t>alltid</a:t>
            </a:r>
            <a:r>
              <a:rPr b="0" dirty="0"/>
              <a:t> </a:t>
            </a:r>
            <a:r>
              <a:rPr b="0" dirty="0" err="1"/>
              <a:t>rätt</a:t>
            </a:r>
            <a:r>
              <a:rPr b="0" dirty="0"/>
              <a:t> till </a:t>
            </a:r>
            <a:r>
              <a:rPr b="0" dirty="0" err="1"/>
              <a:t>semesterersättning</a:t>
            </a:r>
            <a:r>
              <a:rPr b="0" dirty="0"/>
              <a:t>, den ska </a:t>
            </a:r>
            <a:r>
              <a:rPr b="0" dirty="0" err="1"/>
              <a:t>vara</a:t>
            </a:r>
            <a:r>
              <a:rPr b="0" dirty="0"/>
              <a:t> </a:t>
            </a:r>
            <a:r>
              <a:rPr b="0" dirty="0" err="1"/>
              <a:t>minst</a:t>
            </a:r>
            <a:r>
              <a:rPr b="0" dirty="0"/>
              <a:t> 12 </a:t>
            </a:r>
            <a:r>
              <a:rPr b="0" dirty="0" err="1"/>
              <a:t>procent</a:t>
            </a:r>
            <a:r>
              <a:rPr b="0" dirty="0"/>
              <a:t> och ska </a:t>
            </a:r>
            <a:r>
              <a:rPr b="0" dirty="0" err="1"/>
              <a:t>inte</a:t>
            </a:r>
            <a:r>
              <a:rPr b="0" dirty="0"/>
              <a:t> </a:t>
            </a:r>
            <a:r>
              <a:rPr b="0" dirty="0" err="1"/>
              <a:t>vara</a:t>
            </a:r>
            <a:r>
              <a:rPr b="0" dirty="0"/>
              <a:t> </a:t>
            </a:r>
            <a:r>
              <a:rPr b="0" dirty="0" err="1"/>
              <a:t>inbakad</a:t>
            </a:r>
            <a:r>
              <a:rPr b="0" dirty="0"/>
              <a:t> </a:t>
            </a:r>
            <a:r>
              <a:rPr b="0" dirty="0" err="1"/>
              <a:t>i</a:t>
            </a:r>
            <a:r>
              <a:rPr b="0" dirty="0"/>
              <a:t> </a:t>
            </a:r>
            <a:r>
              <a:rPr b="0" dirty="0" err="1"/>
              <a:t>timlönen</a:t>
            </a:r>
            <a:r>
              <a:rPr b="0" dirty="0"/>
              <a:t>. 13 </a:t>
            </a:r>
            <a:r>
              <a:rPr b="0" dirty="0" err="1"/>
              <a:t>procent</a:t>
            </a:r>
            <a:r>
              <a:rPr b="0" dirty="0"/>
              <a:t> om du </a:t>
            </a:r>
            <a:r>
              <a:rPr b="0" dirty="0" err="1"/>
              <a:t>jobbar</a:t>
            </a:r>
            <a:r>
              <a:rPr b="0" dirty="0"/>
              <a:t> </a:t>
            </a:r>
            <a:r>
              <a:rPr b="0" dirty="0" err="1"/>
              <a:t>i</a:t>
            </a:r>
            <a:r>
              <a:rPr b="0" dirty="0"/>
              <a:t> </a:t>
            </a:r>
            <a:r>
              <a:rPr b="0" dirty="0" err="1"/>
              <a:t>en</a:t>
            </a:r>
            <a:r>
              <a:rPr b="0" dirty="0"/>
              <a:t> </a:t>
            </a:r>
            <a:r>
              <a:rPr b="0" dirty="0" err="1"/>
              <a:t>butik</a:t>
            </a:r>
            <a:r>
              <a:rPr b="0" dirty="0"/>
              <a:t>/</a:t>
            </a:r>
            <a:r>
              <a:rPr b="0" dirty="0" err="1"/>
              <a:t>salong</a:t>
            </a:r>
            <a:r>
              <a:rPr b="0" dirty="0"/>
              <a:t> med </a:t>
            </a:r>
            <a:r>
              <a:rPr b="0" dirty="0" err="1"/>
              <a:t>kollektivavtal</a:t>
            </a:r>
            <a:r>
              <a:rPr b="0" dirty="0"/>
              <a:t>.</a:t>
            </a:r>
          </a:p>
          <a:p>
            <a:endParaRPr b="0" dirty="0"/>
          </a:p>
          <a:p>
            <a:pPr>
              <a:defRPr b="1"/>
            </a:pPr>
            <a:r>
              <a:rPr dirty="0"/>
              <a:t>Rast och paus</a:t>
            </a:r>
            <a:r>
              <a:rPr b="0" dirty="0"/>
              <a:t>. Du </a:t>
            </a:r>
            <a:r>
              <a:rPr b="0" dirty="0" err="1"/>
              <a:t>har</a:t>
            </a:r>
            <a:r>
              <a:rPr b="0" dirty="0"/>
              <a:t> </a:t>
            </a:r>
            <a:r>
              <a:rPr b="0" dirty="0" err="1"/>
              <a:t>rätt</a:t>
            </a:r>
            <a:r>
              <a:rPr b="0" dirty="0"/>
              <a:t> till de pauser </a:t>
            </a:r>
            <a:r>
              <a:rPr b="0" dirty="0" err="1"/>
              <a:t>som</a:t>
            </a:r>
            <a:r>
              <a:rPr b="0" dirty="0"/>
              <a:t> </a:t>
            </a:r>
            <a:r>
              <a:rPr b="0" dirty="0" err="1"/>
              <a:t>arbetet</a:t>
            </a:r>
            <a:r>
              <a:rPr b="0" dirty="0"/>
              <a:t> </a:t>
            </a:r>
            <a:r>
              <a:rPr b="0" dirty="0" err="1"/>
              <a:t>kräver</a:t>
            </a:r>
            <a:r>
              <a:rPr b="0" dirty="0"/>
              <a:t>. </a:t>
            </a:r>
            <a:r>
              <a:rPr b="0" dirty="0" err="1"/>
              <a:t>Efter</a:t>
            </a:r>
            <a:r>
              <a:rPr b="0" dirty="0"/>
              <a:t> fem </a:t>
            </a:r>
            <a:r>
              <a:rPr b="0" dirty="0" err="1"/>
              <a:t>timmar</a:t>
            </a:r>
            <a:r>
              <a:rPr b="0" dirty="0"/>
              <a:t> </a:t>
            </a:r>
            <a:r>
              <a:rPr b="0" dirty="0" err="1"/>
              <a:t>har</a:t>
            </a:r>
            <a:r>
              <a:rPr b="0" dirty="0"/>
              <a:t> du </a:t>
            </a:r>
            <a:r>
              <a:rPr b="0" dirty="0" err="1"/>
              <a:t>också</a:t>
            </a:r>
            <a:r>
              <a:rPr b="0" dirty="0"/>
              <a:t> </a:t>
            </a:r>
            <a:r>
              <a:rPr b="0" dirty="0" err="1"/>
              <a:t>rätt</a:t>
            </a:r>
            <a:r>
              <a:rPr b="0" dirty="0"/>
              <a:t> till </a:t>
            </a:r>
            <a:r>
              <a:rPr b="0" dirty="0" err="1"/>
              <a:t>rast</a:t>
            </a:r>
            <a:r>
              <a:rPr b="0" dirty="0"/>
              <a:t>. En </a:t>
            </a:r>
            <a:r>
              <a:rPr b="0" dirty="0" err="1"/>
              <a:t>rast</a:t>
            </a:r>
            <a:r>
              <a:rPr b="0" dirty="0"/>
              <a:t> </a:t>
            </a:r>
            <a:r>
              <a:rPr b="0" dirty="0" err="1"/>
              <a:t>är</a:t>
            </a:r>
            <a:r>
              <a:rPr b="0" dirty="0"/>
              <a:t> </a:t>
            </a:r>
            <a:r>
              <a:rPr b="0" dirty="0" err="1"/>
              <a:t>oftast</a:t>
            </a:r>
            <a:r>
              <a:rPr b="0" dirty="0"/>
              <a:t> </a:t>
            </a:r>
            <a:r>
              <a:rPr b="0" dirty="0" err="1"/>
              <a:t>obetald</a:t>
            </a:r>
            <a:r>
              <a:rPr b="0" dirty="0"/>
              <a:t> och du </a:t>
            </a:r>
            <a:r>
              <a:rPr b="0" dirty="0" err="1"/>
              <a:t>har</a:t>
            </a:r>
            <a:r>
              <a:rPr b="0" dirty="0"/>
              <a:t> </a:t>
            </a:r>
            <a:r>
              <a:rPr b="0" dirty="0" err="1"/>
              <a:t>rätt</a:t>
            </a:r>
            <a:r>
              <a:rPr b="0" dirty="0"/>
              <a:t> </a:t>
            </a:r>
            <a:r>
              <a:rPr b="0" dirty="0" err="1"/>
              <a:t>att</a:t>
            </a:r>
            <a:r>
              <a:rPr b="0" dirty="0"/>
              <a:t> </a:t>
            </a:r>
            <a:r>
              <a:rPr b="0" dirty="0" err="1"/>
              <a:t>lämna</a:t>
            </a:r>
            <a:r>
              <a:rPr b="0" dirty="0"/>
              <a:t> </a:t>
            </a:r>
            <a:r>
              <a:rPr b="0" dirty="0" err="1"/>
              <a:t>arbetsplatsen</a:t>
            </a:r>
            <a:r>
              <a:rPr b="0" dirty="0"/>
              <a:t> om du </a:t>
            </a:r>
            <a:r>
              <a:rPr b="0" dirty="0" err="1"/>
              <a:t>skulle</a:t>
            </a:r>
            <a:r>
              <a:rPr b="0" dirty="0"/>
              <a:t> </a:t>
            </a:r>
            <a:r>
              <a:rPr b="0" dirty="0" err="1"/>
              <a:t>vilja</a:t>
            </a:r>
            <a:r>
              <a:rPr b="0" dirty="0"/>
              <a:t>. En paus </a:t>
            </a:r>
            <a:r>
              <a:rPr b="0" dirty="0" err="1"/>
              <a:t>är</a:t>
            </a:r>
            <a:r>
              <a:rPr b="0" dirty="0"/>
              <a:t> </a:t>
            </a:r>
            <a:r>
              <a:rPr b="0" dirty="0" err="1"/>
              <a:t>oftast</a:t>
            </a:r>
            <a:r>
              <a:rPr b="0" dirty="0"/>
              <a:t> </a:t>
            </a:r>
            <a:r>
              <a:rPr b="0" dirty="0" err="1"/>
              <a:t>kortare</a:t>
            </a:r>
            <a:r>
              <a:rPr b="0" dirty="0"/>
              <a:t> paus på </a:t>
            </a:r>
            <a:r>
              <a:rPr b="0" dirty="0" err="1"/>
              <a:t>arbetsplatsen</a:t>
            </a:r>
            <a:r>
              <a:rPr b="0" dirty="0"/>
              <a:t> och </a:t>
            </a:r>
            <a:r>
              <a:rPr b="0" dirty="0" err="1"/>
              <a:t>betald</a:t>
            </a:r>
            <a:r>
              <a:rPr b="0" dirty="0"/>
              <a:t>. </a:t>
            </a:r>
          </a:p>
          <a:p>
            <a:endParaRPr b="0" dirty="0"/>
          </a:p>
          <a:p>
            <a:pPr>
              <a:defRPr b="1"/>
            </a:pPr>
            <a:r>
              <a:rPr dirty="0" err="1"/>
              <a:t>Medlemskap</a:t>
            </a:r>
            <a:r>
              <a:rPr dirty="0"/>
              <a:t> </a:t>
            </a:r>
            <a:r>
              <a:rPr dirty="0" err="1"/>
              <a:t>i</a:t>
            </a:r>
            <a:r>
              <a:rPr dirty="0"/>
              <a:t> </a:t>
            </a:r>
            <a:r>
              <a:rPr dirty="0" err="1"/>
              <a:t>facket</a:t>
            </a:r>
            <a:r>
              <a:rPr b="0" dirty="0"/>
              <a:t>. </a:t>
            </a:r>
            <a:r>
              <a:rPr b="0" dirty="0" err="1"/>
              <a:t>Såklart</a:t>
            </a:r>
            <a:r>
              <a:rPr b="0" dirty="0"/>
              <a:t>. </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 name="Shape 727"/>
          <p:cNvSpPr>
            <a:spLocks noGrp="1" noRot="1" noChangeAspect="1"/>
          </p:cNvSpPr>
          <p:nvPr>
            <p:ph type="sldImg"/>
          </p:nvPr>
        </p:nvSpPr>
        <p:spPr>
          <a:xfrm>
            <a:off x="381000" y="685800"/>
            <a:ext cx="6096000" cy="3429000"/>
          </a:xfrm>
          <a:prstGeom prst="rect">
            <a:avLst/>
          </a:prstGeom>
        </p:spPr>
        <p:txBody>
          <a:bodyPr/>
          <a:lstStyle/>
          <a:p>
            <a:endParaRPr/>
          </a:p>
        </p:txBody>
      </p:sp>
      <p:sp>
        <p:nvSpPr>
          <p:cNvPr id="728" name="Shape 728"/>
          <p:cNvSpPr>
            <a:spLocks noGrp="1"/>
          </p:cNvSpPr>
          <p:nvPr>
            <p:ph type="body" sz="quarter" idx="1"/>
          </p:nvPr>
        </p:nvSpPr>
        <p:spPr>
          <a:prstGeom prst="rect">
            <a:avLst/>
          </a:prstGeom>
        </p:spPr>
        <p:txBody>
          <a:bodyPr/>
          <a:lstStyle/>
          <a:p>
            <a:pPr>
              <a:spcBef>
                <a:spcPts val="0"/>
              </a:spcBef>
            </a:pPr>
            <a:r>
              <a:t>Regnavtal är ett problem, särskilt för sommarjobbare. Det betyder att den anställde inte får jobba som planerat om vädret är dåligt och arbetsgivarens verksamhet går på lågvarv. Regnavtal är inte okej. </a:t>
            </a:r>
          </a:p>
          <a:p>
            <a:pPr>
              <a:spcBef>
                <a:spcPts val="0"/>
              </a:spcBef>
            </a:pPr>
            <a:endParaRPr/>
          </a:p>
          <a:p>
            <a:pPr>
              <a:spcBef>
                <a:spcPts val="0"/>
              </a:spcBef>
            </a:pPr>
            <a:r>
              <a:t>En del arbetsgivare försöker tyvärr göra jobbet till något där de anställda får ta risken.</a:t>
            </a:r>
          </a:p>
          <a:p>
            <a:pPr>
              <a:spcBef>
                <a:spcPts val="0"/>
              </a:spcBef>
            </a:pPr>
            <a:endParaRPr/>
          </a:p>
          <a:p>
            <a:pPr>
              <a:spcBef>
                <a:spcPts val="0"/>
              </a:spcBef>
            </a:pPr>
            <a:r>
              <a:t>Du har rätt till din lön enligt schema och det ni kommit överens om. </a:t>
            </a:r>
          </a:p>
          <a:p>
            <a:pPr>
              <a:spcBef>
                <a:spcPts val="0"/>
              </a:spcBef>
            </a:pPr>
            <a:endParaRPr/>
          </a:p>
          <a:p>
            <a:pPr>
              <a:spcBef>
                <a:spcPts val="0"/>
              </a:spcBef>
            </a:pPr>
            <a:r>
              <a:t>Du förebygger många problem genom att ha ett anställningsbevis och ett tydligt schema. </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4" name="Shape 734"/>
          <p:cNvSpPr>
            <a:spLocks noGrp="1" noRot="1" noChangeAspect="1"/>
          </p:cNvSpPr>
          <p:nvPr>
            <p:ph type="sldImg"/>
          </p:nvPr>
        </p:nvSpPr>
        <p:spPr>
          <a:xfrm>
            <a:off x="381000" y="685800"/>
            <a:ext cx="6096000" cy="3429000"/>
          </a:xfrm>
          <a:prstGeom prst="rect">
            <a:avLst/>
          </a:prstGeom>
        </p:spPr>
        <p:txBody>
          <a:bodyPr/>
          <a:lstStyle/>
          <a:p>
            <a:endParaRPr/>
          </a:p>
        </p:txBody>
      </p:sp>
      <p:sp>
        <p:nvSpPr>
          <p:cNvPr id="735" name="Shape 735"/>
          <p:cNvSpPr>
            <a:spLocks noGrp="1"/>
          </p:cNvSpPr>
          <p:nvPr>
            <p:ph type="body" sz="quarter" idx="1"/>
          </p:nvPr>
        </p:nvSpPr>
        <p:spPr>
          <a:prstGeom prst="rect">
            <a:avLst/>
          </a:prstGeom>
        </p:spPr>
        <p:txBody>
          <a:bodyPr/>
          <a:lstStyle/>
          <a:p>
            <a:pPr>
              <a:spcBef>
                <a:spcPts val="0"/>
              </a:spcBef>
            </a:pPr>
            <a:r>
              <a:t>I Sverige har vi inte minimilöner i lag. Det betyder att det inte är olagligt att betala ut en väldigt låg lön. </a:t>
            </a:r>
          </a:p>
          <a:p>
            <a:pPr>
              <a:spcBef>
                <a:spcPts val="0"/>
              </a:spcBef>
            </a:pPr>
            <a:endParaRPr/>
          </a:p>
          <a:p>
            <a:pPr>
              <a:spcBef>
                <a:spcPts val="0"/>
              </a:spcBef>
            </a:pPr>
            <a:r>
              <a:t>Om du vill kan du fråga eleverna vilken lön de tror att lagen säger att man minst har rätt till. De kommer antagligen bli förvånade när du berättar att svaret är 0 kr. Det finns ju ingen minimilön enligt lag. </a:t>
            </a:r>
          </a:p>
          <a:p>
            <a:pPr>
              <a:spcBef>
                <a:spcPts val="0"/>
              </a:spcBef>
            </a:pPr>
            <a:endParaRPr/>
          </a:p>
          <a:p>
            <a:pPr>
              <a:spcBef>
                <a:spcPts val="0"/>
              </a:spcBef>
            </a:pPr>
            <a:r>
              <a:t>Lägstalöner, rätt till löneökning, ob-tillägg osv står i kollektivavtalen. Det är en bra modell som ger arbetsmarknadens parter inflytande. I länder där dessa saker står i lagar tenderar politiker att hålla ner löner och villkor. Så är det exempelvis i USA.</a:t>
            </a:r>
          </a:p>
          <a:p>
            <a:pPr>
              <a:spcBef>
                <a:spcPts val="0"/>
              </a:spcBef>
            </a:pPr>
            <a:endParaRPr/>
          </a:p>
          <a:p>
            <a:pPr>
              <a:spcBef>
                <a:spcPts val="0"/>
              </a:spcBef>
            </a:pPr>
            <a:r>
              <a:t>Kollektivavtalen är alltså väldigt viktiga i Sverige. Där står det mesta som rör lön.</a:t>
            </a:r>
          </a:p>
          <a:p>
            <a:pPr>
              <a:spcBef>
                <a:spcPts val="0"/>
              </a:spcBef>
            </a:pPr>
            <a:endParaRPr/>
          </a:p>
          <a:p>
            <a:pPr>
              <a:spcBef>
                <a:spcPts val="0"/>
              </a:spcBef>
            </a:pPr>
            <a:r>
              <a:t>Som de flesta avtal har också kollektivavtal ett utgångsdatum. Det innebär att avtalet ska förhandlas om och vi vet därför inte vilka löner och exakt vilka villkor som kommer gälla efter att kollektivavtalen gått ut. </a:t>
            </a:r>
          </a:p>
          <a:p>
            <a:pPr>
              <a:spcBef>
                <a:spcPts val="0"/>
              </a:spcBef>
            </a:pPr>
            <a:endParaRPr/>
          </a:p>
          <a:p>
            <a:pPr>
              <a:spcBef>
                <a:spcPts val="0"/>
              </a:spcBef>
            </a:pPr>
            <a:r>
              <a:t>Det finns ingen garanti för att exempelvis ob-tillägget kommer vara detsamma efter att kollektivavtalen gått ut och ett nytt börjat gälla. </a:t>
            </a:r>
          </a:p>
          <a:p>
            <a:pPr>
              <a:spcBef>
                <a:spcPts val="0"/>
              </a:spcBef>
            </a:pPr>
            <a:endParaRPr/>
          </a:p>
          <a:p>
            <a:pPr>
              <a:spcBef>
                <a:spcPts val="0"/>
              </a:spcBef>
            </a:pPr>
            <a:r>
              <a:t>Vilka löner och villkor som kommer gälla i framtiden beror med andra ord på hur bra kollektivavtal facket lyckas få till. </a:t>
            </a:r>
          </a:p>
          <a:p>
            <a:pPr>
              <a:spcBef>
                <a:spcPts val="0"/>
              </a:spcBef>
              <a:defRPr b="1"/>
            </a:pPr>
            <a:r>
              <a:t>Många medlemmar och facklig styrka ger bra löner och villkor.</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3" name="Shape 743"/>
          <p:cNvSpPr>
            <a:spLocks noGrp="1" noRot="1" noChangeAspect="1"/>
          </p:cNvSpPr>
          <p:nvPr>
            <p:ph type="sldImg"/>
          </p:nvPr>
        </p:nvSpPr>
        <p:spPr>
          <a:xfrm>
            <a:off x="381000" y="685800"/>
            <a:ext cx="6096000" cy="3429000"/>
          </a:xfrm>
          <a:prstGeom prst="rect">
            <a:avLst/>
          </a:prstGeom>
        </p:spPr>
        <p:txBody>
          <a:bodyPr/>
          <a:lstStyle/>
          <a:p>
            <a:endParaRPr/>
          </a:p>
        </p:txBody>
      </p:sp>
      <p:sp>
        <p:nvSpPr>
          <p:cNvPr id="744" name="Shape 744"/>
          <p:cNvSpPr>
            <a:spLocks noGrp="1"/>
          </p:cNvSpPr>
          <p:nvPr>
            <p:ph type="body" sz="quarter" idx="1"/>
          </p:nvPr>
        </p:nvSpPr>
        <p:spPr>
          <a:prstGeom prst="rect">
            <a:avLst/>
          </a:prstGeom>
        </p:spPr>
        <p:txBody>
          <a:bodyPr/>
          <a:lstStyle/>
          <a:p>
            <a:pPr>
              <a:spcBef>
                <a:spcPts val="0"/>
              </a:spcBef>
            </a:pPr>
            <a:r>
              <a:t>Många unga hör av sig till facket och har råkat ut för att ha blivit tillfrågade om att ”provjobba” utan att få lön. Alltså jobba gratis. Ställ aldrig upp på det. Det är fel av en arbetsgivare att göra på det viset. </a:t>
            </a:r>
          </a:p>
          <a:p>
            <a:pPr>
              <a:spcBef>
                <a:spcPts val="0"/>
              </a:spcBef>
            </a:pPr>
            <a:endParaRPr/>
          </a:p>
          <a:p>
            <a:pPr>
              <a:spcBef>
                <a:spcPts val="0"/>
              </a:spcBef>
            </a:pPr>
            <a:r>
              <a:t>Påminn om att det ju faktiskt finns provanställningar, där du får lön för den tid du arbetar och arbetsgivaren kan samtidigt se om du är rätt person för jobbet.</a:t>
            </a:r>
          </a:p>
          <a:p>
            <a:pPr>
              <a:spcBef>
                <a:spcPts val="0"/>
              </a:spcBef>
            </a:pPr>
            <a:r>
              <a:t> </a:t>
            </a:r>
          </a:p>
          <a:p>
            <a:pPr>
              <a:spcBef>
                <a:spcPts val="0"/>
              </a:spcBef>
            </a:pPr>
            <a:r>
              <a:t>Påminn om vikten av anställningsbevis.</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1" name="Shape 1011"/>
          <p:cNvSpPr>
            <a:spLocks noGrp="1" noRot="1" noChangeAspect="1"/>
          </p:cNvSpPr>
          <p:nvPr>
            <p:ph type="sldImg"/>
          </p:nvPr>
        </p:nvSpPr>
        <p:spPr>
          <a:xfrm>
            <a:off x="381000" y="685800"/>
            <a:ext cx="6096000" cy="3429000"/>
          </a:xfrm>
          <a:prstGeom prst="rect">
            <a:avLst/>
          </a:prstGeom>
        </p:spPr>
        <p:txBody>
          <a:bodyPr/>
          <a:lstStyle/>
          <a:p>
            <a:endParaRPr/>
          </a:p>
        </p:txBody>
      </p:sp>
      <p:sp>
        <p:nvSpPr>
          <p:cNvPr id="1012" name="Shape 1012"/>
          <p:cNvSpPr>
            <a:spLocks noGrp="1"/>
          </p:cNvSpPr>
          <p:nvPr>
            <p:ph type="body" sz="quarter" idx="1"/>
          </p:nvPr>
        </p:nvSpPr>
        <p:spPr>
          <a:prstGeom prst="rect">
            <a:avLst/>
          </a:prstGeom>
        </p:spPr>
        <p:txBody>
          <a:bodyPr/>
          <a:lstStyle/>
          <a:p>
            <a:pPr>
              <a:spcBef>
                <a:spcPts val="0"/>
              </a:spcBef>
            </a:pPr>
            <a:r>
              <a:rPr err="1"/>
              <a:t>Många</a:t>
            </a:r>
            <a:r>
              <a:t> </a:t>
            </a:r>
            <a:r>
              <a:rPr err="1"/>
              <a:t>unga</a:t>
            </a:r>
            <a:r>
              <a:t> </a:t>
            </a:r>
            <a:r>
              <a:rPr err="1"/>
              <a:t>hör</a:t>
            </a:r>
            <a:r>
              <a:t> av sig till </a:t>
            </a:r>
            <a:r>
              <a:rPr err="1"/>
              <a:t>facket</a:t>
            </a:r>
            <a:r>
              <a:t> </a:t>
            </a:r>
            <a:r>
              <a:rPr err="1"/>
              <a:t>och</a:t>
            </a:r>
            <a:r>
              <a:t> </a:t>
            </a:r>
            <a:r>
              <a:rPr err="1"/>
              <a:t>har</a:t>
            </a:r>
            <a:r>
              <a:t> </a:t>
            </a:r>
            <a:r>
              <a:rPr err="1"/>
              <a:t>råkat</a:t>
            </a:r>
            <a:r>
              <a:t> </a:t>
            </a:r>
            <a:r>
              <a:rPr err="1"/>
              <a:t>ut</a:t>
            </a:r>
            <a:r>
              <a:t> </a:t>
            </a:r>
            <a:r>
              <a:rPr err="1"/>
              <a:t>för</a:t>
            </a:r>
            <a:r>
              <a:t> </a:t>
            </a:r>
            <a:r>
              <a:rPr err="1"/>
              <a:t>att</a:t>
            </a:r>
            <a:r>
              <a:t> ha blivit </a:t>
            </a:r>
            <a:r>
              <a:rPr err="1"/>
              <a:t>tillfrågade</a:t>
            </a:r>
            <a:r>
              <a:t> om </a:t>
            </a:r>
            <a:r>
              <a:rPr err="1"/>
              <a:t>att</a:t>
            </a:r>
            <a:r>
              <a:t> ”</a:t>
            </a:r>
            <a:r>
              <a:rPr err="1"/>
              <a:t>provjobba</a:t>
            </a:r>
            <a:r>
              <a:t>” </a:t>
            </a:r>
            <a:r>
              <a:rPr err="1"/>
              <a:t>utan</a:t>
            </a:r>
            <a:r>
              <a:t> </a:t>
            </a:r>
            <a:r>
              <a:rPr err="1"/>
              <a:t>att</a:t>
            </a:r>
            <a:r>
              <a:t> </a:t>
            </a:r>
            <a:r>
              <a:rPr err="1"/>
              <a:t>få</a:t>
            </a:r>
            <a:r>
              <a:t> </a:t>
            </a:r>
            <a:r>
              <a:rPr err="1"/>
              <a:t>lön</a:t>
            </a:r>
            <a:r>
              <a:t>. </a:t>
            </a:r>
            <a:r>
              <a:rPr err="1"/>
              <a:t>Alltså</a:t>
            </a:r>
            <a:r>
              <a:t> </a:t>
            </a:r>
            <a:r>
              <a:rPr err="1"/>
              <a:t>jobba</a:t>
            </a:r>
            <a:r>
              <a:t> gratis. </a:t>
            </a:r>
            <a:r>
              <a:rPr err="1"/>
              <a:t>Ställ</a:t>
            </a:r>
            <a:r>
              <a:t> </a:t>
            </a:r>
            <a:r>
              <a:rPr err="1"/>
              <a:t>aldrig</a:t>
            </a:r>
            <a:r>
              <a:t> </a:t>
            </a:r>
            <a:r>
              <a:rPr err="1"/>
              <a:t>upp</a:t>
            </a:r>
            <a:r>
              <a:t> </a:t>
            </a:r>
            <a:r>
              <a:rPr err="1"/>
              <a:t>på</a:t>
            </a:r>
            <a:r>
              <a:t> det. Det </a:t>
            </a:r>
            <a:r>
              <a:rPr err="1"/>
              <a:t>är</a:t>
            </a:r>
            <a:r>
              <a:t> </a:t>
            </a:r>
            <a:r>
              <a:rPr err="1"/>
              <a:t>fel</a:t>
            </a:r>
            <a:r>
              <a:t> av </a:t>
            </a:r>
            <a:r>
              <a:rPr err="1"/>
              <a:t>en</a:t>
            </a:r>
            <a:r>
              <a:t> </a:t>
            </a:r>
            <a:r>
              <a:rPr err="1"/>
              <a:t>arbetsgivare</a:t>
            </a:r>
            <a:r>
              <a:t> </a:t>
            </a:r>
            <a:r>
              <a:rPr err="1"/>
              <a:t>att</a:t>
            </a:r>
            <a:r>
              <a:t> </a:t>
            </a:r>
            <a:r>
              <a:rPr err="1"/>
              <a:t>göra</a:t>
            </a:r>
            <a:r>
              <a:t> </a:t>
            </a:r>
            <a:r>
              <a:rPr err="1"/>
              <a:t>på</a:t>
            </a:r>
            <a:r>
              <a:t> det viset.</a:t>
            </a:r>
            <a:r>
              <a:rPr lang="sv-SE"/>
              <a:t> </a:t>
            </a:r>
            <a:r>
              <a:rPr lang="en-US"/>
              <a:t> På frisörsidan räknas det inte som ”obetalt provjobb” om en person vill visa upp sitt arbete genom att tex ta med mamma eller en kompis och klippa hen.</a:t>
            </a:r>
            <a:endParaRPr/>
          </a:p>
          <a:p>
            <a:pPr>
              <a:spcBef>
                <a:spcPts val="0"/>
              </a:spcBef>
            </a:pPr>
            <a:endParaRPr/>
          </a:p>
          <a:p>
            <a:pPr>
              <a:spcBef>
                <a:spcPts val="0"/>
              </a:spcBef>
            </a:pPr>
            <a:r>
              <a:t>Det finns en anledning till att vissa arbetsgivare är beredda att ta risken att åka dit för den olagliga handling det är att anställa ”svart”. Jobbar du ”svart” tar nämligen arbetsgivaren de pengar som annars hade gått till skatt, pension, sociala avgifter och mycket annat och stoppar dem i egen ficka. Du får längre lön och utsätts för osäkerhet och fara. Det är inte okej. </a:t>
            </a:r>
          </a:p>
          <a:p>
            <a:pPr>
              <a:spcBef>
                <a:spcPts val="0"/>
              </a:spcBef>
            </a:pPr>
            <a:endParaRPr/>
          </a:p>
          <a:p>
            <a:pPr>
              <a:spcBef>
                <a:spcPts val="0"/>
              </a:spcBef>
            </a:pPr>
            <a:r>
              <a:t>Arbetsmiljö handlar både om den fysiska (skador) och psykiska (mobbing, stress med mera) arbetsmiljön. Det är arbetsgivarens ansvar att ha god arbetsmiljö på arbetsplatsen. Arbetsmiljölagen ska följas. Vi som anställda måste också ta hand om varandra. </a:t>
            </a:r>
          </a:p>
          <a:p>
            <a:pPr>
              <a:spcBef>
                <a:spcPts val="0"/>
              </a:spcBef>
            </a:pPr>
            <a:endParaRPr/>
          </a:p>
          <a:p>
            <a:r>
              <a:t>Diskriminering är inte okej. Diskrimineringslagen förbjuder diskriminering baserat på kön, könsöverskridande identitet eller uttryck, etnisk tillhörighet, religion eller annan trosuppfattning, funktionshinder, sexuell läggning och ålder.</a:t>
            </a:r>
          </a:p>
          <a:p>
            <a:endParaRPr/>
          </a:p>
          <a:p>
            <a:pPr>
              <a:defRPr b="1"/>
            </a:pPr>
            <a:r>
              <a:t>Verktyg:</a:t>
            </a:r>
          </a:p>
          <a:p>
            <a:r>
              <a:t>Arenas rollspel ”Loppet – ett spel om diskriminering”.</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6" name="Shape 916"/>
          <p:cNvSpPr>
            <a:spLocks noGrp="1" noRot="1" noChangeAspect="1"/>
          </p:cNvSpPr>
          <p:nvPr>
            <p:ph type="sldImg"/>
          </p:nvPr>
        </p:nvSpPr>
        <p:spPr>
          <a:xfrm>
            <a:off x="381000" y="685800"/>
            <a:ext cx="6096000" cy="3429000"/>
          </a:xfrm>
          <a:prstGeom prst="rect">
            <a:avLst/>
          </a:prstGeom>
        </p:spPr>
        <p:txBody>
          <a:bodyPr/>
          <a:lstStyle/>
          <a:p>
            <a:endParaRPr/>
          </a:p>
        </p:txBody>
      </p:sp>
      <p:sp>
        <p:nvSpPr>
          <p:cNvPr id="917" name="Shape 917"/>
          <p:cNvSpPr>
            <a:spLocks noGrp="1"/>
          </p:cNvSpPr>
          <p:nvPr>
            <p:ph type="body" sz="quarter" idx="1"/>
          </p:nvPr>
        </p:nvSpPr>
        <p:spPr>
          <a:prstGeom prst="rect">
            <a:avLst/>
          </a:prstGeom>
        </p:spPr>
        <p:txBody>
          <a:bodyPr/>
          <a:lstStyle/>
          <a:p>
            <a:pPr>
              <a:spcBef>
                <a:spcPts val="0"/>
              </a:spcBef>
            </a:pPr>
            <a:r>
              <a:t>På många arbetsplatser finns det lokala skyddsombud bland de anställda som du som anställd kan vända dig till. Det brukar vara fackligt aktiv personer som verkar för bra arbetsmiljö. Skyddsombud är ett viktigt fackligt uppdrag. </a:t>
            </a:r>
          </a:p>
          <a:p>
            <a:pPr>
              <a:spcBef>
                <a:spcPts val="0"/>
              </a:spcBef>
            </a:pPr>
            <a:endParaRPr/>
          </a:p>
          <a:p>
            <a:pPr>
              <a:spcBef>
                <a:spcPts val="0"/>
              </a:spcBef>
            </a:pPr>
            <a:r>
              <a:t>Finns det inget lokalt skyddsombud på din arbetsplats kan du alltid vända dig till Handels för att komma i kontakt med ditt regionala skyddsombud. </a:t>
            </a:r>
          </a:p>
          <a:p>
            <a:pPr>
              <a:spcBef>
                <a:spcPts val="0"/>
              </a:spcBef>
            </a:pPr>
            <a:endParaRPr/>
          </a:p>
          <a:p>
            <a:pPr>
              <a:spcBef>
                <a:spcPts val="0"/>
              </a:spcBef>
            </a:pPr>
            <a:r>
              <a:t>Det är arbetsgivarens ansvar att ha god arbetsmiljö på arbetsplatsen. Arbetsmiljölagen ska följas. </a:t>
            </a:r>
          </a:p>
          <a:p>
            <a:pPr>
              <a:spcBef>
                <a:spcPts val="0"/>
              </a:spcBef>
            </a:pPr>
            <a:endParaRPr/>
          </a:p>
          <a:p>
            <a:pPr>
              <a:spcBef>
                <a:spcPts val="0"/>
              </a:spcBef>
            </a:pPr>
            <a:r>
              <a:t>Skyddsombudet finns till för att påverka arbetsgivaren, påtala brister och verka för god arbetsmiljö på arbetsplatsen. Ett skyddsombud kan stoppa arbetet på arbetsplatsen om arbetsmiljön anses så farlig att den kan ge allvarliga skador eller orsaka dödsfall.</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 name="Shape 102"/>
          <p:cNvSpPr>
            <a:spLocks noGrp="1" noRot="1" noChangeAspect="1"/>
          </p:cNvSpPr>
          <p:nvPr>
            <p:ph type="sldImg"/>
          </p:nvPr>
        </p:nvSpPr>
        <p:spPr>
          <a:xfrm>
            <a:off x="381000" y="685800"/>
            <a:ext cx="6096000" cy="3429000"/>
          </a:xfrm>
          <a:prstGeom prst="rect">
            <a:avLst/>
          </a:prstGeom>
        </p:spPr>
        <p:txBody>
          <a:bodyPr/>
          <a:lstStyle/>
          <a:p>
            <a:endParaRPr/>
          </a:p>
        </p:txBody>
      </p:sp>
      <p:sp>
        <p:nvSpPr>
          <p:cNvPr id="103" name="Shape 103"/>
          <p:cNvSpPr>
            <a:spLocks noGrp="1"/>
          </p:cNvSpPr>
          <p:nvPr>
            <p:ph type="body" sz="quarter" idx="1"/>
          </p:nvPr>
        </p:nvSpPr>
        <p:spPr>
          <a:prstGeom prst="rect">
            <a:avLst/>
          </a:prstGeom>
        </p:spPr>
        <p:txBody>
          <a:bodyPr/>
          <a:lstStyle/>
          <a:p>
            <a:pPr>
              <a:spcBef>
                <a:spcPts val="0"/>
              </a:spcBef>
              <a:defRPr b="1"/>
            </a:pPr>
            <a:r>
              <a:t>Vad är facket/Handels?</a:t>
            </a:r>
          </a:p>
          <a:p>
            <a:pPr>
              <a:spcBef>
                <a:spcPts val="0"/>
              </a:spcBef>
              <a:defRPr b="1"/>
            </a:pPr>
            <a:endParaRPr/>
          </a:p>
          <a:p>
            <a:pPr>
              <a:spcBef>
                <a:spcPts val="0"/>
              </a:spcBef>
            </a:pPr>
            <a:r>
              <a:t>Facket är en förening för oss som är anställda och jobbar. De allra flesta är medlemmar i ett fackförbund. </a:t>
            </a:r>
          </a:p>
          <a:p>
            <a:pPr>
              <a:spcBef>
                <a:spcPts val="0"/>
              </a:spcBef>
            </a:pPr>
            <a:endParaRPr/>
          </a:p>
          <a:p>
            <a:pPr>
              <a:spcBef>
                <a:spcPts val="0"/>
              </a:spcBef>
            </a:pPr>
            <a:r>
              <a:t>Handels är ett starkt fackförbund. Vi handelsanställda går samman för att medlemmen är stark tillsammans med 157 000 andra. </a:t>
            </a:r>
          </a:p>
          <a:p>
            <a:pPr>
              <a:spcBef>
                <a:spcPts val="0"/>
              </a:spcBef>
            </a:pPr>
            <a:endParaRPr/>
          </a:p>
          <a:p>
            <a:pPr>
              <a:spcBef>
                <a:spcPts val="0"/>
              </a:spcBef>
            </a:pPr>
            <a:r>
              <a:t>Allt facket gör utgår från medlemmarna. Utan medlemmar inget Handels. </a:t>
            </a:r>
          </a:p>
          <a:p>
            <a:pPr>
              <a:spcBef>
                <a:spcPts val="0"/>
              </a:spcBef>
            </a:pPr>
            <a:r>
              <a:t>Det är också aktiva medlemmar som gör det mesta av Handels viktiga fackliga arbete på arbetsplatserna.  </a:t>
            </a:r>
          </a:p>
          <a:p>
            <a:pPr>
              <a:spcBef>
                <a:spcPts val="0"/>
              </a:spcBef>
              <a:defRPr b="1"/>
            </a:pPr>
            <a:endParaRPr/>
          </a:p>
          <a:p>
            <a:pPr>
              <a:spcBef>
                <a:spcPts val="0"/>
              </a:spcBef>
            </a:pPr>
            <a:r>
              <a:t>Berätta kort om Handels. Vi organiserar bland annat butiksanställda, lagerarbetare, frisörer, florister, make-up artister, tjänstemän i folkrörelser och anställda i e-handelsföretag. </a:t>
            </a:r>
          </a:p>
          <a:p>
            <a:pPr>
              <a:spcBef>
                <a:spcPts val="0"/>
              </a:spcBef>
            </a:pPr>
            <a:r>
              <a:t>Med våra ca 157 000 medlemmar är vi ett av Sveriges största fackförbund. </a:t>
            </a:r>
          </a:p>
          <a:p>
            <a:pPr>
              <a:spcBef>
                <a:spcPts val="0"/>
              </a:spcBef>
            </a:pPr>
            <a:br/>
            <a:r>
              <a:t>Om du vill kan du fråga om det är någon som hört talas om facket. Vad har de i så fall har hört att facket är till för? Skriv upp elevernas svar och sammanfatta sedan med att facket är en sammanslutning av arbetare som bland annat arbetar för bra löner och villkor, säkrare arbetsmiljö, bättre arbetstider osv. </a:t>
            </a:r>
          </a:p>
          <a:p>
            <a:pPr>
              <a:spcBef>
                <a:spcPts val="0"/>
              </a:spcBef>
            </a:pPr>
            <a:endParaRPr/>
          </a:p>
          <a:p>
            <a:pPr>
              <a:spcBef>
                <a:spcPts val="0"/>
              </a:spcBef>
            </a:pPr>
            <a:r>
              <a:t>Med årskurs 3 kan det vara bra att gå igenom att det ofta finns facklig arbetsplatsorganisation, i form av exempelvis fackombud eller fackklubb på många arbetsplatser.</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8" name="Shape 948"/>
          <p:cNvSpPr>
            <a:spLocks noGrp="1" noRot="1" noChangeAspect="1"/>
          </p:cNvSpPr>
          <p:nvPr>
            <p:ph type="sldImg"/>
          </p:nvPr>
        </p:nvSpPr>
        <p:spPr>
          <a:xfrm>
            <a:off x="381000" y="685800"/>
            <a:ext cx="6096000" cy="3429000"/>
          </a:xfrm>
          <a:prstGeom prst="rect">
            <a:avLst/>
          </a:prstGeom>
        </p:spPr>
        <p:txBody>
          <a:bodyPr/>
          <a:lstStyle/>
          <a:p>
            <a:endParaRPr/>
          </a:p>
        </p:txBody>
      </p:sp>
      <p:sp>
        <p:nvSpPr>
          <p:cNvPr id="949" name="Shape 949"/>
          <p:cNvSpPr>
            <a:spLocks noGrp="1"/>
          </p:cNvSpPr>
          <p:nvPr>
            <p:ph type="body" sz="quarter" idx="1"/>
          </p:nvPr>
        </p:nvSpPr>
        <p:spPr>
          <a:prstGeom prst="rect">
            <a:avLst/>
          </a:prstGeom>
        </p:spPr>
        <p:txBody>
          <a:bodyPr/>
          <a:lstStyle/>
          <a:p>
            <a:pPr>
              <a:spcBef>
                <a:spcPts val="0"/>
              </a:spcBef>
              <a:defRPr b="1"/>
            </a:pPr>
            <a:r>
              <a:rPr err="1"/>
              <a:t>Ergonomiska</a:t>
            </a:r>
            <a:r>
              <a:t> problem </a:t>
            </a:r>
            <a:r>
              <a:rPr b="0" err="1"/>
              <a:t>ett</a:t>
            </a:r>
            <a:r>
              <a:rPr b="0"/>
              <a:t> </a:t>
            </a:r>
            <a:r>
              <a:rPr b="0" err="1"/>
              <a:t>vanliga</a:t>
            </a:r>
            <a:r>
              <a:rPr b="0"/>
              <a:t> </a:t>
            </a:r>
            <a:r>
              <a:rPr b="0" err="1"/>
              <a:t>arbetsmiljöproblem</a:t>
            </a:r>
            <a:r>
              <a:rPr b="0"/>
              <a:t> för </a:t>
            </a:r>
            <a:r>
              <a:rPr b="0" err="1"/>
              <a:t>frisörer</a:t>
            </a:r>
            <a:r>
              <a:rPr b="0"/>
              <a:t>. Detta på </a:t>
            </a:r>
            <a:r>
              <a:rPr b="0" err="1"/>
              <a:t>grund</a:t>
            </a:r>
            <a:r>
              <a:rPr b="0"/>
              <a:t> av </a:t>
            </a:r>
            <a:r>
              <a:rPr b="0" err="1"/>
              <a:t>monotona</a:t>
            </a:r>
            <a:r>
              <a:rPr b="0"/>
              <a:t> </a:t>
            </a:r>
            <a:r>
              <a:rPr b="0" err="1"/>
              <a:t>klipprörelser</a:t>
            </a:r>
            <a:r>
              <a:rPr b="0"/>
              <a:t> med </a:t>
            </a:r>
            <a:r>
              <a:rPr b="0" err="1"/>
              <a:t>handen</a:t>
            </a:r>
            <a:r>
              <a:rPr b="0"/>
              <a:t>, </a:t>
            </a:r>
            <a:r>
              <a:rPr b="0" err="1"/>
              <a:t>överkroppsbesvär</a:t>
            </a:r>
            <a:r>
              <a:rPr b="0"/>
              <a:t> av </a:t>
            </a:r>
            <a:r>
              <a:rPr b="0" err="1"/>
              <a:t>arbete</a:t>
            </a:r>
            <a:r>
              <a:rPr b="0"/>
              <a:t> med </a:t>
            </a:r>
            <a:r>
              <a:rPr b="0" err="1"/>
              <a:t>armarna</a:t>
            </a:r>
            <a:r>
              <a:rPr b="0"/>
              <a:t> </a:t>
            </a:r>
            <a:r>
              <a:rPr b="0" err="1"/>
              <a:t>över</a:t>
            </a:r>
            <a:r>
              <a:rPr b="0"/>
              <a:t> </a:t>
            </a:r>
            <a:r>
              <a:rPr b="0" err="1"/>
              <a:t>axelhöjd</a:t>
            </a:r>
            <a:r>
              <a:rPr b="0"/>
              <a:t>, </a:t>
            </a:r>
            <a:r>
              <a:rPr b="0" err="1"/>
              <a:t>besvär</a:t>
            </a:r>
            <a:r>
              <a:rPr b="0"/>
              <a:t> i </a:t>
            </a:r>
            <a:r>
              <a:rPr b="0" err="1"/>
              <a:t>fötter</a:t>
            </a:r>
            <a:r>
              <a:rPr b="0"/>
              <a:t> och ben av </a:t>
            </a:r>
            <a:r>
              <a:rPr b="0" err="1"/>
              <a:t>stående</a:t>
            </a:r>
            <a:r>
              <a:rPr b="0"/>
              <a:t> och </a:t>
            </a:r>
            <a:r>
              <a:rPr b="0" err="1"/>
              <a:t>gående</a:t>
            </a:r>
            <a:r>
              <a:rPr b="0"/>
              <a:t> på </a:t>
            </a:r>
            <a:r>
              <a:rPr b="0" err="1"/>
              <a:t>hårt</a:t>
            </a:r>
            <a:r>
              <a:rPr b="0"/>
              <a:t> </a:t>
            </a:r>
            <a:r>
              <a:rPr b="0" err="1"/>
              <a:t>underlag</a:t>
            </a:r>
            <a:r>
              <a:rPr b="0"/>
              <a:t>.</a:t>
            </a:r>
          </a:p>
          <a:p>
            <a:pPr>
              <a:spcBef>
                <a:spcPts val="0"/>
              </a:spcBef>
            </a:pPr>
            <a:endParaRPr b="0"/>
          </a:p>
          <a:p>
            <a:pPr>
              <a:spcBef>
                <a:spcPts val="0"/>
              </a:spcBef>
            </a:pPr>
            <a:r>
              <a:rPr err="1"/>
              <a:t>Dessutom</a:t>
            </a:r>
            <a:r>
              <a:t>:</a:t>
            </a:r>
          </a:p>
          <a:p>
            <a:pPr>
              <a:spcBef>
                <a:spcPts val="0"/>
              </a:spcBef>
              <a:defRPr b="1"/>
            </a:pPr>
            <a:r>
              <a:rPr err="1"/>
              <a:t>Allergier</a:t>
            </a:r>
            <a:r>
              <a:t> och </a:t>
            </a:r>
            <a:r>
              <a:rPr err="1"/>
              <a:t>överkänslighet</a:t>
            </a:r>
            <a:r>
              <a:rPr b="0"/>
              <a:t> i </a:t>
            </a:r>
            <a:r>
              <a:rPr b="0" err="1"/>
              <a:t>såväl</a:t>
            </a:r>
            <a:r>
              <a:rPr b="0"/>
              <a:t> </a:t>
            </a:r>
            <a:r>
              <a:rPr b="0" err="1"/>
              <a:t>luftrör</a:t>
            </a:r>
            <a:r>
              <a:rPr b="0"/>
              <a:t> som </a:t>
            </a:r>
            <a:r>
              <a:rPr b="0" err="1"/>
              <a:t>hud</a:t>
            </a:r>
            <a:r>
              <a:rPr b="0"/>
              <a:t> på </a:t>
            </a:r>
            <a:r>
              <a:rPr b="0" err="1"/>
              <a:t>grund</a:t>
            </a:r>
            <a:r>
              <a:rPr b="0"/>
              <a:t> av </a:t>
            </a:r>
            <a:r>
              <a:rPr b="0" err="1"/>
              <a:t>kemikalier</a:t>
            </a:r>
            <a:r>
              <a:rPr b="0"/>
              <a:t> i </a:t>
            </a:r>
            <a:r>
              <a:rPr b="0" err="1"/>
              <a:t>hårfärgmedel</a:t>
            </a:r>
            <a:r>
              <a:rPr b="0"/>
              <a:t>, </a:t>
            </a:r>
            <a:r>
              <a:rPr b="0" err="1"/>
              <a:t>permanentvätska</a:t>
            </a:r>
            <a:r>
              <a:rPr b="0"/>
              <a:t>, </a:t>
            </a:r>
            <a:r>
              <a:rPr b="0" err="1"/>
              <a:t>blekningsmedel</a:t>
            </a:r>
            <a:r>
              <a:rPr b="0"/>
              <a:t> etc. </a:t>
            </a:r>
            <a:r>
              <a:rPr b="0" err="1"/>
              <a:t>Huden</a:t>
            </a:r>
            <a:r>
              <a:rPr b="0"/>
              <a:t> är </a:t>
            </a:r>
            <a:r>
              <a:rPr b="0" err="1"/>
              <a:t>också</a:t>
            </a:r>
            <a:r>
              <a:rPr b="0"/>
              <a:t> extra </a:t>
            </a:r>
            <a:r>
              <a:rPr b="0" err="1"/>
              <a:t>utsatt</a:t>
            </a:r>
            <a:r>
              <a:rPr b="0"/>
              <a:t> på </a:t>
            </a:r>
            <a:r>
              <a:rPr b="0" err="1"/>
              <a:t>grund</a:t>
            </a:r>
            <a:r>
              <a:rPr b="0"/>
              <a:t> av </a:t>
            </a:r>
            <a:r>
              <a:rPr b="0" err="1"/>
              <a:t>våtarbete</a:t>
            </a:r>
            <a:r>
              <a:rPr b="0"/>
              <a:t> vid </a:t>
            </a:r>
            <a:r>
              <a:rPr b="0" err="1"/>
              <a:t>hårtvätt</a:t>
            </a:r>
            <a:r>
              <a:rPr b="0"/>
              <a:t> och </a:t>
            </a:r>
            <a:r>
              <a:rPr b="0" err="1"/>
              <a:t>nickelallergi</a:t>
            </a:r>
            <a:r>
              <a:rPr b="0"/>
              <a:t>.</a:t>
            </a:r>
          </a:p>
          <a:p>
            <a:pPr>
              <a:spcBef>
                <a:spcPts val="0"/>
              </a:spcBef>
              <a:defRPr b="1"/>
            </a:pPr>
            <a:endParaRPr b="0"/>
          </a:p>
          <a:p>
            <a:pPr>
              <a:spcBef>
                <a:spcPts val="0"/>
              </a:spcBef>
              <a:defRPr b="1"/>
            </a:pPr>
            <a:r>
              <a:rPr err="1"/>
              <a:t>Cancerrisk</a:t>
            </a:r>
            <a:r>
              <a:t> </a:t>
            </a:r>
            <a:r>
              <a:rPr b="0"/>
              <a:t>på </a:t>
            </a:r>
            <a:r>
              <a:rPr b="0" err="1"/>
              <a:t>grund</a:t>
            </a:r>
            <a:r>
              <a:rPr b="0"/>
              <a:t> av </a:t>
            </a:r>
            <a:r>
              <a:rPr b="0" err="1"/>
              <a:t>hårfärger</a:t>
            </a:r>
            <a:r>
              <a:rPr b="0"/>
              <a:t> (</a:t>
            </a:r>
            <a:r>
              <a:rPr b="0" err="1"/>
              <a:t>aromatiska</a:t>
            </a:r>
            <a:r>
              <a:rPr b="0"/>
              <a:t> </a:t>
            </a:r>
            <a:r>
              <a:rPr b="0" err="1"/>
              <a:t>aminer</a:t>
            </a:r>
            <a:r>
              <a:rPr b="0"/>
              <a:t>) och </a:t>
            </a:r>
            <a:r>
              <a:rPr b="0" err="1"/>
              <a:t>andra</a:t>
            </a:r>
            <a:r>
              <a:rPr b="0"/>
              <a:t> </a:t>
            </a:r>
            <a:r>
              <a:rPr b="0" err="1"/>
              <a:t>kemikalier</a:t>
            </a:r>
            <a:r>
              <a:rPr b="0"/>
              <a:t> (</a:t>
            </a:r>
            <a:r>
              <a:rPr b="0" err="1"/>
              <a:t>främst</a:t>
            </a:r>
            <a:r>
              <a:rPr b="0"/>
              <a:t> </a:t>
            </a:r>
            <a:r>
              <a:rPr b="0" err="1"/>
              <a:t>urinblåsa</a:t>
            </a:r>
            <a:r>
              <a:rPr b="0"/>
              <a:t>, </a:t>
            </a:r>
            <a:r>
              <a:rPr b="0" err="1"/>
              <a:t>lungor</a:t>
            </a:r>
            <a:r>
              <a:rPr b="0"/>
              <a:t>, </a:t>
            </a:r>
            <a:r>
              <a:rPr b="0" err="1"/>
              <a:t>blodcancer</a:t>
            </a:r>
            <a:r>
              <a:rPr b="0"/>
              <a:t>).</a:t>
            </a:r>
          </a:p>
          <a:p>
            <a:pPr>
              <a:spcBef>
                <a:spcPts val="0"/>
              </a:spcBef>
              <a:defRPr b="1"/>
            </a:pPr>
            <a:endParaRPr b="0"/>
          </a:p>
          <a:p>
            <a:pPr>
              <a:spcBef>
                <a:spcPts val="0"/>
              </a:spcBef>
              <a:defRPr b="1"/>
            </a:pPr>
            <a:r>
              <a:rPr err="1"/>
              <a:t>Kemikalier</a:t>
            </a:r>
            <a:r>
              <a:t> </a:t>
            </a:r>
            <a:r>
              <a:rPr b="0"/>
              <a:t>(med </a:t>
            </a:r>
            <a:r>
              <a:rPr b="0" err="1"/>
              <a:t>förmodad</a:t>
            </a:r>
            <a:r>
              <a:rPr b="0"/>
              <a:t> </a:t>
            </a:r>
            <a:r>
              <a:rPr b="0" err="1"/>
              <a:t>hormonell</a:t>
            </a:r>
            <a:r>
              <a:rPr b="0"/>
              <a:t> </a:t>
            </a:r>
            <a:r>
              <a:rPr b="0" err="1"/>
              <a:t>påverkan</a:t>
            </a:r>
            <a:r>
              <a:rPr b="0"/>
              <a:t>) som </a:t>
            </a:r>
            <a:r>
              <a:rPr b="0" err="1"/>
              <a:t>hämmar</a:t>
            </a:r>
            <a:r>
              <a:rPr b="0"/>
              <a:t> </a:t>
            </a:r>
            <a:r>
              <a:rPr b="0" err="1"/>
              <a:t>fosterutvecklingen</a:t>
            </a:r>
            <a:r>
              <a:rPr b="0"/>
              <a:t> och </a:t>
            </a:r>
            <a:r>
              <a:rPr b="0" err="1"/>
              <a:t>gör</a:t>
            </a:r>
            <a:r>
              <a:rPr b="0"/>
              <a:t> att </a:t>
            </a:r>
            <a:r>
              <a:rPr b="0" err="1"/>
              <a:t>frisörer</a:t>
            </a:r>
            <a:r>
              <a:rPr b="0"/>
              <a:t> </a:t>
            </a:r>
            <a:r>
              <a:rPr b="0" err="1"/>
              <a:t>föder</a:t>
            </a:r>
            <a:r>
              <a:rPr b="0"/>
              <a:t> </a:t>
            </a:r>
            <a:r>
              <a:rPr b="0" err="1"/>
              <a:t>mindre</a:t>
            </a:r>
            <a:r>
              <a:rPr b="0"/>
              <a:t> barn. Man ska ha </a:t>
            </a:r>
            <a:r>
              <a:rPr b="0" err="1"/>
              <a:t>handskar</a:t>
            </a:r>
            <a:r>
              <a:rPr b="0"/>
              <a:t>. </a:t>
            </a:r>
          </a:p>
          <a:p>
            <a:pPr>
              <a:spcBef>
                <a:spcPts val="0"/>
              </a:spcBef>
            </a:pPr>
            <a:endParaRPr b="0"/>
          </a:p>
          <a:p>
            <a:pPr>
              <a:spcBef>
                <a:spcPts val="0"/>
              </a:spcBef>
            </a:pPr>
            <a:r>
              <a:rPr err="1"/>
              <a:t>Handels</a:t>
            </a:r>
            <a:r>
              <a:t> </a:t>
            </a:r>
            <a:r>
              <a:rPr err="1"/>
              <a:t>arbetar</a:t>
            </a:r>
            <a:r>
              <a:t> </a:t>
            </a:r>
            <a:r>
              <a:rPr err="1"/>
              <a:t>mycket</a:t>
            </a:r>
            <a:r>
              <a:t> </a:t>
            </a:r>
            <a:r>
              <a:rPr err="1"/>
              <a:t>aktivt</a:t>
            </a:r>
            <a:r>
              <a:t> för att </a:t>
            </a:r>
            <a:r>
              <a:rPr err="1"/>
              <a:t>förbättra</a:t>
            </a:r>
            <a:r>
              <a:t> </a:t>
            </a:r>
            <a:r>
              <a:rPr err="1"/>
              <a:t>arbetsmiljön</a:t>
            </a:r>
            <a:r>
              <a:t>. Vi </a:t>
            </a:r>
            <a:r>
              <a:rPr err="1"/>
              <a:t>påverkar</a:t>
            </a:r>
            <a:r>
              <a:t> och </a:t>
            </a:r>
            <a:r>
              <a:rPr err="1"/>
              <a:t>samarbetar</a:t>
            </a:r>
            <a:r>
              <a:t> </a:t>
            </a:r>
            <a:r>
              <a:rPr err="1"/>
              <a:t>också</a:t>
            </a:r>
            <a:r>
              <a:t> med </a:t>
            </a:r>
            <a:r>
              <a:rPr err="1"/>
              <a:t>arbetsgivare</a:t>
            </a:r>
            <a:r>
              <a:t> att </a:t>
            </a:r>
            <a:r>
              <a:rPr err="1"/>
              <a:t>få</a:t>
            </a:r>
            <a:r>
              <a:t> dem att </a:t>
            </a:r>
            <a:r>
              <a:rPr err="1"/>
              <a:t>förbättra</a:t>
            </a:r>
            <a:r>
              <a:t> </a:t>
            </a:r>
            <a:r>
              <a:rPr err="1"/>
              <a:t>sitt</a:t>
            </a:r>
            <a:r>
              <a:t> </a:t>
            </a:r>
            <a:r>
              <a:rPr err="1"/>
              <a:t>arbetsmiljöarbete</a:t>
            </a:r>
            <a:r>
              <a:t>. </a:t>
            </a:r>
          </a:p>
          <a:p>
            <a:pPr>
              <a:spcBef>
                <a:spcPts val="0"/>
              </a:spcBef>
            </a:pPr>
            <a:endParaRPr/>
          </a:p>
          <a:p>
            <a:pPr>
              <a:spcBef>
                <a:spcPts val="0"/>
              </a:spcBef>
              <a:defRPr b="1"/>
            </a:pPr>
            <a:r>
              <a:rPr err="1"/>
              <a:t>Verktyg</a:t>
            </a:r>
            <a:r>
              <a:t>:</a:t>
            </a:r>
            <a:br>
              <a:rPr/>
            </a:br>
            <a:r>
              <a:rPr b="0" err="1"/>
              <a:t>Arbetsmiljöverkets</a:t>
            </a:r>
            <a:r>
              <a:rPr b="0"/>
              <a:t> folder ”Bra </a:t>
            </a:r>
            <a:r>
              <a:rPr b="0" err="1"/>
              <a:t>arbetsmiljö</a:t>
            </a:r>
            <a:r>
              <a:rPr b="0"/>
              <a:t> för </a:t>
            </a:r>
            <a:r>
              <a:rPr b="0" err="1"/>
              <a:t>frisörer</a:t>
            </a:r>
            <a:r>
              <a:rPr b="0"/>
              <a:t>”.</a:t>
            </a:r>
          </a:p>
          <a:p>
            <a:pPr>
              <a:spcBef>
                <a:spcPts val="0"/>
              </a:spcBef>
            </a:pPr>
            <a:r>
              <a:rPr err="1"/>
              <a:t>Handels</a:t>
            </a:r>
            <a:r>
              <a:t> och </a:t>
            </a:r>
            <a:r>
              <a:rPr err="1"/>
              <a:t>Frisörföretagarnas</a:t>
            </a:r>
            <a:r>
              <a:t> folder ”</a:t>
            </a:r>
            <a:r>
              <a:rPr err="1"/>
              <a:t>Frisörernas</a:t>
            </a:r>
            <a:r>
              <a:t> </a:t>
            </a:r>
            <a:r>
              <a:rPr err="1"/>
              <a:t>arbetsmiljö</a:t>
            </a:r>
            <a:r>
              <a:t>”. </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7" name="Shape 1037"/>
          <p:cNvSpPr>
            <a:spLocks noGrp="1" noRot="1" noChangeAspect="1"/>
          </p:cNvSpPr>
          <p:nvPr>
            <p:ph type="sldImg"/>
          </p:nvPr>
        </p:nvSpPr>
        <p:spPr>
          <a:xfrm>
            <a:off x="381000" y="685800"/>
            <a:ext cx="6096000" cy="3429000"/>
          </a:xfrm>
          <a:prstGeom prst="rect">
            <a:avLst/>
          </a:prstGeom>
        </p:spPr>
        <p:txBody>
          <a:bodyPr/>
          <a:lstStyle/>
          <a:p>
            <a:endParaRPr/>
          </a:p>
        </p:txBody>
      </p:sp>
      <p:sp>
        <p:nvSpPr>
          <p:cNvPr id="1038" name="Shape 1038"/>
          <p:cNvSpPr>
            <a:spLocks noGrp="1"/>
          </p:cNvSpPr>
          <p:nvPr>
            <p:ph type="body" sz="quarter" idx="1"/>
          </p:nvPr>
        </p:nvSpPr>
        <p:spPr>
          <a:prstGeom prst="rect">
            <a:avLst/>
          </a:prstGeom>
        </p:spPr>
        <p:txBody>
          <a:bodyPr/>
          <a:lstStyle/>
          <a:p>
            <a:r>
              <a:t>Vi behöver ännu fler unga medlemmar som väljer att engagera sig. Det är pepp att vara ungdomsaktiv i Handels.</a:t>
            </a:r>
          </a:p>
          <a:p>
            <a:pPr>
              <a:defRPr b="1"/>
            </a:pPr>
            <a:endParaRPr/>
          </a:p>
          <a:p>
            <a:pPr>
              <a:defRPr b="1"/>
            </a:pPr>
            <a:r>
              <a:t>Engagera dig lokalt</a:t>
            </a:r>
          </a:p>
          <a:p>
            <a:r>
              <a:t>På alla Handels lokala avdelningar finns aktiv ungdomsverksamhet som drivs av unga och engagerade medlemmar. Vi organiserar och aktiverar fler i facket, håller skolinformationer i gymnasiet, arrangerar mötesplatser, kämpar för trygga jobb och mycket annat. En kan inte göra allt men alla kan göra något.</a:t>
            </a:r>
          </a:p>
          <a:p>
            <a:pPr>
              <a:defRPr b="1"/>
            </a:pPr>
            <a:endParaRPr/>
          </a:p>
          <a:p>
            <a:pPr>
              <a:defRPr b="1"/>
            </a:pPr>
            <a:r>
              <a:t>Ungdomskurser</a:t>
            </a:r>
          </a:p>
          <a:p>
            <a:r>
              <a:t>Ett bra första steg är att gå en kurs. Handels skickar varje år många unga medlemmar på LO:s gemensamma ungdomskurser. Kurserna ger en bra förståelse för fackligt arbete och arbetarrörelsens kamp för jämlikhet. Handels och LO står för alla kostander. </a:t>
            </a:r>
          </a:p>
          <a:p>
            <a:endParaRPr/>
          </a:p>
          <a:p>
            <a:r>
              <a:t>Eleverna behöver inte tveka inte att kontakta Handels Direkt eller den lokala avdelning för att engagera sig eller anmäla sig till kurs. </a:t>
            </a:r>
          </a:p>
          <a:p>
            <a:r>
              <a:t>Eller prata med dig som skolinformatör om det. </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6" name="Shape 1046"/>
          <p:cNvSpPr>
            <a:spLocks noGrp="1" noRot="1" noChangeAspect="1"/>
          </p:cNvSpPr>
          <p:nvPr>
            <p:ph type="sldImg"/>
          </p:nvPr>
        </p:nvSpPr>
        <p:spPr>
          <a:xfrm>
            <a:off x="381000" y="685800"/>
            <a:ext cx="6096000" cy="3429000"/>
          </a:xfrm>
          <a:prstGeom prst="rect">
            <a:avLst/>
          </a:prstGeom>
        </p:spPr>
        <p:txBody>
          <a:bodyPr/>
          <a:lstStyle/>
          <a:p>
            <a:endParaRPr/>
          </a:p>
        </p:txBody>
      </p:sp>
      <p:sp>
        <p:nvSpPr>
          <p:cNvPr id="1047" name="Shape 1047"/>
          <p:cNvSpPr>
            <a:spLocks noGrp="1"/>
          </p:cNvSpPr>
          <p:nvPr>
            <p:ph type="body" sz="quarter" idx="1"/>
          </p:nvPr>
        </p:nvSpPr>
        <p:spPr>
          <a:prstGeom prst="rect">
            <a:avLst/>
          </a:prstGeom>
        </p:spPr>
        <p:txBody>
          <a:bodyPr/>
          <a:lstStyle/>
          <a:p>
            <a:r>
              <a:t>Vi behöver ännu fler unga medlemmar som väljer att engagera sig. Det är pepp att vara ungdomsaktiv i Handels.</a:t>
            </a:r>
          </a:p>
          <a:p>
            <a:pPr>
              <a:defRPr b="1"/>
            </a:pPr>
            <a:endParaRPr/>
          </a:p>
          <a:p>
            <a:pPr>
              <a:defRPr b="1"/>
            </a:pPr>
            <a:r>
              <a:t>Engagera dig lokalt</a:t>
            </a:r>
          </a:p>
          <a:p>
            <a:r>
              <a:t>På alla Handels lokala avdelningar finns aktiv ungdomsverksamhet som drivs av unga och engagerade medlemmar. Vi organiserar och aktiverar fler i facket, håller skolinformationer i gymnasiet, arrangerar mötesplatser, kämpar för trygga jobb och mycket annat. En kan inte göra allt men alla kan göra något.</a:t>
            </a:r>
          </a:p>
          <a:p>
            <a:pPr>
              <a:defRPr b="1"/>
            </a:pPr>
            <a:endParaRPr/>
          </a:p>
          <a:p>
            <a:pPr>
              <a:defRPr b="1"/>
            </a:pPr>
            <a:r>
              <a:t>Ungdomskurser</a:t>
            </a:r>
          </a:p>
          <a:p>
            <a:r>
              <a:t>Ett bra första steg är att gå en kurs. Handels skickar varje år många unga medlemmar på LO:s gemensamma ungdomskurser. Kurserna ger en bra förståelse för fackligt arbete och arbetarrörelsens kamp för jämlikhet. Handels och LO står för alla kostander. </a:t>
            </a:r>
          </a:p>
          <a:p>
            <a:endParaRPr/>
          </a:p>
          <a:p>
            <a:r>
              <a:t>Eleverna behöver inte tveka inte att kontakta Handels Direkt eller den lokala avdelning för att engagera sig eller anmäla sig till kurs. </a:t>
            </a:r>
          </a:p>
          <a:p>
            <a:r>
              <a:t>Eller prata med dig som skolinformatör om det. </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0" name="Shape 1030"/>
          <p:cNvSpPr>
            <a:spLocks noGrp="1" noRot="1" noChangeAspect="1"/>
          </p:cNvSpPr>
          <p:nvPr>
            <p:ph type="sldImg"/>
          </p:nvPr>
        </p:nvSpPr>
        <p:spPr>
          <a:xfrm>
            <a:off x="381000" y="685800"/>
            <a:ext cx="6096000" cy="3429000"/>
          </a:xfrm>
          <a:prstGeom prst="rect">
            <a:avLst/>
          </a:prstGeom>
        </p:spPr>
        <p:txBody>
          <a:bodyPr/>
          <a:lstStyle/>
          <a:p>
            <a:endParaRPr/>
          </a:p>
        </p:txBody>
      </p:sp>
      <p:sp>
        <p:nvSpPr>
          <p:cNvPr id="1031" name="Shape 1031"/>
          <p:cNvSpPr>
            <a:spLocks noGrp="1"/>
          </p:cNvSpPr>
          <p:nvPr>
            <p:ph type="body" sz="quarter" idx="1"/>
          </p:nvPr>
        </p:nvSpPr>
        <p:spPr>
          <a:prstGeom prst="rect">
            <a:avLst/>
          </a:prstGeom>
        </p:spPr>
        <p:txBody>
          <a:bodyPr/>
          <a:lstStyle/>
          <a:p>
            <a:r>
              <a:t>Det är väldigt viktigt för eleverna att de blir eller är elevmedlemmar. Dessutom är det väldigt förmånligt. </a:t>
            </a:r>
          </a:p>
          <a:p>
            <a:endParaRPr/>
          </a:p>
          <a:p>
            <a:r>
              <a:t>De som läser våra branschinriktade utbildningar kommer praktisera (arbetsplatsförlagt lärande, APL)) länge på arbetsplatser i våra branscher. Då är det såklart lika viktigt för dem att vara medlemmar som för andra anställda på arbetsplatserna. </a:t>
            </a:r>
          </a:p>
          <a:p>
            <a:r>
              <a:t>Hjälp eleverna att fylla i inträdesansökan genom att förklara hur de går till väga för att fylla i den, steg för steg. Samla in inträdesansökningarna efter skolinformationen och lämna till din avdelning. </a:t>
            </a:r>
          </a:p>
          <a:p>
            <a:endParaRPr/>
          </a:p>
          <a:p>
            <a:r>
              <a:t>Alla som läser branschinriktade utbildningar kan bli elevmedlemmar i Handels. Alltså exempelvis Handels- och administrationsprogrammet och hantverksprogrammet på gymnasiet och andra branschinriktade vuxenutbildningar.</a:t>
            </a:r>
          </a:p>
          <a:p>
            <a:r>
              <a:t>Det är helt gratis.</a:t>
            </a:r>
          </a:p>
          <a:p>
            <a:endParaRPr/>
          </a:p>
          <a:p>
            <a:r>
              <a:t>Elevmedlem har facket i ryggen. Det är bland annat en </a:t>
            </a:r>
            <a:r>
              <a:rPr b="1"/>
              <a:t>viktig trygghet vid praktik och extrajobb. </a:t>
            </a:r>
          </a:p>
          <a:p>
            <a:r>
              <a:t>Elevmedlemmar kan gå facklig utbildning och vi skickar vår medlemstidning Handelsnytt som kommer ut 11 gånger om året. </a:t>
            </a:r>
          </a:p>
          <a:p>
            <a:r>
              <a:t>Efter avslutade studier kontaktar vi dem med viktig anpassad information om vad är viktigt att tänka på som ny på arbetsmarknaden. Elevmedlemmen väljer själv om hen vill fortsätta vara medlem efter sin examen, när vi ringer upp. </a:t>
            </a:r>
          </a:p>
          <a:p>
            <a:r>
              <a:t>Som elevmedlem kan de alltid kontakta vår fackliga rådgivning </a:t>
            </a:r>
            <a:r>
              <a:rPr b="1"/>
              <a:t>Handels Direkt på 0771- 666 444</a:t>
            </a:r>
            <a:r>
              <a:t>, alla vardagar.</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7" name="Shape 1087"/>
          <p:cNvSpPr>
            <a:spLocks noGrp="1" noRot="1" noChangeAspect="1"/>
          </p:cNvSpPr>
          <p:nvPr>
            <p:ph type="sldImg"/>
          </p:nvPr>
        </p:nvSpPr>
        <p:spPr>
          <a:xfrm>
            <a:off x="381000" y="685800"/>
            <a:ext cx="6096000" cy="3429000"/>
          </a:xfrm>
          <a:prstGeom prst="rect">
            <a:avLst/>
          </a:prstGeom>
        </p:spPr>
        <p:txBody>
          <a:bodyPr/>
          <a:lstStyle/>
          <a:p>
            <a:endParaRPr/>
          </a:p>
        </p:txBody>
      </p:sp>
      <p:sp>
        <p:nvSpPr>
          <p:cNvPr id="1088" name="Shape 1088"/>
          <p:cNvSpPr>
            <a:spLocks noGrp="1"/>
          </p:cNvSpPr>
          <p:nvPr>
            <p:ph type="body" sz="quarter" idx="1"/>
          </p:nvPr>
        </p:nvSpPr>
        <p:spPr>
          <a:prstGeom prst="rect">
            <a:avLst/>
          </a:prstGeom>
        </p:spPr>
        <p:txBody>
          <a:bodyPr/>
          <a:lstStyle/>
          <a:p>
            <a:r>
              <a:t>Berätta om hur man kommer i kontakt med Handels. </a:t>
            </a:r>
          </a:p>
          <a:p>
            <a:endParaRPr/>
          </a:p>
          <a:p>
            <a:r>
              <a:t>Påminn om vikten av att bli elevmedlem. Samla in inträdesansökningarna för elevmedlemskap. </a:t>
            </a:r>
          </a:p>
          <a:p>
            <a:endParaRPr/>
          </a:p>
          <a:p>
            <a:r>
              <a:t>Berätta att alla elevmedlemmar kan höra av sig till vår fackliga rådgivning för att få hjälp och råd.</a:t>
            </a:r>
          </a:p>
          <a:p>
            <a:pPr>
              <a:defRPr b="1"/>
            </a:pPr>
            <a:endParaRPr/>
          </a:p>
          <a:p>
            <a:pPr>
              <a:defRPr b="1"/>
            </a:pPr>
            <a:r>
              <a:t>Avslutning</a:t>
            </a:r>
          </a:p>
          <a:p>
            <a:r>
              <a:t>Tacka för att du fick komma och berätta om Handels och vad det är viktigt att tänka på när man jobbar. </a:t>
            </a:r>
          </a:p>
          <a:p>
            <a:endParaRPr/>
          </a:p>
          <a:p>
            <a:r>
              <a:t>När eleverna gått så tacka läraren och ge hen Handels folder om att</a:t>
            </a:r>
          </a:p>
          <a:p>
            <a:r>
              <a:t>boka skolinformation och fråga om läraren har kollegor som har andra klasser</a:t>
            </a:r>
          </a:p>
          <a:p>
            <a:r>
              <a:t>med inriktning mot våra branscher och be hen ge foldern till dem.</a:t>
            </a:r>
          </a:p>
          <a:p>
            <a:r>
              <a:t> </a:t>
            </a:r>
          </a:p>
          <a:p>
            <a:r>
              <a:t>Säg att vi självklart gärna kommer tillbaka.</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 name="Shape 121"/>
          <p:cNvSpPr>
            <a:spLocks noGrp="1" noRot="1" noChangeAspect="1"/>
          </p:cNvSpPr>
          <p:nvPr>
            <p:ph type="sldImg"/>
          </p:nvPr>
        </p:nvSpPr>
        <p:spPr>
          <a:xfrm>
            <a:off x="381000" y="685800"/>
            <a:ext cx="6096000" cy="3429000"/>
          </a:xfrm>
          <a:prstGeom prst="rect">
            <a:avLst/>
          </a:prstGeom>
        </p:spPr>
        <p:txBody>
          <a:bodyPr/>
          <a:lstStyle/>
          <a:p>
            <a:endParaRPr/>
          </a:p>
        </p:txBody>
      </p:sp>
      <p:sp>
        <p:nvSpPr>
          <p:cNvPr id="122" name="Shape 122"/>
          <p:cNvSpPr>
            <a:spLocks noGrp="1"/>
          </p:cNvSpPr>
          <p:nvPr>
            <p:ph type="body" sz="quarter" idx="1"/>
          </p:nvPr>
        </p:nvSpPr>
        <p:spPr>
          <a:prstGeom prst="rect">
            <a:avLst/>
          </a:prstGeom>
        </p:spPr>
        <p:txBody>
          <a:bodyPr/>
          <a:lstStyle/>
          <a:p>
            <a:pPr>
              <a:spcBef>
                <a:spcPts val="0"/>
              </a:spcBef>
            </a:pPr>
            <a:r>
              <a:rPr lang="sv-SE" noProof="0" dirty="0"/>
              <a:t>Det är viktigt att gå igenom skillnaden mellan fackförbund och arbetsgivare. Tillsammans utgör de båda de två ”parterna” på arbetsmarknaden. </a:t>
            </a:r>
          </a:p>
          <a:p>
            <a:pPr>
              <a:spcBef>
                <a:spcPts val="0"/>
              </a:spcBef>
            </a:pPr>
            <a:endParaRPr dirty="0"/>
          </a:p>
          <a:p>
            <a:pPr>
              <a:spcBef>
                <a:spcPts val="0"/>
              </a:spcBef>
            </a:pPr>
            <a:r>
              <a:rPr lang="sv-SE" noProof="0" dirty="0"/>
              <a:t>Vi som </a:t>
            </a:r>
            <a:r>
              <a:rPr lang="sv-SE" b="1" noProof="0" dirty="0"/>
              <a:t>jobbar</a:t>
            </a:r>
            <a:r>
              <a:rPr lang="sv-SE" noProof="0" dirty="0"/>
              <a:t> på (exempelvis) ett företag är medlemmar i facket. Vi får lön och har ett intresse av bra löner, goda arbetsvillkor och bra arbetsmiljö. </a:t>
            </a:r>
          </a:p>
          <a:p>
            <a:pPr>
              <a:spcBef>
                <a:spcPts val="0"/>
              </a:spcBef>
            </a:pPr>
            <a:r>
              <a:rPr lang="sv-SE" noProof="0" dirty="0"/>
              <a:t>De som </a:t>
            </a:r>
            <a:r>
              <a:rPr lang="sv-SE" b="1" noProof="0" dirty="0"/>
              <a:t>äger</a:t>
            </a:r>
            <a:r>
              <a:rPr lang="sv-SE" noProof="0" dirty="0"/>
              <a:t> olika företag kallas för arbetsgivare och är medlemmar i arbetsgivarorganisationer. De har ett intresse av att tjäna så mycket pengar som möjligt. Det är en viss intresseskillnad med andra ord.</a:t>
            </a:r>
          </a:p>
          <a:p>
            <a:pPr>
              <a:spcBef>
                <a:spcPts val="0"/>
              </a:spcBef>
            </a:pPr>
            <a:r>
              <a:rPr lang="sv-SE" noProof="0" dirty="0"/>
              <a:t>Chef och arbetsgivare är inte samma sak. En chef är oftast också anställd.</a:t>
            </a:r>
          </a:p>
          <a:p>
            <a:pPr>
              <a:spcBef>
                <a:spcPts val="0"/>
              </a:spcBef>
            </a:pPr>
            <a:endParaRPr lang="sv-SE" noProof="0" dirty="0"/>
          </a:p>
          <a:p>
            <a:pPr>
              <a:spcBef>
                <a:spcPts val="0"/>
              </a:spcBef>
            </a:pPr>
            <a:r>
              <a:rPr lang="sv-SE" noProof="0" dirty="0"/>
              <a:t>Handels är alltså fackförbundet för oss som jobbar i handelsbranschen. Svensk Handel/Frisörföretagarna är arbetsgivarorganisationer för de som äger handelsbranschen. Därför förhandlar vi och försöker lösa saker tillsammans, även fast vi har delvis olika intressen. Hur bra resultatet blir ur de anställdas perspektiv beror på hur starkt facket är. Alltså hur många som är medlemmar.</a:t>
            </a:r>
          </a:p>
          <a:p>
            <a:pPr>
              <a:spcBef>
                <a:spcPts val="0"/>
              </a:spcBef>
            </a:pPr>
            <a:r>
              <a:rPr lang="sv-SE" noProof="0" dirty="0"/>
              <a:t>På samma vis jobbar fackförbund och arbetsgivarorganisationer i andra branscher, exempelvis i hotell- och restaurangbranschen. </a:t>
            </a:r>
          </a:p>
          <a:p>
            <a:pPr>
              <a:spcBef>
                <a:spcPts val="0"/>
              </a:spcBef>
            </a:pPr>
            <a:endParaRPr dirty="0"/>
          </a:p>
          <a:p>
            <a:pPr>
              <a:spcBef>
                <a:spcPts val="0"/>
              </a:spcBef>
            </a:pPr>
            <a:r>
              <a:rPr lang="sv-SE" noProof="0" dirty="0"/>
              <a:t>Fackförbund samarbetar i fackliga centralorganisationer. De fungerar som paraplyorganisationer. Handels ingår i det största paraplyet, LO (landsorganisationen). Där samarbetar</a:t>
            </a:r>
            <a:r>
              <a:rPr dirty="0"/>
              <a:t> 1</a:t>
            </a:r>
            <a:r>
              <a:rPr lang="sv-SE" dirty="0"/>
              <a:t>3</a:t>
            </a:r>
            <a:r>
              <a:rPr dirty="0"/>
              <a:t> </a:t>
            </a:r>
            <a:r>
              <a:rPr lang="sv-SE" noProof="0" dirty="0"/>
              <a:t>fackförbund</a:t>
            </a:r>
            <a:r>
              <a:rPr dirty="0"/>
              <a:t>. </a:t>
            </a:r>
          </a:p>
          <a:p>
            <a:pPr>
              <a:spcBef>
                <a:spcPts val="0"/>
              </a:spcBef>
            </a:pPr>
            <a:r>
              <a:rPr dirty="0"/>
              <a:t>TCO (</a:t>
            </a:r>
            <a:r>
              <a:rPr lang="sv-SE" noProof="0" dirty="0"/>
              <a:t>tjänstemännens centralorganisation</a:t>
            </a:r>
            <a:r>
              <a:rPr dirty="0"/>
              <a:t>) och SACO (</a:t>
            </a:r>
            <a:r>
              <a:rPr lang="sv-SE" noProof="0" dirty="0"/>
              <a:t>Sveriges akademikers centralorganisation</a:t>
            </a:r>
            <a:r>
              <a:rPr dirty="0"/>
              <a:t>) </a:t>
            </a:r>
            <a:r>
              <a:rPr lang="sv-SE" noProof="0" dirty="0"/>
              <a:t>är två andra paraplyer där andra fackförbund samarbetar</a:t>
            </a:r>
            <a:r>
              <a:rPr dirty="0"/>
              <a:t>.</a:t>
            </a:r>
          </a:p>
          <a:p>
            <a:pPr>
              <a:spcBef>
                <a:spcPts val="0"/>
              </a:spcBef>
            </a:pPr>
            <a:r>
              <a:rPr lang="sv-SE" noProof="0" dirty="0"/>
              <a:t>Huvudregeln är ett fackförbund en bransch. Du blir medlem i det fackförbund som organiserar branschen där du jobbar</a:t>
            </a:r>
            <a:r>
              <a:rPr dirty="0"/>
              <a:t>. </a:t>
            </a:r>
          </a:p>
          <a:p>
            <a:pPr>
              <a:spcBef>
                <a:spcPts val="0"/>
              </a:spcBef>
            </a:pPr>
            <a:endParaRPr dirty="0"/>
          </a:p>
          <a:p>
            <a:pPr>
              <a:spcBef>
                <a:spcPts val="0"/>
              </a:spcBef>
            </a:pPr>
            <a:r>
              <a:rPr lang="sv-SE" noProof="0" dirty="0"/>
              <a:t>Arbetsgivarorganisationer samarbetar i sitt paraply, Svenskt Näringsliv. Där är också huvudregeln att det finns en arbetsgivarorganisation per bransch.</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 name="Shape 134"/>
          <p:cNvSpPr>
            <a:spLocks noGrp="1" noRot="1" noChangeAspect="1"/>
          </p:cNvSpPr>
          <p:nvPr>
            <p:ph type="sldImg"/>
          </p:nvPr>
        </p:nvSpPr>
        <p:spPr>
          <a:xfrm>
            <a:off x="381000" y="685800"/>
            <a:ext cx="6096000" cy="3429000"/>
          </a:xfrm>
          <a:prstGeom prst="rect">
            <a:avLst/>
          </a:prstGeom>
        </p:spPr>
        <p:txBody>
          <a:bodyPr/>
          <a:lstStyle/>
          <a:p>
            <a:endParaRPr/>
          </a:p>
        </p:txBody>
      </p:sp>
      <p:sp>
        <p:nvSpPr>
          <p:cNvPr id="135" name="Shape 135"/>
          <p:cNvSpPr>
            <a:spLocks noGrp="1"/>
          </p:cNvSpPr>
          <p:nvPr>
            <p:ph type="body" sz="quarter" idx="1"/>
          </p:nvPr>
        </p:nvSpPr>
        <p:spPr>
          <a:prstGeom prst="rect">
            <a:avLst/>
          </a:prstGeom>
        </p:spPr>
        <p:txBody>
          <a:bodyPr/>
          <a:lstStyle/>
          <a:p>
            <a:pPr>
              <a:spcBef>
                <a:spcPts val="0"/>
              </a:spcBef>
            </a:pPr>
            <a:r>
              <a:t>Det är viktigt att gå igenom skillnaden mellan fackförbund och arbetsgivare. Tillsammans utgör de båda de två ”parterna” på arbetsmarknaden. </a:t>
            </a:r>
          </a:p>
          <a:p>
            <a:pPr>
              <a:spcBef>
                <a:spcPts val="0"/>
              </a:spcBef>
            </a:pPr>
            <a:endParaRPr/>
          </a:p>
          <a:p>
            <a:pPr>
              <a:spcBef>
                <a:spcPts val="0"/>
              </a:spcBef>
            </a:pPr>
            <a:r>
              <a:t>Vi som </a:t>
            </a:r>
            <a:r>
              <a:rPr b="1"/>
              <a:t>jobbar</a:t>
            </a:r>
            <a:r>
              <a:t> på (exempelvis) ett företag är medlemmar i facket. Vi får lön och har ett intresse av bra löner, goda arbetsvillkor och bra arbetsmiljö. </a:t>
            </a:r>
          </a:p>
          <a:p>
            <a:pPr>
              <a:spcBef>
                <a:spcPts val="0"/>
              </a:spcBef>
            </a:pPr>
            <a:r>
              <a:t>De som </a:t>
            </a:r>
            <a:r>
              <a:rPr b="1"/>
              <a:t>äger</a:t>
            </a:r>
            <a:r>
              <a:t> olika företag kallas för arbetsgivare och är medlemmar i arbetsgivarorganisationer. De har ett intresse av att tjäna så mycket pengar som möjligt. Det är en viss intresseskillnad med andra ord.</a:t>
            </a:r>
          </a:p>
          <a:p>
            <a:pPr>
              <a:spcBef>
                <a:spcPts val="0"/>
              </a:spcBef>
            </a:pPr>
            <a:r>
              <a:t>Chef och arbetsgivare är inte samma sak. En chef är oftast också anställd.</a:t>
            </a:r>
          </a:p>
          <a:p>
            <a:pPr>
              <a:spcBef>
                <a:spcPts val="0"/>
              </a:spcBef>
            </a:pPr>
            <a:endParaRPr/>
          </a:p>
          <a:p>
            <a:pPr>
              <a:spcBef>
                <a:spcPts val="0"/>
              </a:spcBef>
            </a:pPr>
            <a:r>
              <a:t>Handels är alltså fackförbundet för oss som jobbar i handelsbranschen. Svensk Handel/Frisörföretagarna är arbetsgivarorganisationer för de som äger handelsbranschen. Därför förhandlar vi och försöker lösa saker tillsammans, även fast vi har delvis olika intressen. Hur bra resultatet blir ur de anställdas perspektiv beror på hur starkt facket är. Alltså hur många som är medlemmar.</a:t>
            </a:r>
          </a:p>
          <a:p>
            <a:pPr>
              <a:spcBef>
                <a:spcPts val="0"/>
              </a:spcBef>
            </a:pPr>
            <a:r>
              <a:t>På samma vis jobbar fackförbund och arbetsgivarorganisationer i andra branscher, exempelvis i hotell- och restaurangbranschen. </a:t>
            </a:r>
          </a:p>
          <a:p>
            <a:pPr>
              <a:spcBef>
                <a:spcPts val="0"/>
              </a:spcBef>
            </a:pPr>
            <a:endParaRPr/>
          </a:p>
          <a:p>
            <a:pPr>
              <a:spcBef>
                <a:spcPts val="0"/>
              </a:spcBef>
            </a:pPr>
            <a:r>
              <a:t>Fackförbund sammarbetar i fackliga centralorganisationer. De fungerar som paraplyorganisationer. Handels ingår i det största paraplyet, LO (landsorgansationen). Där sammarbetar 14 fackförbund. </a:t>
            </a:r>
          </a:p>
          <a:p>
            <a:pPr>
              <a:spcBef>
                <a:spcPts val="0"/>
              </a:spcBef>
            </a:pPr>
            <a:r>
              <a:t>TCO (tjänstermännens centralorganisation) och SACO (Sveriges akademikers centralorganisation) är två andra paraplyer där andra fackförbund sammarbetar.</a:t>
            </a:r>
          </a:p>
          <a:p>
            <a:pPr>
              <a:spcBef>
                <a:spcPts val="0"/>
              </a:spcBef>
            </a:pPr>
            <a:r>
              <a:t>Huvudregelen är ett fackförbund en bransch. Du blir medlem i det fackförbund som organiserar branschen där du jobbar. </a:t>
            </a:r>
          </a:p>
          <a:p>
            <a:pPr>
              <a:spcBef>
                <a:spcPts val="0"/>
              </a:spcBef>
            </a:pPr>
            <a:endParaRPr/>
          </a:p>
          <a:p>
            <a:pPr>
              <a:spcBef>
                <a:spcPts val="0"/>
              </a:spcBef>
            </a:pPr>
            <a:r>
              <a:t>Arbetsgivarorganisationer sammarbetar i sitt paraply, Svenskt Näringsliv. Där är också huvudregeln att det finns en arbetsgivarorganisation per bransch.</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 name="Shape 149"/>
          <p:cNvSpPr>
            <a:spLocks noGrp="1" noRot="1" noChangeAspect="1"/>
          </p:cNvSpPr>
          <p:nvPr>
            <p:ph type="sldImg"/>
          </p:nvPr>
        </p:nvSpPr>
        <p:spPr>
          <a:xfrm>
            <a:off x="381000" y="685800"/>
            <a:ext cx="6096000" cy="3429000"/>
          </a:xfrm>
          <a:prstGeom prst="rect">
            <a:avLst/>
          </a:prstGeom>
        </p:spPr>
        <p:txBody>
          <a:bodyPr/>
          <a:lstStyle/>
          <a:p>
            <a:endParaRPr/>
          </a:p>
        </p:txBody>
      </p:sp>
      <p:sp>
        <p:nvSpPr>
          <p:cNvPr id="150" name="Shape 150"/>
          <p:cNvSpPr>
            <a:spLocks noGrp="1"/>
          </p:cNvSpPr>
          <p:nvPr>
            <p:ph type="body" sz="quarter" idx="1"/>
          </p:nvPr>
        </p:nvSpPr>
        <p:spPr>
          <a:prstGeom prst="rect">
            <a:avLst/>
          </a:prstGeom>
        </p:spPr>
        <p:txBody>
          <a:bodyPr/>
          <a:lstStyle/>
          <a:p>
            <a:pPr>
              <a:spcBef>
                <a:spcPts val="0"/>
              </a:spcBef>
            </a:pPr>
            <a:r>
              <a:t>Ta upp frågan om vem som egentligen har makt över att bestämma lön. Tänk bort kollektivavtal och anställningsbevis. Det kommer vi till snart. </a:t>
            </a:r>
          </a:p>
          <a:p>
            <a:pPr>
              <a:spcBef>
                <a:spcPts val="0"/>
              </a:spcBef>
            </a:pPr>
            <a:endParaRPr/>
          </a:p>
          <a:p>
            <a:pPr>
              <a:spcBef>
                <a:spcPts val="0"/>
              </a:spcBef>
            </a:pPr>
            <a:r>
              <a:t>Arbetsgivaren är ju den med pengar som betalar ut lön. Arbetsgivaren behöver folk som arbetar (arbetskraft) för att kunna driva sin verksamhet och tjäna pengar. Därför vill arbetsgivaren anställa. </a:t>
            </a:r>
          </a:p>
          <a:p>
            <a:pPr>
              <a:spcBef>
                <a:spcPts val="0"/>
              </a:spcBef>
            </a:pPr>
            <a:r>
              <a:t>Vi som lever på lön behöver ett jobb. Därför söker vi jobb om vi inte redan har ett. </a:t>
            </a:r>
          </a:p>
          <a:p>
            <a:pPr>
              <a:spcBef>
                <a:spcPts val="0"/>
              </a:spcBef>
            </a:pPr>
            <a:endParaRPr/>
          </a:p>
          <a:p>
            <a:pPr>
              <a:spcBef>
                <a:spcPts val="0"/>
              </a:spcBef>
            </a:pPr>
            <a:r>
              <a:t>Kör ett kort </a:t>
            </a:r>
            <a:r>
              <a:rPr b="1"/>
              <a:t>rollspel</a:t>
            </a:r>
            <a:r>
              <a:t> där du som skolinformatör går in i rollen som arbetsgivare och pressar elevernas löner när de har rollen som arbetstagare som söker jobb. </a:t>
            </a:r>
          </a:p>
          <a:p>
            <a:pPr>
              <a:spcBef>
                <a:spcPts val="0"/>
              </a:spcBef>
            </a:pPr>
            <a:r>
              <a:t>Du är arbetsgivare och äger exempelvis en butik/salong. Du behöver personal. </a:t>
            </a:r>
          </a:p>
          <a:p>
            <a:pPr>
              <a:spcBef>
                <a:spcPts val="0"/>
              </a:spcBef>
            </a:pPr>
            <a:r>
              <a:t>Eleverna söker jobb hos dig och har fått komma på intervju. </a:t>
            </a:r>
          </a:p>
          <a:p>
            <a:pPr>
              <a:spcBef>
                <a:spcPts val="0"/>
              </a:spcBef>
            </a:pPr>
            <a:r>
              <a:t>Gå fram till en person och fråga hur mycket den begär i lön. Säg att det måste vara ett rimligt krav. </a:t>
            </a:r>
          </a:p>
          <a:p>
            <a:pPr>
              <a:spcBef>
                <a:spcPts val="0"/>
              </a:spcBef>
            </a:pPr>
            <a:r>
              <a:t>Gå sedan vidare till nästa och sen nästa och fråga vad den skulle vilja ha. Ta det steg för steg och </a:t>
            </a:r>
            <a:r>
              <a:rPr b="1"/>
              <a:t>tryck ner deras löner </a:t>
            </a:r>
            <a:r>
              <a:t>genom att låta eleverna konkurrera om jobben med sina löner. </a:t>
            </a:r>
          </a:p>
          <a:p>
            <a:pPr>
              <a:spcBef>
                <a:spcPts val="0"/>
              </a:spcBef>
            </a:pPr>
            <a:r>
              <a:t>Använd scenarier som ”du vill ju flytta hemifrån”, ”du är arbetslös”, ”du är pank och har ingen annan försörjning” och ”du har familj som du måste tänka på”.</a:t>
            </a:r>
          </a:p>
          <a:p>
            <a:pPr>
              <a:spcBef>
                <a:spcPts val="0"/>
              </a:spcBef>
            </a:pPr>
            <a:r>
              <a:t>Fråga om inte eleverna skulle överväga att ta jobbet till lite lägre lön eftersom ”ett jobb med låg lön är ju bättre än inget alls”. I alla fall ett tag…</a:t>
            </a:r>
          </a:p>
          <a:p>
            <a:pPr>
              <a:spcBef>
                <a:spcPts val="0"/>
              </a:spcBef>
            </a:pPr>
            <a:r>
              <a:t>  </a:t>
            </a:r>
          </a:p>
          <a:p>
            <a:pPr>
              <a:spcBef>
                <a:spcPts val="0"/>
              </a:spcBef>
            </a:pPr>
            <a:r>
              <a:t>Låt sedan eleverna diskutera i små grupper vad de konkret kan göra för att få inflytande och hålla uppe lönerna? De ska </a:t>
            </a:r>
            <a:r>
              <a:rPr b="1"/>
              <a:t>komma på ett sätt att hålla ihop </a:t>
            </a:r>
            <a:r>
              <a:t>och konkurrera om jobben med deras kvalitéer, inte med låga löner. De ska komma på det fackliga löftet.</a:t>
            </a:r>
          </a:p>
          <a:p>
            <a:pPr>
              <a:spcBef>
                <a:spcPts val="0"/>
              </a:spcBef>
            </a:pPr>
            <a:r>
              <a:t>Be dem berätta om vad de kommit fram till. Försök styra samtalet till att de måste gå ihop och bestämma en lägsta lön/villkor som ingen går under.</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 name="Shape 158"/>
          <p:cNvSpPr>
            <a:spLocks noGrp="1" noRot="1" noChangeAspect="1"/>
          </p:cNvSpPr>
          <p:nvPr>
            <p:ph type="sldImg"/>
          </p:nvPr>
        </p:nvSpPr>
        <p:spPr>
          <a:xfrm>
            <a:off x="381000" y="685800"/>
            <a:ext cx="6096000" cy="3429000"/>
          </a:xfrm>
          <a:prstGeom prst="rect">
            <a:avLst/>
          </a:prstGeom>
        </p:spPr>
        <p:txBody>
          <a:bodyPr/>
          <a:lstStyle/>
          <a:p>
            <a:endParaRPr/>
          </a:p>
        </p:txBody>
      </p:sp>
      <p:sp>
        <p:nvSpPr>
          <p:cNvPr id="159" name="Shape 159"/>
          <p:cNvSpPr>
            <a:spLocks noGrp="1"/>
          </p:cNvSpPr>
          <p:nvPr>
            <p:ph type="body" sz="quarter" idx="1"/>
          </p:nvPr>
        </p:nvSpPr>
        <p:spPr>
          <a:prstGeom prst="rect">
            <a:avLst/>
          </a:prstGeom>
        </p:spPr>
        <p:txBody>
          <a:bodyPr/>
          <a:lstStyle/>
          <a:p>
            <a:pPr>
              <a:spcBef>
                <a:spcPts val="0"/>
              </a:spcBef>
            </a:pPr>
            <a:r>
              <a:t>Ta upp frågan om vem som egentligen har makt över att bestämma lön. Tänk bort kollektivavtal och anställningsbevis. Det kommer vi till snart. </a:t>
            </a:r>
          </a:p>
          <a:p>
            <a:pPr>
              <a:spcBef>
                <a:spcPts val="0"/>
              </a:spcBef>
            </a:pPr>
            <a:endParaRPr/>
          </a:p>
          <a:p>
            <a:pPr>
              <a:spcBef>
                <a:spcPts val="0"/>
              </a:spcBef>
            </a:pPr>
            <a:r>
              <a:t>Arbetsgivaren är ju den med pengar som betalar ut lön. Arbetsgivaren behöver folk som arbetar (arbetskraft) för att kunna driva sin verksamhet och tjäna pengar. Därför vill arbetsgivaren anställa. </a:t>
            </a:r>
          </a:p>
          <a:p>
            <a:pPr>
              <a:spcBef>
                <a:spcPts val="0"/>
              </a:spcBef>
            </a:pPr>
            <a:r>
              <a:t>Vi som lever på lön behöver ett jobb. Därför söker vi jobb om vi inte redan har ett. </a:t>
            </a:r>
          </a:p>
          <a:p>
            <a:pPr>
              <a:spcBef>
                <a:spcPts val="0"/>
              </a:spcBef>
            </a:pPr>
            <a:endParaRPr/>
          </a:p>
          <a:p>
            <a:pPr>
              <a:spcBef>
                <a:spcPts val="0"/>
              </a:spcBef>
            </a:pPr>
            <a:r>
              <a:t>Kör ett kort </a:t>
            </a:r>
            <a:r>
              <a:rPr b="1"/>
              <a:t>rollspel</a:t>
            </a:r>
            <a:r>
              <a:t> där du som skolinformatör går in i rollen som arbetsgivare och pressar elevernas löner när de har rollen som arbetstagare som söker jobb. </a:t>
            </a:r>
          </a:p>
          <a:p>
            <a:pPr>
              <a:spcBef>
                <a:spcPts val="0"/>
              </a:spcBef>
            </a:pPr>
            <a:r>
              <a:t>Du är arbetsgivare och äger exempelvis en butik/salong. Du behöver personal. </a:t>
            </a:r>
          </a:p>
          <a:p>
            <a:pPr>
              <a:spcBef>
                <a:spcPts val="0"/>
              </a:spcBef>
            </a:pPr>
            <a:r>
              <a:t>Eleverna söker jobb hos dig och har fått komma på intervju. </a:t>
            </a:r>
          </a:p>
          <a:p>
            <a:pPr>
              <a:spcBef>
                <a:spcPts val="0"/>
              </a:spcBef>
            </a:pPr>
            <a:r>
              <a:t>Gå fram till en person och fråga hur mycket den begär i lön. Säg att det måste vara ett rimligt krav. </a:t>
            </a:r>
          </a:p>
          <a:p>
            <a:pPr>
              <a:spcBef>
                <a:spcPts val="0"/>
              </a:spcBef>
            </a:pPr>
            <a:r>
              <a:t>Gå sedan vidare till nästa och sen nästa och fråga vad den skulle vilja ha. Ta det steg för steg och </a:t>
            </a:r>
            <a:r>
              <a:rPr b="1"/>
              <a:t>tryck ner deras löner </a:t>
            </a:r>
            <a:r>
              <a:t>genom att låta eleverna konkurrera om jobben med sina löner. </a:t>
            </a:r>
          </a:p>
          <a:p>
            <a:pPr>
              <a:spcBef>
                <a:spcPts val="0"/>
              </a:spcBef>
            </a:pPr>
            <a:r>
              <a:t>Använd scenarier som ”du vill ju flytta hemifrån”, ”du är arbetslös”, ”du är pank och har ingen annan försörjning” och ”du har familj som du måste tänka på”.</a:t>
            </a:r>
          </a:p>
          <a:p>
            <a:pPr>
              <a:spcBef>
                <a:spcPts val="0"/>
              </a:spcBef>
            </a:pPr>
            <a:r>
              <a:t>Fråga om inte eleverna skulle överväga att ta jobbet till lite lägre lön eftersom ”ett jobb med låg lön är ju bättre än inget alls”. I alla fall ett tag…</a:t>
            </a:r>
          </a:p>
          <a:p>
            <a:pPr>
              <a:spcBef>
                <a:spcPts val="0"/>
              </a:spcBef>
            </a:pPr>
            <a:r>
              <a:t>  </a:t>
            </a:r>
          </a:p>
          <a:p>
            <a:pPr>
              <a:spcBef>
                <a:spcPts val="0"/>
              </a:spcBef>
            </a:pPr>
            <a:r>
              <a:t>Låt sedan eleverna diskutera i små grupper vad de konkret kan göra för att få inflytande och hålla uppe lönerna? De ska </a:t>
            </a:r>
            <a:r>
              <a:rPr b="1"/>
              <a:t>komma på ett sätt att hålla ihop </a:t>
            </a:r>
            <a:r>
              <a:t>och konkurrera om jobben med deras kvalitéer, inte med låga löner. De ska komma på det fackliga löftet.</a:t>
            </a:r>
          </a:p>
          <a:p>
            <a:pPr>
              <a:spcBef>
                <a:spcPts val="0"/>
              </a:spcBef>
            </a:pPr>
            <a:r>
              <a:t>Be dem berätta om vad de kommit fram till. Försök styra samtalet till att de måste gå ihop och bestämma en lägsta lön/villkor som ingen går under.</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 name="Shape 166"/>
          <p:cNvSpPr>
            <a:spLocks noGrp="1" noRot="1" noChangeAspect="1"/>
          </p:cNvSpPr>
          <p:nvPr>
            <p:ph type="sldImg"/>
          </p:nvPr>
        </p:nvSpPr>
        <p:spPr>
          <a:xfrm>
            <a:off x="381000" y="685800"/>
            <a:ext cx="6096000" cy="3429000"/>
          </a:xfrm>
          <a:prstGeom prst="rect">
            <a:avLst/>
          </a:prstGeom>
        </p:spPr>
        <p:txBody>
          <a:bodyPr/>
          <a:lstStyle/>
          <a:p>
            <a:endParaRPr/>
          </a:p>
        </p:txBody>
      </p:sp>
      <p:sp>
        <p:nvSpPr>
          <p:cNvPr id="167" name="Shape 167"/>
          <p:cNvSpPr>
            <a:spLocks noGrp="1"/>
          </p:cNvSpPr>
          <p:nvPr>
            <p:ph type="body" sz="quarter" idx="1"/>
          </p:nvPr>
        </p:nvSpPr>
        <p:spPr>
          <a:prstGeom prst="rect">
            <a:avLst/>
          </a:prstGeom>
        </p:spPr>
        <p:txBody>
          <a:bodyPr/>
          <a:lstStyle/>
          <a:p>
            <a:pPr>
              <a:spcBef>
                <a:spcPts val="0"/>
              </a:spcBef>
              <a:defRPr b="1"/>
            </a:pPr>
            <a:r>
              <a:t>Det fackliga löftet</a:t>
            </a:r>
          </a:p>
          <a:p>
            <a:pPr>
              <a:spcBef>
                <a:spcPts val="0"/>
              </a:spcBef>
            </a:pPr>
            <a:endParaRPr/>
          </a:p>
          <a:p>
            <a:pPr>
              <a:spcBef>
                <a:spcPts val="0"/>
              </a:spcBef>
            </a:pPr>
            <a:r>
              <a:t>Fackets idé är att vi inte ska konkurrera med låga löner och sämre villkor utan med kunskap och kvalitet. Alla som arbetar ska ha rätt till en värdig lön. Därför kommer vi överens om ett fackligt löfte. Gärna bättre löner och villkor, aldrig sämre.</a:t>
            </a:r>
          </a:p>
          <a:p>
            <a:pPr>
              <a:spcBef>
                <a:spcPts val="0"/>
              </a:spcBef>
            </a:pPr>
            <a:endParaRPr/>
          </a:p>
          <a:p>
            <a:pPr>
              <a:spcBef>
                <a:spcPts val="0"/>
              </a:spcBef>
            </a:pPr>
            <a:r>
              <a:t>Genom att hålla ihop kring ett löfte i form av rimlig lägstalön och andra viktiga villkor som bra OB-tillägg och god arbetsmiljö, får vi som jobbar inflytande/makt.</a:t>
            </a:r>
          </a:p>
          <a:p>
            <a:pPr>
              <a:spcBef>
                <a:spcPts val="0"/>
              </a:spcBef>
            </a:pPr>
            <a:r>
              <a:t> </a:t>
            </a:r>
          </a:p>
          <a:p>
            <a:pPr>
              <a:spcBef>
                <a:spcPts val="0"/>
              </a:spcBef>
            </a:pPr>
            <a:r>
              <a:t>Styrkan är att om vi alla håller ihop så kommer vi få stort inflytande och kan säkerställa bra löner och villkor. </a:t>
            </a:r>
          </a:p>
          <a:p>
            <a:pPr>
              <a:spcBef>
                <a:spcPts val="0"/>
              </a:spcBef>
            </a:pPr>
            <a:r>
              <a:t>Utmaningen är att det förutsätter att de allra flesta håller ihop. </a:t>
            </a:r>
          </a:p>
          <a:p>
            <a:pPr>
              <a:spcBef>
                <a:spcPts val="0"/>
              </a:spcBef>
            </a:pPr>
            <a:endParaRPr/>
          </a:p>
          <a:p>
            <a:pPr>
              <a:spcBef>
                <a:spcPts val="0"/>
              </a:spcBef>
            </a:pPr>
            <a:r>
              <a:t>Se bara på en strejk. Om en arbetsgivare vägrar diskutera och alls möta vårt löfte tvingas vi välja att inte arbeta, det vill säga strejka. </a:t>
            </a:r>
          </a:p>
          <a:p>
            <a:pPr>
              <a:spcBef>
                <a:spcPts val="0"/>
              </a:spcBef>
            </a:pPr>
            <a:r>
              <a:t>Det förutsätter att vi håller ihop. Håller alla ihop blir det antagligen inte ens strejk eftersom alla vet att vi som jobbar har stort inflytande och inte accepterar låg lön.</a:t>
            </a:r>
          </a:p>
          <a:p>
            <a:pPr>
              <a:spcBef>
                <a:spcPts val="0"/>
              </a:spcBef>
            </a:pPr>
            <a:r>
              <a:t> </a:t>
            </a:r>
          </a:p>
          <a:p>
            <a:pPr>
              <a:spcBef>
                <a:spcPts val="0"/>
              </a:spcBef>
            </a:pPr>
            <a:r>
              <a:t>Därför tecknar vi kollektivavtal. Kollektivavtal blir det nedskriva löftet som också arbetsgivarna ställer sig bakom och lovar att följa och minst betala. Då vet alla vad som gäller och det finns ingen risk för strejk och konflikt. </a:t>
            </a:r>
          </a:p>
          <a:p>
            <a:pPr>
              <a:spcBef>
                <a:spcPts val="0"/>
              </a:spcBef>
            </a:pPr>
            <a:endParaRPr/>
          </a:p>
          <a:p>
            <a:pPr>
              <a:spcBef>
                <a:spcPts val="0"/>
              </a:spcBef>
            </a:pPr>
            <a:r>
              <a:t>Kollektivavtalet är golvet och berättar vilken lägstalön och vilka basvillkor som gäller på arbetsplatsen. Självklart får arbetsgivaren gärna betala högre lön och ge bättre villkor än det som står i kollektivavtalen. Det finns inget tak.</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 name="Shape 175"/>
          <p:cNvSpPr>
            <a:spLocks noGrp="1" noRot="1" noChangeAspect="1"/>
          </p:cNvSpPr>
          <p:nvPr>
            <p:ph type="sldImg"/>
          </p:nvPr>
        </p:nvSpPr>
        <p:spPr>
          <a:xfrm>
            <a:off x="381000" y="685800"/>
            <a:ext cx="6096000" cy="3429000"/>
          </a:xfrm>
          <a:prstGeom prst="rect">
            <a:avLst/>
          </a:prstGeom>
        </p:spPr>
        <p:txBody>
          <a:bodyPr/>
          <a:lstStyle/>
          <a:p>
            <a:endParaRPr/>
          </a:p>
        </p:txBody>
      </p:sp>
      <p:sp>
        <p:nvSpPr>
          <p:cNvPr id="176" name="Shape 176"/>
          <p:cNvSpPr>
            <a:spLocks noGrp="1"/>
          </p:cNvSpPr>
          <p:nvPr>
            <p:ph type="body" sz="quarter" idx="1"/>
          </p:nvPr>
        </p:nvSpPr>
        <p:spPr>
          <a:prstGeom prst="rect">
            <a:avLst/>
          </a:prstGeom>
        </p:spPr>
        <p:txBody>
          <a:bodyPr/>
          <a:lstStyle/>
          <a:p>
            <a:pPr>
              <a:spcBef>
                <a:spcPts val="0"/>
              </a:spcBef>
              <a:defRPr b="1"/>
            </a:pPr>
            <a:r>
              <a:t>Det fackliga löftet</a:t>
            </a:r>
          </a:p>
          <a:p>
            <a:pPr>
              <a:spcBef>
                <a:spcPts val="0"/>
              </a:spcBef>
            </a:pPr>
            <a:endParaRPr/>
          </a:p>
          <a:p>
            <a:pPr>
              <a:spcBef>
                <a:spcPts val="0"/>
              </a:spcBef>
            </a:pPr>
            <a:r>
              <a:t>Fackets idé är att vi inte ska konkurrera med låga löner och sämre villkor utan med kunskap och kvalitet. Alla som arbetar ska ha rätt till en värdig lön. Därför kommer vi överens om ett fackligt löfte. Gärna bättre löner och villkor, aldrig sämre.</a:t>
            </a:r>
          </a:p>
          <a:p>
            <a:pPr>
              <a:spcBef>
                <a:spcPts val="0"/>
              </a:spcBef>
            </a:pPr>
            <a:endParaRPr/>
          </a:p>
          <a:p>
            <a:pPr>
              <a:spcBef>
                <a:spcPts val="0"/>
              </a:spcBef>
            </a:pPr>
            <a:r>
              <a:t>Genom att hålla ihop kring ett löfte i form av rimlig lägstalön och andra viktiga villkor som bra OB-tillägg och god arbetsmiljö, får vi som jobbar inflytande/makt.</a:t>
            </a:r>
          </a:p>
          <a:p>
            <a:pPr>
              <a:spcBef>
                <a:spcPts val="0"/>
              </a:spcBef>
            </a:pPr>
            <a:r>
              <a:t> </a:t>
            </a:r>
          </a:p>
          <a:p>
            <a:pPr>
              <a:spcBef>
                <a:spcPts val="0"/>
              </a:spcBef>
            </a:pPr>
            <a:r>
              <a:t>Styrkan är att om vi alla håller ihop så kommer vi få stort inflytande och kan säkerställa bra löner och villkor. </a:t>
            </a:r>
          </a:p>
          <a:p>
            <a:pPr>
              <a:spcBef>
                <a:spcPts val="0"/>
              </a:spcBef>
            </a:pPr>
            <a:r>
              <a:t>Utmaningen är att det förutsätter att de allra flesta håller ihop. </a:t>
            </a:r>
          </a:p>
          <a:p>
            <a:pPr>
              <a:spcBef>
                <a:spcPts val="0"/>
              </a:spcBef>
            </a:pPr>
            <a:endParaRPr/>
          </a:p>
          <a:p>
            <a:pPr>
              <a:spcBef>
                <a:spcPts val="0"/>
              </a:spcBef>
            </a:pPr>
            <a:r>
              <a:t>Se bara på en strejk. Om en arbetsgivare vägrar diskutera och alls möta vårt löfte tvingas vi välja att inte arbeta, det vill säga strejka. </a:t>
            </a:r>
          </a:p>
          <a:p>
            <a:pPr>
              <a:spcBef>
                <a:spcPts val="0"/>
              </a:spcBef>
            </a:pPr>
            <a:r>
              <a:t>Det förutsätter att vi håller ihop. Håller alla ihop blir det antagligen inte ens strejk eftersom alla vet att vi som jobbar har stort inflytande och inte accepterar låg lön.</a:t>
            </a:r>
          </a:p>
          <a:p>
            <a:pPr>
              <a:spcBef>
                <a:spcPts val="0"/>
              </a:spcBef>
            </a:pPr>
            <a:r>
              <a:t> </a:t>
            </a:r>
          </a:p>
          <a:p>
            <a:pPr>
              <a:spcBef>
                <a:spcPts val="0"/>
              </a:spcBef>
            </a:pPr>
            <a:r>
              <a:t>Därför tecknar vi kollektivavtal. Kollektivavtal blir det nedskriva löftet som också arbetsgivarna ställer sig bakom och lovar att följa och minst betala. Då vet alla vad som gäller och det finns ingen risk för strejk och konflikt. </a:t>
            </a:r>
          </a:p>
          <a:p>
            <a:pPr>
              <a:spcBef>
                <a:spcPts val="0"/>
              </a:spcBef>
            </a:pPr>
            <a:endParaRPr/>
          </a:p>
          <a:p>
            <a:pPr>
              <a:spcBef>
                <a:spcPts val="0"/>
              </a:spcBef>
            </a:pPr>
            <a:r>
              <a:t>Kollektivavtalet är golvet och berättar vilken lägstalön och vilka basvillkor som gäller på arbetsplatsen. Självklart får arbetsgivaren gärna betala högre lön och ge bättre villkor än det som står i kollektivavtalen. Det finns inget tak.</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Rubrikbild">
    <p:spTree>
      <p:nvGrpSpPr>
        <p:cNvPr id="1" name=""/>
        <p:cNvGrpSpPr/>
        <p:nvPr/>
      </p:nvGrpSpPr>
      <p:grpSpPr>
        <a:xfrm>
          <a:off x="0" y="0"/>
          <a:ext cx="0" cy="0"/>
          <a:chOff x="0" y="0"/>
          <a:chExt cx="0" cy="0"/>
        </a:xfrm>
      </p:grpSpPr>
      <p:sp>
        <p:nvSpPr>
          <p:cNvPr id="11"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Rubrik och innehåll">
    <p:spTree>
      <p:nvGrpSpPr>
        <p:cNvPr id="1" name=""/>
        <p:cNvGrpSpPr/>
        <p:nvPr/>
      </p:nvGrpSpPr>
      <p:grpSpPr>
        <a:xfrm>
          <a:off x="0" y="0"/>
          <a:ext cx="0" cy="0"/>
          <a:chOff x="0" y="0"/>
          <a:chExt cx="0" cy="0"/>
        </a:xfrm>
      </p:grpSpPr>
      <p:sp>
        <p:nvSpPr>
          <p:cNvPr id="18"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Rubrik och text (utan punktlista)">
    <p:spTree>
      <p:nvGrpSpPr>
        <p:cNvPr id="1" name=""/>
        <p:cNvGrpSpPr/>
        <p:nvPr/>
      </p:nvGrpSpPr>
      <p:grpSpPr>
        <a:xfrm>
          <a:off x="0" y="0"/>
          <a:ext cx="0" cy="0"/>
          <a:chOff x="0" y="0"/>
          <a:chExt cx="0" cy="0"/>
        </a:xfrm>
      </p:grpSpPr>
      <p:sp>
        <p:nvSpPr>
          <p:cNvPr id="25"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Kapitalrubrik 1">
    <p:spTree>
      <p:nvGrpSpPr>
        <p:cNvPr id="1" name=""/>
        <p:cNvGrpSpPr/>
        <p:nvPr/>
      </p:nvGrpSpPr>
      <p:grpSpPr>
        <a:xfrm>
          <a:off x="0" y="0"/>
          <a:ext cx="0" cy="0"/>
          <a:chOff x="0" y="0"/>
          <a:chExt cx="0" cy="0"/>
        </a:xfrm>
      </p:grpSpPr>
      <p:sp>
        <p:nvSpPr>
          <p:cNvPr id="32"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Kapitalrubrik 3">
    <p:spTree>
      <p:nvGrpSpPr>
        <p:cNvPr id="1" name=""/>
        <p:cNvGrpSpPr/>
        <p:nvPr/>
      </p:nvGrpSpPr>
      <p:grpSpPr>
        <a:xfrm>
          <a:off x="0" y="0"/>
          <a:ext cx="0" cy="0"/>
          <a:chOff x="0" y="0"/>
          <a:chExt cx="0" cy="0"/>
        </a:xfrm>
      </p:grpSpPr>
      <p:sp>
        <p:nvSpPr>
          <p:cNvPr id="46"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Kapitalrubrik 4">
    <p:spTree>
      <p:nvGrpSpPr>
        <p:cNvPr id="1" name=""/>
        <p:cNvGrpSpPr/>
        <p:nvPr/>
      </p:nvGrpSpPr>
      <p:grpSpPr>
        <a:xfrm>
          <a:off x="0" y="0"/>
          <a:ext cx="0" cy="0"/>
          <a:chOff x="0" y="0"/>
          <a:chExt cx="0" cy="0"/>
        </a:xfrm>
      </p:grpSpPr>
      <p:sp>
        <p:nvSpPr>
          <p:cNvPr id="53"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Två innehållsdelar">
    <p:spTree>
      <p:nvGrpSpPr>
        <p:cNvPr id="1" name=""/>
        <p:cNvGrpSpPr/>
        <p:nvPr/>
      </p:nvGrpSpPr>
      <p:grpSpPr>
        <a:xfrm>
          <a:off x="0" y="0"/>
          <a:ext cx="0" cy="0"/>
          <a:chOff x="0" y="0"/>
          <a:chExt cx="0" cy="0"/>
        </a:xfrm>
      </p:grpSpPr>
      <p:sp>
        <p:nvSpPr>
          <p:cNvPr id="60"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Endast rubrik">
    <p:spTree>
      <p:nvGrpSpPr>
        <p:cNvPr id="1" name=""/>
        <p:cNvGrpSpPr/>
        <p:nvPr/>
      </p:nvGrpSpPr>
      <p:grpSpPr>
        <a:xfrm>
          <a:off x="0" y="0"/>
          <a:ext cx="0" cy="0"/>
          <a:chOff x="0" y="0"/>
          <a:chExt cx="0" cy="0"/>
        </a:xfrm>
      </p:grpSpPr>
      <p:sp>
        <p:nvSpPr>
          <p:cNvPr id="67"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Tom">
    <p:spTree>
      <p:nvGrpSpPr>
        <p:cNvPr id="1" name=""/>
        <p:cNvGrpSpPr/>
        <p:nvPr/>
      </p:nvGrpSpPr>
      <p:grpSpPr>
        <a:xfrm>
          <a:off x="0" y="0"/>
          <a:ext cx="0" cy="0"/>
          <a:chOff x="0" y="0"/>
          <a:chExt cx="0" cy="0"/>
        </a:xfrm>
      </p:grpSpPr>
      <p:sp>
        <p:nvSpPr>
          <p:cNvPr id="74"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eltext"/>
          <p:cNvSpPr txBox="1">
            <a:spLocks noGrp="1"/>
          </p:cNvSpPr>
          <p:nvPr>
            <p:ph type="title"/>
          </p:nvPr>
        </p:nvSpPr>
        <p:spPr>
          <a:xfrm>
            <a:off x="609600" y="92074"/>
            <a:ext cx="10972800" cy="1508126"/>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nchor="ctr"/>
          <a:lstStyle/>
          <a:p>
            <a:r>
              <a:t>Titeltext</a:t>
            </a:r>
          </a:p>
        </p:txBody>
      </p:sp>
      <p:sp>
        <p:nvSpPr>
          <p:cNvPr id="3" name="Brödtext nivå ett…"/>
          <p:cNvSpPr txBox="1">
            <a:spLocks noGrp="1"/>
          </p:cNvSpPr>
          <p:nvPr>
            <p:ph type="body" idx="1"/>
          </p:nvPr>
        </p:nvSpPr>
        <p:spPr>
          <a:xfrm>
            <a:off x="609600" y="1600200"/>
            <a:ext cx="10972800" cy="5257800"/>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p>
            <a:r>
              <a:t>Brödtext nivå ett</a:t>
            </a:r>
          </a:p>
          <a:p>
            <a:pPr lvl="1"/>
            <a:r>
              <a:t>Brödtext nivå två</a:t>
            </a:r>
          </a:p>
          <a:p>
            <a:pPr lvl="2"/>
            <a:r>
              <a:t>Brödtext nivå tre</a:t>
            </a:r>
          </a:p>
          <a:p>
            <a:pPr lvl="3"/>
            <a:r>
              <a:t>Brödtext nivå fyra</a:t>
            </a:r>
          </a:p>
          <a:p>
            <a:pPr lvl="4"/>
            <a:r>
              <a:t>Brödtext nivå fem</a:t>
            </a:r>
          </a:p>
        </p:txBody>
      </p:sp>
      <p:sp>
        <p:nvSpPr>
          <p:cNvPr id="4" name="Diabildsnummer"/>
          <p:cNvSpPr txBox="1">
            <a:spLocks noGrp="1"/>
          </p:cNvSpPr>
          <p:nvPr>
            <p:ph type="sldNum" sz="quarter" idx="2"/>
          </p:nvPr>
        </p:nvSpPr>
        <p:spPr>
          <a:xfrm>
            <a:off x="5892800" y="6172200"/>
            <a:ext cx="2844800" cy="368301"/>
          </a:xfrm>
          <a:prstGeom prst="rect">
            <a:avLst/>
          </a:prstGeom>
          <a:ln w="12700">
            <a:miter lim="400000"/>
          </a:ln>
        </p:spPr>
        <p:txBody>
          <a:bodyPr wrap="none" lIns="45719" rIns="45719" anchor="ctr">
            <a:spAutoFit/>
          </a:bodyPr>
          <a:lstStyle>
            <a:lvl1pPr algn="r">
              <a:defRPr sz="12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 id="2147483655" r:id="rId6"/>
    <p:sldLayoutId id="2147483656" r:id="rId7"/>
    <p:sldLayoutId id="2147483657" r:id="rId8"/>
    <p:sldLayoutId id="2147483658" r:id="rId9"/>
  </p:sldLayoutIdLst>
  <p:transition spd="med"/>
  <p:txStyles>
    <p:titleStyle>
      <a:lvl1pPr marL="0" marR="0" indent="0" algn="l" defTabSz="914400" rtl="0" latinLnBrk="0">
        <a:lnSpc>
          <a:spcPct val="100000"/>
        </a:lnSpc>
        <a:spcBef>
          <a:spcPts val="0"/>
        </a:spcBef>
        <a:spcAft>
          <a:spcPts val="0"/>
        </a:spcAft>
        <a:buClrTx/>
        <a:buSzTx/>
        <a:buFontTx/>
        <a:buNone/>
        <a:tabLst/>
        <a:defRPr sz="3600" b="1" i="0" u="none" strike="noStrike" cap="none" spc="0" baseline="0">
          <a:solidFill>
            <a:srgbClr val="000000"/>
          </a:solidFill>
          <a:uFillTx/>
          <a:latin typeface="+mn-lt"/>
          <a:ea typeface="+mn-ea"/>
          <a:cs typeface="+mn-cs"/>
          <a:sym typeface="Arial"/>
        </a:defRPr>
      </a:lvl1pPr>
      <a:lvl2pPr marL="0" marR="0" indent="0" algn="l" defTabSz="914400" rtl="0" latinLnBrk="0">
        <a:lnSpc>
          <a:spcPct val="100000"/>
        </a:lnSpc>
        <a:spcBef>
          <a:spcPts val="0"/>
        </a:spcBef>
        <a:spcAft>
          <a:spcPts val="0"/>
        </a:spcAft>
        <a:buClrTx/>
        <a:buSzTx/>
        <a:buFontTx/>
        <a:buNone/>
        <a:tabLst/>
        <a:defRPr sz="3600" b="1" i="0" u="none" strike="noStrike" cap="none" spc="0" baseline="0">
          <a:solidFill>
            <a:srgbClr val="000000"/>
          </a:solidFill>
          <a:uFillTx/>
          <a:latin typeface="+mn-lt"/>
          <a:ea typeface="+mn-ea"/>
          <a:cs typeface="+mn-cs"/>
          <a:sym typeface="Arial"/>
        </a:defRPr>
      </a:lvl2pPr>
      <a:lvl3pPr marL="0" marR="0" indent="0" algn="l" defTabSz="914400" rtl="0" latinLnBrk="0">
        <a:lnSpc>
          <a:spcPct val="100000"/>
        </a:lnSpc>
        <a:spcBef>
          <a:spcPts val="0"/>
        </a:spcBef>
        <a:spcAft>
          <a:spcPts val="0"/>
        </a:spcAft>
        <a:buClrTx/>
        <a:buSzTx/>
        <a:buFontTx/>
        <a:buNone/>
        <a:tabLst/>
        <a:defRPr sz="3600" b="1" i="0" u="none" strike="noStrike" cap="none" spc="0" baseline="0">
          <a:solidFill>
            <a:srgbClr val="000000"/>
          </a:solidFill>
          <a:uFillTx/>
          <a:latin typeface="+mn-lt"/>
          <a:ea typeface="+mn-ea"/>
          <a:cs typeface="+mn-cs"/>
          <a:sym typeface="Arial"/>
        </a:defRPr>
      </a:lvl3pPr>
      <a:lvl4pPr marL="0" marR="0" indent="0" algn="l" defTabSz="914400" rtl="0" latinLnBrk="0">
        <a:lnSpc>
          <a:spcPct val="100000"/>
        </a:lnSpc>
        <a:spcBef>
          <a:spcPts val="0"/>
        </a:spcBef>
        <a:spcAft>
          <a:spcPts val="0"/>
        </a:spcAft>
        <a:buClrTx/>
        <a:buSzTx/>
        <a:buFontTx/>
        <a:buNone/>
        <a:tabLst/>
        <a:defRPr sz="3600" b="1" i="0" u="none" strike="noStrike" cap="none" spc="0" baseline="0">
          <a:solidFill>
            <a:srgbClr val="000000"/>
          </a:solidFill>
          <a:uFillTx/>
          <a:latin typeface="+mn-lt"/>
          <a:ea typeface="+mn-ea"/>
          <a:cs typeface="+mn-cs"/>
          <a:sym typeface="Arial"/>
        </a:defRPr>
      </a:lvl4pPr>
      <a:lvl5pPr marL="0" marR="0" indent="0" algn="l" defTabSz="914400" rtl="0" latinLnBrk="0">
        <a:lnSpc>
          <a:spcPct val="100000"/>
        </a:lnSpc>
        <a:spcBef>
          <a:spcPts val="0"/>
        </a:spcBef>
        <a:spcAft>
          <a:spcPts val="0"/>
        </a:spcAft>
        <a:buClrTx/>
        <a:buSzTx/>
        <a:buFontTx/>
        <a:buNone/>
        <a:tabLst/>
        <a:defRPr sz="3600" b="1" i="0" u="none" strike="noStrike" cap="none" spc="0" baseline="0">
          <a:solidFill>
            <a:srgbClr val="000000"/>
          </a:solidFill>
          <a:uFillTx/>
          <a:latin typeface="+mn-lt"/>
          <a:ea typeface="+mn-ea"/>
          <a:cs typeface="+mn-cs"/>
          <a:sym typeface="Arial"/>
        </a:defRPr>
      </a:lvl5pPr>
      <a:lvl6pPr marL="0" marR="0" indent="457200" algn="l" defTabSz="914400" rtl="0" latinLnBrk="0">
        <a:lnSpc>
          <a:spcPct val="100000"/>
        </a:lnSpc>
        <a:spcBef>
          <a:spcPts val="0"/>
        </a:spcBef>
        <a:spcAft>
          <a:spcPts val="0"/>
        </a:spcAft>
        <a:buClrTx/>
        <a:buSzTx/>
        <a:buFontTx/>
        <a:buNone/>
        <a:tabLst/>
        <a:defRPr sz="3600" b="1" i="0" u="none" strike="noStrike" cap="none" spc="0" baseline="0">
          <a:solidFill>
            <a:srgbClr val="000000"/>
          </a:solidFill>
          <a:uFillTx/>
          <a:latin typeface="+mn-lt"/>
          <a:ea typeface="+mn-ea"/>
          <a:cs typeface="+mn-cs"/>
          <a:sym typeface="Arial"/>
        </a:defRPr>
      </a:lvl6pPr>
      <a:lvl7pPr marL="0" marR="0" indent="914400" algn="l" defTabSz="914400" rtl="0" latinLnBrk="0">
        <a:lnSpc>
          <a:spcPct val="100000"/>
        </a:lnSpc>
        <a:spcBef>
          <a:spcPts val="0"/>
        </a:spcBef>
        <a:spcAft>
          <a:spcPts val="0"/>
        </a:spcAft>
        <a:buClrTx/>
        <a:buSzTx/>
        <a:buFontTx/>
        <a:buNone/>
        <a:tabLst/>
        <a:defRPr sz="3600" b="1" i="0" u="none" strike="noStrike" cap="none" spc="0" baseline="0">
          <a:solidFill>
            <a:srgbClr val="000000"/>
          </a:solidFill>
          <a:uFillTx/>
          <a:latin typeface="+mn-lt"/>
          <a:ea typeface="+mn-ea"/>
          <a:cs typeface="+mn-cs"/>
          <a:sym typeface="Arial"/>
        </a:defRPr>
      </a:lvl7pPr>
      <a:lvl8pPr marL="0" marR="0" indent="1371600" algn="l" defTabSz="914400" rtl="0" latinLnBrk="0">
        <a:lnSpc>
          <a:spcPct val="100000"/>
        </a:lnSpc>
        <a:spcBef>
          <a:spcPts val="0"/>
        </a:spcBef>
        <a:spcAft>
          <a:spcPts val="0"/>
        </a:spcAft>
        <a:buClrTx/>
        <a:buSzTx/>
        <a:buFontTx/>
        <a:buNone/>
        <a:tabLst/>
        <a:defRPr sz="3600" b="1" i="0" u="none" strike="noStrike" cap="none" spc="0" baseline="0">
          <a:solidFill>
            <a:srgbClr val="000000"/>
          </a:solidFill>
          <a:uFillTx/>
          <a:latin typeface="+mn-lt"/>
          <a:ea typeface="+mn-ea"/>
          <a:cs typeface="+mn-cs"/>
          <a:sym typeface="Arial"/>
        </a:defRPr>
      </a:lvl8pPr>
      <a:lvl9pPr marL="0" marR="0" indent="1828800" algn="l" defTabSz="914400" rtl="0" latinLnBrk="0">
        <a:lnSpc>
          <a:spcPct val="100000"/>
        </a:lnSpc>
        <a:spcBef>
          <a:spcPts val="0"/>
        </a:spcBef>
        <a:spcAft>
          <a:spcPts val="0"/>
        </a:spcAft>
        <a:buClrTx/>
        <a:buSzTx/>
        <a:buFontTx/>
        <a:buNone/>
        <a:tabLst/>
        <a:defRPr sz="3600" b="1" i="0" u="none" strike="noStrike" cap="none" spc="0" baseline="0">
          <a:solidFill>
            <a:srgbClr val="000000"/>
          </a:solidFill>
          <a:uFillTx/>
          <a:latin typeface="+mn-lt"/>
          <a:ea typeface="+mn-ea"/>
          <a:cs typeface="+mn-cs"/>
          <a:sym typeface="Arial"/>
        </a:defRPr>
      </a:lvl9pPr>
    </p:titleStyle>
    <p:bodyStyle>
      <a:lvl1pPr marL="342900" marR="0" indent="-342900" algn="l" defTabSz="914400" rtl="0" latinLnBrk="0">
        <a:lnSpc>
          <a:spcPct val="100000"/>
        </a:lnSpc>
        <a:spcBef>
          <a:spcPts val="500"/>
        </a:spcBef>
        <a:spcAft>
          <a:spcPts val="0"/>
        </a:spcAft>
        <a:buClrTx/>
        <a:buSzPct val="100000"/>
        <a:buFont typeface="Arial"/>
        <a:buChar char="•"/>
        <a:tabLst/>
        <a:defRPr sz="2200" b="0" i="0" u="none" strike="noStrike" cap="none" spc="0" baseline="0">
          <a:solidFill>
            <a:srgbClr val="000000"/>
          </a:solidFill>
          <a:uFillTx/>
          <a:latin typeface="+mn-lt"/>
          <a:ea typeface="+mn-ea"/>
          <a:cs typeface="+mn-cs"/>
          <a:sym typeface="Arial"/>
        </a:defRPr>
      </a:lvl1pPr>
      <a:lvl2pPr marL="792868" marR="0" indent="-422980" algn="l" defTabSz="914400" rtl="0" latinLnBrk="0">
        <a:lnSpc>
          <a:spcPct val="100000"/>
        </a:lnSpc>
        <a:spcBef>
          <a:spcPts val="500"/>
        </a:spcBef>
        <a:spcAft>
          <a:spcPts val="0"/>
        </a:spcAft>
        <a:buClrTx/>
        <a:buSzPct val="100000"/>
        <a:buFont typeface="Arial"/>
        <a:buChar char="–"/>
        <a:tabLst/>
        <a:defRPr sz="2200" b="0" i="0" u="none" strike="noStrike" cap="none" spc="0" baseline="0">
          <a:solidFill>
            <a:srgbClr val="000000"/>
          </a:solidFill>
          <a:uFillTx/>
          <a:latin typeface="+mn-lt"/>
          <a:ea typeface="+mn-ea"/>
          <a:cs typeface="+mn-cs"/>
          <a:sym typeface="Arial"/>
        </a:defRPr>
      </a:lvl2pPr>
      <a:lvl3pPr marL="1065666" marR="0" indent="-359228" algn="l" defTabSz="914400" rtl="0" latinLnBrk="0">
        <a:lnSpc>
          <a:spcPct val="100000"/>
        </a:lnSpc>
        <a:spcBef>
          <a:spcPts val="500"/>
        </a:spcBef>
        <a:spcAft>
          <a:spcPts val="0"/>
        </a:spcAft>
        <a:buClrTx/>
        <a:buSzPct val="100000"/>
        <a:buFont typeface="Arial"/>
        <a:buChar char="•"/>
        <a:tabLst/>
        <a:defRPr sz="2200" b="0" i="0" u="none" strike="noStrike" cap="none" spc="0" baseline="0">
          <a:solidFill>
            <a:srgbClr val="000000"/>
          </a:solidFill>
          <a:uFillTx/>
          <a:latin typeface="+mn-lt"/>
          <a:ea typeface="+mn-ea"/>
          <a:cs typeface="+mn-cs"/>
          <a:sym typeface="Arial"/>
        </a:defRPr>
      </a:lvl3pPr>
      <a:lvl4pPr marL="1395412" marR="0" indent="-457200" algn="l" defTabSz="914400" rtl="0" latinLnBrk="0">
        <a:lnSpc>
          <a:spcPct val="100000"/>
        </a:lnSpc>
        <a:spcBef>
          <a:spcPts val="500"/>
        </a:spcBef>
        <a:spcAft>
          <a:spcPts val="0"/>
        </a:spcAft>
        <a:buClrTx/>
        <a:buSzPct val="100000"/>
        <a:buFont typeface="Arial"/>
        <a:buChar char="–"/>
        <a:tabLst/>
        <a:defRPr sz="2200" b="0" i="0" u="none" strike="noStrike" cap="none" spc="0" baseline="0">
          <a:solidFill>
            <a:srgbClr val="000000"/>
          </a:solidFill>
          <a:uFillTx/>
          <a:latin typeface="+mn-lt"/>
          <a:ea typeface="+mn-ea"/>
          <a:cs typeface="+mn-cs"/>
          <a:sym typeface="Arial"/>
        </a:defRPr>
      </a:lvl4pPr>
      <a:lvl5pPr marL="1510242" marR="0" indent="-360892" algn="l" defTabSz="914400" rtl="0" latinLnBrk="0">
        <a:lnSpc>
          <a:spcPct val="100000"/>
        </a:lnSpc>
        <a:spcBef>
          <a:spcPts val="500"/>
        </a:spcBef>
        <a:spcAft>
          <a:spcPts val="0"/>
        </a:spcAft>
        <a:buClrTx/>
        <a:buSzPct val="100000"/>
        <a:buFont typeface="Arial"/>
        <a:buChar char="»"/>
        <a:tabLst/>
        <a:defRPr sz="2200" b="0" i="0" u="none" strike="noStrike" cap="none" spc="0" baseline="0">
          <a:solidFill>
            <a:srgbClr val="000000"/>
          </a:solidFill>
          <a:uFillTx/>
          <a:latin typeface="+mn-lt"/>
          <a:ea typeface="+mn-ea"/>
          <a:cs typeface="+mn-cs"/>
          <a:sym typeface="Arial"/>
        </a:defRPr>
      </a:lvl5pPr>
      <a:lvl6pPr marL="2537460" marR="0" indent="-251460" algn="l" defTabSz="914400" rtl="0" latinLnBrk="0">
        <a:lnSpc>
          <a:spcPct val="100000"/>
        </a:lnSpc>
        <a:spcBef>
          <a:spcPts val="500"/>
        </a:spcBef>
        <a:spcAft>
          <a:spcPts val="0"/>
        </a:spcAft>
        <a:buClrTx/>
        <a:buSzPct val="100000"/>
        <a:buFont typeface="Arial"/>
        <a:buChar char="•"/>
        <a:tabLst/>
        <a:defRPr sz="2200" b="0" i="0" u="none" strike="noStrike" cap="none" spc="0" baseline="0">
          <a:solidFill>
            <a:srgbClr val="000000"/>
          </a:solidFill>
          <a:uFillTx/>
          <a:latin typeface="+mn-lt"/>
          <a:ea typeface="+mn-ea"/>
          <a:cs typeface="+mn-cs"/>
          <a:sym typeface="Arial"/>
        </a:defRPr>
      </a:lvl6pPr>
      <a:lvl7pPr marL="2994660" marR="0" indent="-251460" algn="l" defTabSz="914400" rtl="0" latinLnBrk="0">
        <a:lnSpc>
          <a:spcPct val="100000"/>
        </a:lnSpc>
        <a:spcBef>
          <a:spcPts val="500"/>
        </a:spcBef>
        <a:spcAft>
          <a:spcPts val="0"/>
        </a:spcAft>
        <a:buClrTx/>
        <a:buSzPct val="100000"/>
        <a:buFont typeface="Arial"/>
        <a:buChar char="•"/>
        <a:tabLst/>
        <a:defRPr sz="2200" b="0" i="0" u="none" strike="noStrike" cap="none" spc="0" baseline="0">
          <a:solidFill>
            <a:srgbClr val="000000"/>
          </a:solidFill>
          <a:uFillTx/>
          <a:latin typeface="+mn-lt"/>
          <a:ea typeface="+mn-ea"/>
          <a:cs typeface="+mn-cs"/>
          <a:sym typeface="Arial"/>
        </a:defRPr>
      </a:lvl7pPr>
      <a:lvl8pPr marL="3451859" marR="0" indent="-251459" algn="l" defTabSz="914400" rtl="0" latinLnBrk="0">
        <a:lnSpc>
          <a:spcPct val="100000"/>
        </a:lnSpc>
        <a:spcBef>
          <a:spcPts val="500"/>
        </a:spcBef>
        <a:spcAft>
          <a:spcPts val="0"/>
        </a:spcAft>
        <a:buClrTx/>
        <a:buSzPct val="100000"/>
        <a:buFont typeface="Arial"/>
        <a:buChar char="•"/>
        <a:tabLst/>
        <a:defRPr sz="2200" b="0" i="0" u="none" strike="noStrike" cap="none" spc="0" baseline="0">
          <a:solidFill>
            <a:srgbClr val="000000"/>
          </a:solidFill>
          <a:uFillTx/>
          <a:latin typeface="+mn-lt"/>
          <a:ea typeface="+mn-ea"/>
          <a:cs typeface="+mn-cs"/>
          <a:sym typeface="Arial"/>
        </a:defRPr>
      </a:lvl8pPr>
      <a:lvl9pPr marL="3909059" marR="0" indent="-251459" algn="l" defTabSz="914400" rtl="0" latinLnBrk="0">
        <a:lnSpc>
          <a:spcPct val="100000"/>
        </a:lnSpc>
        <a:spcBef>
          <a:spcPts val="500"/>
        </a:spcBef>
        <a:spcAft>
          <a:spcPts val="0"/>
        </a:spcAft>
        <a:buClrTx/>
        <a:buSzPct val="100000"/>
        <a:buFont typeface="Arial"/>
        <a:buChar char="•"/>
        <a:tabLst/>
        <a:defRPr sz="2200" b="0" i="0" u="none" strike="noStrike" cap="none" spc="0" baseline="0">
          <a:solidFill>
            <a:srgbClr val="000000"/>
          </a:solidFill>
          <a:uFillTx/>
          <a:latin typeface="+mn-lt"/>
          <a:ea typeface="+mn-ea"/>
          <a:cs typeface="+mn-cs"/>
          <a:sym typeface="Arial"/>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9.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31.png"/><Relationship Id="rId7"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33.png"/><Relationship Id="rId4" Type="http://schemas.openxmlformats.org/officeDocument/2006/relationships/image" Target="../media/image32.png"/><Relationship Id="rId9" Type="http://schemas.openxmlformats.org/officeDocument/2006/relationships/image" Target="../media/image34.png"/></Relationships>
</file>

<file path=ppt/slides/_rels/slide1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37.png"/><Relationship Id="rId5" Type="http://schemas.openxmlformats.org/officeDocument/2006/relationships/image" Target="../media/image8.png"/><Relationship Id="rId4" Type="http://schemas.openxmlformats.org/officeDocument/2006/relationships/image" Target="../media/image36.png"/></Relationships>
</file>

<file path=ppt/slides/_rels/slide12.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5.png"/><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40.png"/></Relationships>
</file>

<file path=ppt/slides/_rels/slide1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40.png"/><Relationship Id="rId4" Type="http://schemas.openxmlformats.org/officeDocument/2006/relationships/image" Target="../media/image41.png"/></Relationships>
</file>

<file path=ppt/slides/_rels/slide1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16.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3" Type="http://schemas.openxmlformats.org/officeDocument/2006/relationships/image" Target="../media/image47.jpeg"/><Relationship Id="rId7" Type="http://schemas.openxmlformats.org/officeDocument/2006/relationships/image" Target="../media/image50.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3" Type="http://schemas.openxmlformats.org/officeDocument/2006/relationships/image" Target="../media/image47.jpeg"/><Relationship Id="rId7" Type="http://schemas.openxmlformats.org/officeDocument/2006/relationships/image" Target="../media/image50.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8.png"/></Relationships>
</file>

<file path=ppt/slides/_rels/slide19.xml.rels><?xml version="1.0" encoding="UTF-8" standalone="yes"?>
<Relationships xmlns="http://schemas.openxmlformats.org/package/2006/relationships"><Relationship Id="rId3" Type="http://schemas.openxmlformats.org/officeDocument/2006/relationships/image" Target="../media/image47.jpeg"/><Relationship Id="rId7" Type="http://schemas.openxmlformats.org/officeDocument/2006/relationships/image" Target="../media/image50.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9.xml"/><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18.png"/><Relationship Id="rId7" Type="http://schemas.openxmlformats.org/officeDocument/2006/relationships/image" Target="../media/image45.pn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52.png"/><Relationship Id="rId5" Type="http://schemas.openxmlformats.org/officeDocument/2006/relationships/image" Target="../media/image8.png"/><Relationship Id="rId4" Type="http://schemas.openxmlformats.org/officeDocument/2006/relationships/image" Target="../media/image51.jpeg"/></Relationships>
</file>

<file path=ppt/slides/_rels/slide21.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2.xml"/><Relationship Id="rId1" Type="http://schemas.openxmlformats.org/officeDocument/2006/relationships/slideLayout" Target="../slideLayouts/slideLayout8.xml"/><Relationship Id="rId5" Type="http://schemas.openxmlformats.org/officeDocument/2006/relationships/image" Target="../media/image8.png"/><Relationship Id="rId4" Type="http://schemas.openxmlformats.org/officeDocument/2006/relationships/image" Target="../media/image54.jpeg"/></Relationships>
</file>

<file path=ppt/slides/_rels/slide2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25.png"/><Relationship Id="rId1" Type="http://schemas.openxmlformats.org/officeDocument/2006/relationships/slideLayout" Target="../slideLayouts/slideLayout8.xml"/><Relationship Id="rId5" Type="http://schemas.openxmlformats.org/officeDocument/2006/relationships/image" Target="../media/image8.png"/><Relationship Id="rId4" Type="http://schemas.openxmlformats.org/officeDocument/2006/relationships/image" Target="../media/image56.png"/></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5.png"/><Relationship Id="rId1" Type="http://schemas.openxmlformats.org/officeDocument/2006/relationships/slideLayout" Target="../slideLayouts/slideLayout9.xml"/><Relationship Id="rId5" Type="http://schemas.openxmlformats.org/officeDocument/2006/relationships/image" Target="../media/image56.png"/><Relationship Id="rId4" Type="http://schemas.openxmlformats.org/officeDocument/2006/relationships/image" Target="../media/image55.png"/></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5.png"/><Relationship Id="rId1" Type="http://schemas.openxmlformats.org/officeDocument/2006/relationships/slideLayout" Target="../slideLayouts/slideLayout9.xml"/><Relationship Id="rId5" Type="http://schemas.openxmlformats.org/officeDocument/2006/relationships/image" Target="../media/image56.png"/><Relationship Id="rId4" Type="http://schemas.openxmlformats.org/officeDocument/2006/relationships/image" Target="../media/image55.png"/></Relationships>
</file>

<file path=ppt/slides/_rels/slide2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25.png"/><Relationship Id="rId1" Type="http://schemas.openxmlformats.org/officeDocument/2006/relationships/slideLayout" Target="../slideLayouts/slideLayout9.xml"/><Relationship Id="rId5" Type="http://schemas.openxmlformats.org/officeDocument/2006/relationships/image" Target="../media/image8.png"/><Relationship Id="rId4" Type="http://schemas.openxmlformats.org/officeDocument/2006/relationships/image" Target="../media/image56.png"/></Relationships>
</file>

<file path=ppt/slides/_rels/slide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5.png"/><Relationship Id="rId1" Type="http://schemas.openxmlformats.org/officeDocument/2006/relationships/slideLayout" Target="../slideLayouts/slideLayout9.xml"/><Relationship Id="rId5" Type="http://schemas.openxmlformats.org/officeDocument/2006/relationships/image" Target="../media/image56.png"/><Relationship Id="rId4" Type="http://schemas.openxmlformats.org/officeDocument/2006/relationships/image" Target="../media/image55.png"/></Relationships>
</file>

<file path=ppt/slides/_rels/slide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5.png"/><Relationship Id="rId1" Type="http://schemas.openxmlformats.org/officeDocument/2006/relationships/slideLayout" Target="../slideLayouts/slideLayout9.xml"/><Relationship Id="rId5" Type="http://schemas.openxmlformats.org/officeDocument/2006/relationships/image" Target="../media/image56.png"/><Relationship Id="rId4" Type="http://schemas.openxmlformats.org/officeDocument/2006/relationships/image" Target="../media/image55.png"/></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2.pn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9.xml"/><Relationship Id="rId5" Type="http://schemas.openxmlformats.org/officeDocument/2006/relationships/image" Target="../media/image9.png"/><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8" Type="http://schemas.openxmlformats.org/officeDocument/2006/relationships/image" Target="../media/image60.png"/><Relationship Id="rId13" Type="http://schemas.openxmlformats.org/officeDocument/2006/relationships/image" Target="../media/image64.png"/><Relationship Id="rId3" Type="http://schemas.openxmlformats.org/officeDocument/2006/relationships/image" Target="../media/image25.png"/><Relationship Id="rId7" Type="http://schemas.openxmlformats.org/officeDocument/2006/relationships/image" Target="../media/image59.png"/><Relationship Id="rId12" Type="http://schemas.openxmlformats.org/officeDocument/2006/relationships/image" Target="../media/image63.pn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58.png"/><Relationship Id="rId11" Type="http://schemas.openxmlformats.org/officeDocument/2006/relationships/image" Target="../media/image62.png"/><Relationship Id="rId5" Type="http://schemas.openxmlformats.org/officeDocument/2006/relationships/image" Target="../media/image8.png"/><Relationship Id="rId10" Type="http://schemas.openxmlformats.org/officeDocument/2006/relationships/image" Target="../media/image17.png"/><Relationship Id="rId4" Type="http://schemas.openxmlformats.org/officeDocument/2006/relationships/image" Target="../media/image57.png"/><Relationship Id="rId9" Type="http://schemas.openxmlformats.org/officeDocument/2006/relationships/image" Target="../media/image61.png"/></Relationships>
</file>

<file path=ppt/slides/_rels/slide31.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18.png"/><Relationship Id="rId7" Type="http://schemas.openxmlformats.org/officeDocument/2006/relationships/image" Target="../media/image62.pn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66.png"/><Relationship Id="rId4" Type="http://schemas.openxmlformats.org/officeDocument/2006/relationships/image" Target="../media/image65.png"/></Relationships>
</file>

<file path=ppt/slides/_rels/slide32.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3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8.png"/></Relationships>
</file>

<file path=ppt/slides/_rels/slide34.xml.rels><?xml version="1.0" encoding="UTF-8" standalone="yes"?>
<Relationships xmlns="http://schemas.openxmlformats.org/package/2006/relationships"><Relationship Id="rId3" Type="http://schemas.openxmlformats.org/officeDocument/2006/relationships/image" Target="../media/image70.png"/><Relationship Id="rId7" Type="http://schemas.openxmlformats.org/officeDocument/2006/relationships/image" Target="../media/image6.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73.png"/><Relationship Id="rId5" Type="http://schemas.openxmlformats.org/officeDocument/2006/relationships/image" Target="../media/image72.png"/><Relationship Id="rId4" Type="http://schemas.openxmlformats.org/officeDocument/2006/relationships/image" Target="../media/image71.png"/></Relationships>
</file>

<file path=ppt/slides/_rels/slide3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9.xml"/><Relationship Id="rId1" Type="http://schemas.openxmlformats.org/officeDocument/2006/relationships/slideLayout" Target="../slideLayouts/slideLayout3.xml"/><Relationship Id="rId6" Type="http://schemas.openxmlformats.org/officeDocument/2006/relationships/image" Target="../media/image75.tif"/><Relationship Id="rId5" Type="http://schemas.openxmlformats.org/officeDocument/2006/relationships/image" Target="../media/image74.png"/><Relationship Id="rId4" Type="http://schemas.openxmlformats.org/officeDocument/2006/relationships/image" Target="../media/image8.png"/></Relationships>
</file>

<file path=ppt/slides/_rels/slide36.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8.png"/></Relationships>
</file>

<file path=ppt/slides/_rels/slide37.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38.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32.xml"/><Relationship Id="rId1" Type="http://schemas.openxmlformats.org/officeDocument/2006/relationships/slideLayout" Target="../slideLayouts/slideLayout1.xml"/><Relationship Id="rId6" Type="http://schemas.openxmlformats.org/officeDocument/2006/relationships/image" Target="../media/image57.png"/><Relationship Id="rId5" Type="http://schemas.openxmlformats.org/officeDocument/2006/relationships/image" Target="../media/image6.png"/><Relationship Id="rId4" Type="http://schemas.openxmlformats.org/officeDocument/2006/relationships/image" Target="../media/image80.png"/></Relationships>
</file>

<file path=ppt/slides/_rels/slide3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8.png"/><Relationship Id="rId4" Type="http://schemas.openxmlformats.org/officeDocument/2006/relationships/image" Target="../media/image81.png"/></Relationships>
</file>

<file path=ppt/slides/_rels/slide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9.xml"/><Relationship Id="rId6" Type="http://schemas.openxmlformats.org/officeDocument/2006/relationships/image" Target="../media/image13.png"/><Relationship Id="rId11" Type="http://schemas.openxmlformats.org/officeDocument/2006/relationships/image" Target="../media/image17.png"/><Relationship Id="rId5" Type="http://schemas.openxmlformats.org/officeDocument/2006/relationships/image" Target="../media/image12.png"/><Relationship Id="rId10" Type="http://schemas.openxmlformats.org/officeDocument/2006/relationships/image" Target="../media/image8.png"/><Relationship Id="rId4" Type="http://schemas.openxmlformats.org/officeDocument/2006/relationships/image" Target="../media/image11.png"/><Relationship Id="rId9" Type="http://schemas.openxmlformats.org/officeDocument/2006/relationships/image" Target="../media/image16.png"/></Relationships>
</file>

<file path=ppt/slides/_rels/slide40.xml.rels><?xml version="1.0" encoding="UTF-8" standalone="yes"?>
<Relationships xmlns="http://schemas.openxmlformats.org/package/2006/relationships"><Relationship Id="rId8" Type="http://schemas.openxmlformats.org/officeDocument/2006/relationships/image" Target="../media/image85.png"/><Relationship Id="rId3" Type="http://schemas.openxmlformats.org/officeDocument/2006/relationships/image" Target="../media/image70.png"/><Relationship Id="rId7" Type="http://schemas.openxmlformats.org/officeDocument/2006/relationships/image" Target="../media/image84.png"/><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8.png"/><Relationship Id="rId7"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9.xml"/><Relationship Id="rId6" Type="http://schemas.openxmlformats.org/officeDocument/2006/relationships/image" Target="../media/image20.png"/><Relationship Id="rId5" Type="http://schemas.openxmlformats.org/officeDocument/2006/relationships/image" Target="../media/image8.png"/><Relationship Id="rId4" Type="http://schemas.openxmlformats.org/officeDocument/2006/relationships/image" Target="../media/image19.png"/></Relationships>
</file>

<file path=ppt/slides/_rels/slide6.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8.png"/><Relationship Id="rId7"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8.png"/><Relationship Id="rId4" Type="http://schemas.openxmlformats.org/officeDocument/2006/relationships/image" Target="../media/image23.png"/><Relationship Id="rId9" Type="http://schemas.openxmlformats.org/officeDocument/2006/relationships/image" Target="../media/image22.png"/></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8.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27.png"/><Relationship Id="rId4" Type="http://schemas.openxmlformats.org/officeDocument/2006/relationships/image" Target="../media/image26.png"/></Relationships>
</file>

<file path=ppt/slides/_rels/slide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5.png"/><Relationship Id="rId5" Type="http://schemas.openxmlformats.org/officeDocument/2006/relationships/image" Target="../media/image6.png"/><Relationship Id="rId4" Type="http://schemas.openxmlformats.org/officeDocument/2006/relationships/image" Target="../media/image30.png"/></Relationships>
</file>

<file path=ppt/slides/_rels/slide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a:extLst>
              <a:ext uri="{FF2B5EF4-FFF2-40B4-BE49-F238E27FC236}">
                <a16:creationId xmlns:a16="http://schemas.microsoft.com/office/drawing/2014/main" id="{2240BDBC-D8D3-567B-4689-7062CD834A2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2465" y="-485484"/>
            <a:ext cx="12678033" cy="7356184"/>
          </a:xfrm>
          <a:prstGeom prst="rect">
            <a:avLst/>
          </a:prstGeom>
        </p:spPr>
      </p:pic>
      <p:pic>
        <p:nvPicPr>
          <p:cNvPr id="84" name="Bild" descr="Bild"/>
          <p:cNvPicPr>
            <a:picLocks noChangeAspect="1"/>
          </p:cNvPicPr>
          <p:nvPr/>
        </p:nvPicPr>
        <p:blipFill>
          <a:blip r:embed="rId4"/>
          <a:stretch>
            <a:fillRect/>
          </a:stretch>
        </p:blipFill>
        <p:spPr>
          <a:xfrm>
            <a:off x="489160" y="4545855"/>
            <a:ext cx="1841501" cy="1841501"/>
          </a:xfrm>
          <a:prstGeom prst="rect">
            <a:avLst/>
          </a:prstGeom>
          <a:ln w="12700">
            <a:miter lim="400000"/>
          </a:ln>
        </p:spPr>
      </p:pic>
      <p:sp>
        <p:nvSpPr>
          <p:cNvPr id="85" name="Rubrik 5"/>
          <p:cNvSpPr txBox="1">
            <a:spLocks noGrp="1"/>
          </p:cNvSpPr>
          <p:nvPr>
            <p:ph type="title" idx="4294967295"/>
          </p:nvPr>
        </p:nvSpPr>
        <p:spPr>
          <a:xfrm>
            <a:off x="683616" y="4887114"/>
            <a:ext cx="2372718" cy="1020556"/>
          </a:xfrm>
          <a:prstGeom prst="rect">
            <a:avLst/>
          </a:prstGeom>
        </p:spPr>
        <p:txBody>
          <a:bodyPr anchor="t"/>
          <a:lstStyle/>
          <a:p>
            <a:pPr lvl="1">
              <a:lnSpc>
                <a:spcPct val="110000"/>
              </a:lnSpc>
              <a:defRPr sz="2100" spc="-116">
                <a:solidFill>
                  <a:srgbClr val="CF3B2B"/>
                </a:solidFill>
              </a:defRPr>
            </a:pPr>
            <a:r>
              <a:rPr dirty="0"/>
              <a:t>För dig som </a:t>
            </a:r>
          </a:p>
          <a:p>
            <a:pPr>
              <a:lnSpc>
                <a:spcPct val="110000"/>
              </a:lnSpc>
              <a:defRPr sz="2100" spc="-116">
                <a:solidFill>
                  <a:srgbClr val="CF3B2B"/>
                </a:solidFill>
              </a:defRPr>
            </a:pPr>
            <a:r>
              <a:rPr dirty="0" err="1"/>
              <a:t>är</a:t>
            </a:r>
            <a:r>
              <a:rPr dirty="0"/>
              <a:t> </a:t>
            </a:r>
            <a:r>
              <a:rPr dirty="0" err="1"/>
              <a:t>på</a:t>
            </a:r>
            <a:r>
              <a:rPr dirty="0"/>
              <a:t> </a:t>
            </a:r>
            <a:r>
              <a:rPr dirty="0" err="1"/>
              <a:t>väg</a:t>
            </a:r>
            <a:r>
              <a:rPr dirty="0"/>
              <a:t> </a:t>
            </a:r>
            <a:r>
              <a:rPr dirty="0" err="1"/>
              <a:t>ut</a:t>
            </a:r>
            <a:r>
              <a:rPr dirty="0"/>
              <a:t> </a:t>
            </a:r>
            <a:r>
              <a:rPr dirty="0" err="1"/>
              <a:t>i</a:t>
            </a:r>
            <a:r>
              <a:rPr dirty="0"/>
              <a:t> </a:t>
            </a:r>
          </a:p>
          <a:p>
            <a:pPr>
              <a:lnSpc>
                <a:spcPct val="110000"/>
              </a:lnSpc>
              <a:defRPr sz="2100" spc="-116">
                <a:solidFill>
                  <a:srgbClr val="CF3B2B"/>
                </a:solidFill>
              </a:defRPr>
            </a:pPr>
            <a:r>
              <a:rPr dirty="0" err="1"/>
              <a:t>arbetslivet</a:t>
            </a:r>
            <a:endParaRPr dirty="0"/>
          </a:p>
        </p:txBody>
      </p:sp>
      <p:pic>
        <p:nvPicPr>
          <p:cNvPr id="86" name="Bild" descr="Bild"/>
          <p:cNvPicPr>
            <a:picLocks noChangeAspect="1"/>
          </p:cNvPicPr>
          <p:nvPr/>
        </p:nvPicPr>
        <p:blipFill>
          <a:blip r:embed="rId5"/>
          <a:stretch>
            <a:fillRect/>
          </a:stretch>
        </p:blipFill>
        <p:spPr>
          <a:xfrm>
            <a:off x="10963492" y="5729205"/>
            <a:ext cx="779510" cy="658151"/>
          </a:xfrm>
          <a:prstGeom prst="rect">
            <a:avLst/>
          </a:prstGeom>
          <a:ln w="12700">
            <a:miter lim="400000"/>
          </a:ln>
        </p:spPr>
      </p:pic>
      <p:sp>
        <p:nvSpPr>
          <p:cNvPr id="87" name="Rubrik 5"/>
          <p:cNvSpPr txBox="1"/>
          <p:nvPr/>
        </p:nvSpPr>
        <p:spPr>
          <a:xfrm>
            <a:off x="0" y="470644"/>
            <a:ext cx="6112669" cy="1520188"/>
          </a:xfrm>
          <a:prstGeom prst="rect">
            <a:avLst/>
          </a:prstGeom>
          <a:ln w="12700">
            <a:miter lim="400000"/>
          </a:ln>
          <a:effectLst>
            <a:outerShdw blurRad="254000" dir="5400000" rotWithShape="0">
              <a:srgbClr val="000000">
                <a:alpha val="45000"/>
              </a:srgbClr>
            </a:outerShdw>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lstStyle>
            <a:lvl1pPr>
              <a:lnSpc>
                <a:spcPct val="90000"/>
              </a:lnSpc>
              <a:defRPr sz="7600" b="1" spc="-422">
                <a:solidFill>
                  <a:srgbClr val="FFFFFF"/>
                </a:solidFill>
              </a:defRPr>
            </a:lvl1pPr>
          </a:lstStyle>
          <a:p>
            <a:r>
              <a:rPr dirty="0"/>
              <a:t>Schysst start!</a:t>
            </a:r>
          </a:p>
        </p:txBody>
      </p:sp>
    </p:spTree>
    <p:extLst>
      <p:ext uri="{BB962C8B-B14F-4D97-AF65-F5344CB8AC3E}">
        <p14:creationId xmlns:p14="http://schemas.microsoft.com/office/powerpoint/2010/main" val="3322459413"/>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0" name="Bild" descr="Bild"/>
          <p:cNvPicPr>
            <a:picLocks noChangeAspect="1"/>
          </p:cNvPicPr>
          <p:nvPr/>
        </p:nvPicPr>
        <p:blipFill>
          <a:blip r:embed="rId3"/>
          <a:srcRect b="52955"/>
          <a:stretch>
            <a:fillRect/>
          </a:stretch>
        </p:blipFill>
        <p:spPr>
          <a:xfrm>
            <a:off x="7095021" y="1718323"/>
            <a:ext cx="2393685" cy="3226297"/>
          </a:xfrm>
          <a:prstGeom prst="rect">
            <a:avLst/>
          </a:prstGeom>
          <a:ln w="12700">
            <a:miter lim="400000"/>
          </a:ln>
        </p:spPr>
      </p:pic>
      <p:pic>
        <p:nvPicPr>
          <p:cNvPr id="271" name="Bild" descr="Bild"/>
          <p:cNvPicPr>
            <a:picLocks noChangeAspect="1"/>
          </p:cNvPicPr>
          <p:nvPr/>
        </p:nvPicPr>
        <p:blipFill>
          <a:blip r:embed="rId4"/>
          <a:srcRect b="64369"/>
          <a:stretch>
            <a:fillRect/>
          </a:stretch>
        </p:blipFill>
        <p:spPr>
          <a:xfrm>
            <a:off x="1846228" y="2154945"/>
            <a:ext cx="2074527" cy="2117726"/>
          </a:xfrm>
          <a:prstGeom prst="rect">
            <a:avLst/>
          </a:prstGeom>
          <a:ln w="12700">
            <a:miter lim="400000"/>
          </a:ln>
        </p:spPr>
      </p:pic>
      <p:pic>
        <p:nvPicPr>
          <p:cNvPr id="272" name="Bild" descr="Bild"/>
          <p:cNvPicPr>
            <a:picLocks noChangeAspect="1"/>
          </p:cNvPicPr>
          <p:nvPr/>
        </p:nvPicPr>
        <p:blipFill>
          <a:blip r:embed="rId5"/>
          <a:srcRect b="61123"/>
          <a:stretch>
            <a:fillRect/>
          </a:stretch>
        </p:blipFill>
        <p:spPr>
          <a:xfrm>
            <a:off x="4011849" y="1967123"/>
            <a:ext cx="1975359" cy="2310673"/>
          </a:xfrm>
          <a:prstGeom prst="rect">
            <a:avLst/>
          </a:prstGeom>
          <a:ln w="12700">
            <a:miter lim="400000"/>
          </a:ln>
        </p:spPr>
      </p:pic>
      <p:sp>
        <p:nvSpPr>
          <p:cNvPr id="273" name="Rubrik 5"/>
          <p:cNvSpPr txBox="1"/>
          <p:nvPr/>
        </p:nvSpPr>
        <p:spPr>
          <a:xfrm>
            <a:off x="-7475" y="605093"/>
            <a:ext cx="12192001" cy="119392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lvl1pPr algn="ctr">
              <a:lnSpc>
                <a:spcPct val="90000"/>
              </a:lnSpc>
              <a:defRPr sz="6100" b="1" spc="-338">
                <a:solidFill>
                  <a:schemeClr val="accent1"/>
                </a:solidFill>
              </a:defRPr>
            </a:lvl1pPr>
          </a:lstStyle>
          <a:p>
            <a:r>
              <a:rPr lang="sv-SE" noProof="0" dirty="0"/>
              <a:t>Olika intressen, olika krav</a:t>
            </a:r>
          </a:p>
        </p:txBody>
      </p:sp>
      <p:sp>
        <p:nvSpPr>
          <p:cNvPr id="274" name="Rak 7"/>
          <p:cNvSpPr/>
          <p:nvPr/>
        </p:nvSpPr>
        <p:spPr>
          <a:xfrm>
            <a:off x="15757525" y="1844675"/>
            <a:ext cx="1" cy="3671889"/>
          </a:xfrm>
          <a:prstGeom prst="line">
            <a:avLst/>
          </a:prstGeom>
          <a:ln>
            <a:solidFill>
              <a:srgbClr val="E22115"/>
            </a:solidFill>
          </a:ln>
        </p:spPr>
        <p:txBody>
          <a:bodyPr lIns="45719" rIns="45719"/>
          <a:lstStyle/>
          <a:p>
            <a:endParaRPr lang="sv-SE" noProof="0" dirty="0"/>
          </a:p>
        </p:txBody>
      </p:sp>
      <p:pic>
        <p:nvPicPr>
          <p:cNvPr id="275" name="Bildobjekt 2" descr="Bildobjekt 2"/>
          <p:cNvPicPr>
            <a:picLocks noChangeAspect="1"/>
          </p:cNvPicPr>
          <p:nvPr/>
        </p:nvPicPr>
        <p:blipFill>
          <a:blip r:embed="rId6"/>
          <a:stretch>
            <a:fillRect/>
          </a:stretch>
        </p:blipFill>
        <p:spPr>
          <a:xfrm>
            <a:off x="10841797" y="5547014"/>
            <a:ext cx="1020557" cy="1020556"/>
          </a:xfrm>
          <a:prstGeom prst="rect">
            <a:avLst/>
          </a:prstGeom>
          <a:ln w="12700">
            <a:miter lim="400000"/>
          </a:ln>
        </p:spPr>
      </p:pic>
      <p:pic>
        <p:nvPicPr>
          <p:cNvPr id="276" name="Bild" descr="Bild"/>
          <p:cNvPicPr>
            <a:picLocks noChangeAspect="1"/>
          </p:cNvPicPr>
          <p:nvPr/>
        </p:nvPicPr>
        <p:blipFill>
          <a:blip r:embed="rId7"/>
          <a:srcRect b="59276"/>
          <a:stretch>
            <a:fillRect/>
          </a:stretch>
        </p:blipFill>
        <p:spPr>
          <a:xfrm>
            <a:off x="2919010" y="1760676"/>
            <a:ext cx="2105898" cy="2507010"/>
          </a:xfrm>
          <a:prstGeom prst="rect">
            <a:avLst/>
          </a:prstGeom>
          <a:ln w="12700">
            <a:miter lim="400000"/>
          </a:ln>
        </p:spPr>
      </p:pic>
      <p:pic>
        <p:nvPicPr>
          <p:cNvPr id="277" name="Bild" descr="Bild"/>
          <p:cNvPicPr>
            <a:picLocks/>
          </p:cNvPicPr>
          <p:nvPr/>
        </p:nvPicPr>
        <p:blipFill>
          <a:blip r:embed="rId8"/>
          <a:stretch>
            <a:fillRect/>
          </a:stretch>
        </p:blipFill>
        <p:spPr>
          <a:xfrm>
            <a:off x="1876685" y="4137288"/>
            <a:ext cx="8565630" cy="1940040"/>
          </a:xfrm>
          <a:prstGeom prst="rect">
            <a:avLst/>
          </a:prstGeom>
          <a:ln w="12700">
            <a:miter lim="400000"/>
          </a:ln>
        </p:spPr>
      </p:pic>
      <p:sp>
        <p:nvSpPr>
          <p:cNvPr id="278" name="Rektangel 1"/>
          <p:cNvSpPr txBox="1"/>
          <p:nvPr/>
        </p:nvSpPr>
        <p:spPr>
          <a:xfrm>
            <a:off x="2202971" y="4334245"/>
            <a:ext cx="3326938" cy="1600438"/>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lgn="r">
              <a:spcBef>
                <a:spcPts val="600"/>
              </a:spcBef>
              <a:defRPr sz="2200" b="1"/>
            </a:pPr>
            <a:r>
              <a:rPr lang="sv-SE" noProof="0" dirty="0"/>
              <a:t>Anställdas/Handels krav</a:t>
            </a:r>
            <a:endParaRPr lang="sv-SE" sz="2400" noProof="0" dirty="0"/>
          </a:p>
          <a:p>
            <a:pPr algn="r">
              <a:spcBef>
                <a:spcPts val="600"/>
              </a:spcBef>
              <a:defRPr sz="1400" b="1">
                <a:solidFill>
                  <a:srgbClr val="E20D15"/>
                </a:solidFill>
              </a:defRPr>
            </a:pPr>
            <a:r>
              <a:rPr lang="sv-SE" noProof="0" dirty="0"/>
              <a:t>Garanterade löneökningar</a:t>
            </a:r>
          </a:p>
          <a:p>
            <a:pPr algn="r">
              <a:spcBef>
                <a:spcPts val="600"/>
              </a:spcBef>
              <a:defRPr sz="1400" b="1">
                <a:solidFill>
                  <a:srgbClr val="E20D15"/>
                </a:solidFill>
              </a:defRPr>
            </a:pPr>
            <a:r>
              <a:rPr lang="sv-SE" noProof="0" dirty="0"/>
              <a:t>Fler timmar på kontraktet</a:t>
            </a:r>
          </a:p>
          <a:p>
            <a:pPr algn="r">
              <a:spcBef>
                <a:spcPts val="600"/>
              </a:spcBef>
              <a:defRPr sz="1400" b="1">
                <a:solidFill>
                  <a:srgbClr val="E20D15"/>
                </a:solidFill>
              </a:defRPr>
            </a:pPr>
            <a:r>
              <a:rPr lang="sv-SE" dirty="0"/>
              <a:t>Mertidsersättning</a:t>
            </a:r>
            <a:endParaRPr lang="sv-SE" noProof="0" dirty="0"/>
          </a:p>
          <a:p>
            <a:pPr algn="r">
              <a:spcBef>
                <a:spcPts val="600"/>
              </a:spcBef>
              <a:defRPr sz="1400" b="1">
                <a:solidFill>
                  <a:srgbClr val="E20D15"/>
                </a:solidFill>
              </a:defRPr>
            </a:pPr>
            <a:r>
              <a:rPr lang="sv-SE" noProof="0" dirty="0"/>
              <a:t>Mer makt över tiden</a:t>
            </a:r>
          </a:p>
        </p:txBody>
      </p:sp>
      <p:sp>
        <p:nvSpPr>
          <p:cNvPr id="279" name="Rektangel 3"/>
          <p:cNvSpPr txBox="1"/>
          <p:nvPr/>
        </p:nvSpPr>
        <p:spPr>
          <a:xfrm>
            <a:off x="6327996" y="4334245"/>
            <a:ext cx="4513795" cy="1600438"/>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45719" rIns="45719">
            <a:spAutoFit/>
          </a:bodyPr>
          <a:lstStyle/>
          <a:p>
            <a:pPr>
              <a:spcBef>
                <a:spcPts val="600"/>
              </a:spcBef>
              <a:defRPr sz="2200" b="1"/>
            </a:pPr>
            <a:r>
              <a:rPr lang="sv-SE" noProof="0" dirty="0"/>
              <a:t>Ägarnas/arbetsgivarnas krav</a:t>
            </a:r>
          </a:p>
          <a:p>
            <a:pPr>
              <a:spcBef>
                <a:spcPts val="600"/>
              </a:spcBef>
              <a:defRPr sz="1400" b="1">
                <a:solidFill>
                  <a:srgbClr val="8F172E"/>
                </a:solidFill>
              </a:defRPr>
            </a:pPr>
            <a:r>
              <a:rPr lang="sv-SE" noProof="0" dirty="0"/>
              <a:t>Noll kronor i höjning av minimilönerna</a:t>
            </a:r>
          </a:p>
          <a:p>
            <a:pPr>
              <a:spcBef>
                <a:spcPts val="600"/>
              </a:spcBef>
              <a:defRPr sz="1400" b="1">
                <a:solidFill>
                  <a:srgbClr val="8F172E"/>
                </a:solidFill>
              </a:defRPr>
            </a:pPr>
            <a:r>
              <a:rPr lang="sv-SE" noProof="0" dirty="0"/>
              <a:t>Sänka och omfördela ob-ersättningen</a:t>
            </a:r>
          </a:p>
          <a:p>
            <a:pPr>
              <a:spcBef>
                <a:spcPts val="600"/>
              </a:spcBef>
              <a:defRPr sz="1400" b="1">
                <a:solidFill>
                  <a:srgbClr val="8F172E"/>
                </a:solidFill>
              </a:defRPr>
            </a:pPr>
            <a:r>
              <a:rPr lang="sv-SE" dirty="0"/>
              <a:t>Mer makt åt arbetsgivarna</a:t>
            </a:r>
          </a:p>
          <a:p>
            <a:pPr>
              <a:spcBef>
                <a:spcPts val="600"/>
              </a:spcBef>
              <a:defRPr sz="1400" b="1">
                <a:solidFill>
                  <a:srgbClr val="8F172E"/>
                </a:solidFill>
              </a:defRPr>
            </a:pPr>
            <a:r>
              <a:rPr lang="sv-SE" noProof="0" dirty="0"/>
              <a:t>Begränsa möjligheterna för deltidsanställda</a:t>
            </a:r>
          </a:p>
        </p:txBody>
      </p:sp>
      <p:pic>
        <p:nvPicPr>
          <p:cNvPr id="280" name="Bild" descr="Bild"/>
          <p:cNvPicPr>
            <a:picLocks noChangeAspect="1"/>
          </p:cNvPicPr>
          <p:nvPr/>
        </p:nvPicPr>
        <p:blipFill>
          <a:blip r:embed="rId9"/>
          <a:stretch>
            <a:fillRect/>
          </a:stretch>
        </p:blipFill>
        <p:spPr>
          <a:xfrm>
            <a:off x="5580525" y="3996057"/>
            <a:ext cx="776802" cy="2209801"/>
          </a:xfrm>
          <a:prstGeom prst="rect">
            <a:avLst/>
          </a:prstGeom>
          <a:ln w="12700">
            <a:miter lim="400000"/>
          </a:ln>
        </p:spPr>
      </p:pic>
    </p:spTree>
  </p:cSld>
  <p:clrMapOvr>
    <a:masterClrMapping/>
  </p:clrMapOvr>
  <p:transition spd="slow">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 name="Bild" descr="Bild"/>
          <p:cNvPicPr>
            <a:picLocks/>
          </p:cNvPicPr>
          <p:nvPr/>
        </p:nvPicPr>
        <p:blipFill>
          <a:blip r:embed="rId3"/>
          <a:stretch>
            <a:fillRect/>
          </a:stretch>
        </p:blipFill>
        <p:spPr>
          <a:xfrm>
            <a:off x="-1956" y="-1963"/>
            <a:ext cx="12192001" cy="6861926"/>
          </a:xfrm>
          <a:prstGeom prst="rect">
            <a:avLst/>
          </a:prstGeom>
          <a:ln w="12700">
            <a:miter lim="400000"/>
          </a:ln>
        </p:spPr>
      </p:pic>
      <p:pic>
        <p:nvPicPr>
          <p:cNvPr id="769" name="Bild" descr="Bild"/>
          <p:cNvPicPr>
            <a:picLocks noChangeAspect="1"/>
          </p:cNvPicPr>
          <p:nvPr/>
        </p:nvPicPr>
        <p:blipFill>
          <a:blip r:embed="rId4"/>
          <a:stretch>
            <a:fillRect/>
          </a:stretch>
        </p:blipFill>
        <p:spPr>
          <a:xfrm rot="300000">
            <a:off x="6844062" y="1165402"/>
            <a:ext cx="3366863" cy="4559301"/>
          </a:xfrm>
          <a:prstGeom prst="rect">
            <a:avLst/>
          </a:prstGeom>
          <a:ln w="12700">
            <a:miter lim="400000"/>
          </a:ln>
        </p:spPr>
      </p:pic>
      <p:pic>
        <p:nvPicPr>
          <p:cNvPr id="770" name="Bildobjekt 2" descr="Bildobjekt 2"/>
          <p:cNvPicPr>
            <a:picLocks noChangeAspect="1"/>
          </p:cNvPicPr>
          <p:nvPr/>
        </p:nvPicPr>
        <p:blipFill>
          <a:blip r:embed="rId5"/>
          <a:stretch>
            <a:fillRect/>
          </a:stretch>
        </p:blipFill>
        <p:spPr>
          <a:xfrm>
            <a:off x="10841797" y="5547014"/>
            <a:ext cx="1020557" cy="1020556"/>
          </a:xfrm>
          <a:prstGeom prst="rect">
            <a:avLst/>
          </a:prstGeom>
          <a:ln w="12700">
            <a:miter lim="400000"/>
          </a:ln>
        </p:spPr>
      </p:pic>
      <p:sp>
        <p:nvSpPr>
          <p:cNvPr id="771" name="textruta 1"/>
          <p:cNvSpPr txBox="1"/>
          <p:nvPr/>
        </p:nvSpPr>
        <p:spPr>
          <a:xfrm>
            <a:off x="627708" y="3203945"/>
            <a:ext cx="3228418" cy="229542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marL="285750" indent="-285750">
              <a:spcBef>
                <a:spcPts val="600"/>
              </a:spcBef>
              <a:buSzPct val="100000"/>
              <a:buFont typeface="Arial"/>
              <a:buChar char="•"/>
              <a:defRPr sz="1400"/>
            </a:pPr>
            <a:r>
              <a:rPr lang="sv-SE" noProof="0" dirty="0"/>
              <a:t>Regler som facket och arbetsgivaren är överens om och </a:t>
            </a:r>
            <a:br>
              <a:rPr lang="sv-SE" noProof="0" dirty="0"/>
            </a:br>
            <a:r>
              <a:rPr lang="sv-SE" noProof="0" dirty="0"/>
              <a:t>är skyldiga att följa</a:t>
            </a:r>
          </a:p>
          <a:p>
            <a:pPr marL="285750" indent="-285750">
              <a:spcBef>
                <a:spcPts val="600"/>
              </a:spcBef>
              <a:buSzPct val="100000"/>
              <a:buFont typeface="Arial"/>
              <a:buChar char="•"/>
              <a:defRPr sz="1400"/>
            </a:pPr>
            <a:r>
              <a:rPr lang="sv-SE" noProof="0" dirty="0"/>
              <a:t>Lägsta tillåtna lön</a:t>
            </a:r>
          </a:p>
          <a:p>
            <a:pPr marL="285750" indent="-285750">
              <a:spcBef>
                <a:spcPts val="600"/>
              </a:spcBef>
              <a:buSzPct val="100000"/>
              <a:buFont typeface="Arial"/>
              <a:buChar char="•"/>
              <a:defRPr sz="1400"/>
            </a:pPr>
            <a:r>
              <a:rPr lang="sv-SE" noProof="0" dirty="0"/>
              <a:t>Eventuell ob-ersättning och övertidsersättning</a:t>
            </a:r>
          </a:p>
          <a:p>
            <a:pPr marL="285750" indent="-285750">
              <a:spcBef>
                <a:spcPts val="600"/>
              </a:spcBef>
              <a:buSzPct val="100000"/>
              <a:buFont typeface="Arial"/>
              <a:buChar char="•"/>
              <a:defRPr sz="1400"/>
            </a:pPr>
            <a:r>
              <a:rPr lang="sv-SE" noProof="0" dirty="0"/>
              <a:t>Att du är försäkrad på jobbet</a:t>
            </a:r>
          </a:p>
          <a:p>
            <a:pPr marL="285750" indent="-285750">
              <a:spcBef>
                <a:spcPts val="600"/>
              </a:spcBef>
              <a:buSzPct val="100000"/>
              <a:buFont typeface="Arial"/>
              <a:buChar char="•"/>
              <a:defRPr sz="1400"/>
            </a:pPr>
            <a:r>
              <a:rPr lang="sv-SE" noProof="0" dirty="0"/>
              <a:t>Gäller alla på din arbetsplats</a:t>
            </a:r>
          </a:p>
          <a:p>
            <a:pPr marL="285750" indent="-285750">
              <a:spcBef>
                <a:spcPts val="600"/>
              </a:spcBef>
              <a:buSzPct val="100000"/>
              <a:buFont typeface="Arial"/>
              <a:buChar char="•"/>
              <a:defRPr sz="1400"/>
            </a:pPr>
            <a:r>
              <a:rPr lang="sv-SE" noProof="0" dirty="0"/>
              <a:t>Att företag konkurrerar på lika villkor</a:t>
            </a:r>
          </a:p>
        </p:txBody>
      </p:sp>
      <p:sp>
        <p:nvSpPr>
          <p:cNvPr id="772" name="Rubrik 5"/>
          <p:cNvSpPr txBox="1"/>
          <p:nvPr/>
        </p:nvSpPr>
        <p:spPr>
          <a:xfrm>
            <a:off x="575733" y="1036893"/>
            <a:ext cx="6641968" cy="1914648"/>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lvl1pPr>
              <a:lnSpc>
                <a:spcPct val="90000"/>
              </a:lnSpc>
              <a:defRPr sz="6100" b="1" spc="-338">
                <a:solidFill>
                  <a:srgbClr val="01704A"/>
                </a:solidFill>
              </a:defRPr>
            </a:lvl1pPr>
          </a:lstStyle>
          <a:p>
            <a:r>
              <a:rPr lang="sv-SE" noProof="0" dirty="0"/>
              <a:t>Vad innebär ett kollektivavtal?</a:t>
            </a:r>
          </a:p>
        </p:txBody>
      </p:sp>
      <p:pic>
        <p:nvPicPr>
          <p:cNvPr id="773" name="Bild" descr="Bild"/>
          <p:cNvPicPr>
            <a:picLocks noChangeAspect="1"/>
          </p:cNvPicPr>
          <p:nvPr/>
        </p:nvPicPr>
        <p:blipFill>
          <a:blip r:embed="rId6"/>
          <a:stretch>
            <a:fillRect/>
          </a:stretch>
        </p:blipFill>
        <p:spPr>
          <a:xfrm>
            <a:off x="5724045" y="3966521"/>
            <a:ext cx="1400796" cy="1803401"/>
          </a:xfrm>
          <a:prstGeom prst="rect">
            <a:avLst/>
          </a:prstGeom>
          <a:ln w="12700">
            <a:miter lim="400000"/>
          </a:ln>
        </p:spPr>
      </p:pic>
    </p:spTree>
  </p:cSld>
  <p:clrMapOvr>
    <a:masterClrMapping/>
  </p:clrMapOvr>
  <p:transition spd="slow">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1" name="Bild" descr="Bild"/>
          <p:cNvPicPr>
            <a:picLocks noChangeAspect="1"/>
          </p:cNvPicPr>
          <p:nvPr/>
        </p:nvPicPr>
        <p:blipFill>
          <a:blip r:embed="rId3"/>
          <a:stretch>
            <a:fillRect/>
          </a:stretch>
        </p:blipFill>
        <p:spPr>
          <a:xfrm>
            <a:off x="6978954" y="1832113"/>
            <a:ext cx="2387601" cy="2387601"/>
          </a:xfrm>
          <a:prstGeom prst="rect">
            <a:avLst/>
          </a:prstGeom>
          <a:ln w="12700">
            <a:miter lim="400000"/>
          </a:ln>
        </p:spPr>
      </p:pic>
      <p:pic>
        <p:nvPicPr>
          <p:cNvPr id="312" name="Bild" descr="Bild"/>
          <p:cNvPicPr>
            <a:picLocks/>
          </p:cNvPicPr>
          <p:nvPr/>
        </p:nvPicPr>
        <p:blipFill>
          <a:blip r:embed="rId4"/>
          <a:stretch>
            <a:fillRect/>
          </a:stretch>
        </p:blipFill>
        <p:spPr>
          <a:xfrm>
            <a:off x="5575" y="-100"/>
            <a:ext cx="6089067" cy="6858200"/>
          </a:xfrm>
          <a:prstGeom prst="rect">
            <a:avLst/>
          </a:prstGeom>
          <a:ln w="12700">
            <a:miter lim="400000"/>
          </a:ln>
        </p:spPr>
      </p:pic>
      <p:pic>
        <p:nvPicPr>
          <p:cNvPr id="313" name="Bild" descr="Bild"/>
          <p:cNvPicPr>
            <a:picLocks noChangeAspect="1"/>
          </p:cNvPicPr>
          <p:nvPr/>
        </p:nvPicPr>
        <p:blipFill>
          <a:blip r:embed="rId5"/>
          <a:stretch>
            <a:fillRect/>
          </a:stretch>
        </p:blipFill>
        <p:spPr>
          <a:xfrm flipH="1">
            <a:off x="2843125" y="1832113"/>
            <a:ext cx="2387601" cy="2387601"/>
          </a:xfrm>
          <a:prstGeom prst="rect">
            <a:avLst/>
          </a:prstGeom>
          <a:ln w="12700">
            <a:miter lim="400000"/>
          </a:ln>
        </p:spPr>
      </p:pic>
      <p:sp>
        <p:nvSpPr>
          <p:cNvPr id="314" name="Rektangel 1"/>
          <p:cNvSpPr txBox="1"/>
          <p:nvPr/>
        </p:nvSpPr>
        <p:spPr>
          <a:xfrm>
            <a:off x="-465629" y="4334245"/>
            <a:ext cx="5741209" cy="1600438"/>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lgn="r">
              <a:spcBef>
                <a:spcPts val="600"/>
              </a:spcBef>
              <a:defRPr sz="2200" b="1">
                <a:solidFill>
                  <a:srgbClr val="F08701"/>
                </a:solidFill>
              </a:defRPr>
            </a:pPr>
            <a:r>
              <a:rPr lang="sv-SE" noProof="0" dirty="0"/>
              <a:t>Anställdas/Handels krav</a:t>
            </a:r>
            <a:endParaRPr lang="sv-SE" sz="1400" noProof="0" dirty="0"/>
          </a:p>
          <a:p>
            <a:pPr algn="r">
              <a:spcBef>
                <a:spcPts val="600"/>
              </a:spcBef>
              <a:defRPr sz="1400"/>
            </a:pPr>
            <a:r>
              <a:rPr lang="sv-SE" noProof="0" dirty="0"/>
              <a:t>Högre löner </a:t>
            </a:r>
          </a:p>
          <a:p>
            <a:pPr algn="r">
              <a:spcBef>
                <a:spcPts val="600"/>
              </a:spcBef>
              <a:defRPr sz="1400"/>
            </a:pPr>
            <a:r>
              <a:rPr lang="sv-SE" noProof="0" dirty="0"/>
              <a:t>Större möjlighet till löneutveckling</a:t>
            </a:r>
          </a:p>
          <a:p>
            <a:pPr algn="r">
              <a:spcBef>
                <a:spcPts val="600"/>
              </a:spcBef>
              <a:defRPr sz="1400"/>
            </a:pPr>
            <a:r>
              <a:rPr lang="sv-SE" noProof="0" dirty="0"/>
              <a:t>Bättre möjlighet till återhämtning</a:t>
            </a:r>
          </a:p>
          <a:p>
            <a:pPr algn="r">
              <a:spcBef>
                <a:spcPts val="600"/>
              </a:spcBef>
              <a:defRPr sz="1400"/>
            </a:pPr>
            <a:r>
              <a:rPr lang="sv-SE" dirty="0"/>
              <a:t>Ett hållbart yrke</a:t>
            </a:r>
            <a:endParaRPr lang="sv-SE" noProof="0" dirty="0"/>
          </a:p>
        </p:txBody>
      </p:sp>
      <p:sp>
        <p:nvSpPr>
          <p:cNvPr id="315" name="Rektangel 3"/>
          <p:cNvSpPr txBox="1"/>
          <p:nvPr/>
        </p:nvSpPr>
        <p:spPr>
          <a:xfrm>
            <a:off x="6925760" y="4283445"/>
            <a:ext cx="5427316" cy="1862048"/>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lnSpc>
                <a:spcPts val="3000"/>
              </a:lnSpc>
              <a:spcBef>
                <a:spcPts val="500"/>
              </a:spcBef>
              <a:defRPr sz="2200" b="1">
                <a:solidFill>
                  <a:srgbClr val="F08701"/>
                </a:solidFill>
              </a:defRPr>
            </a:pPr>
            <a:r>
              <a:rPr lang="sv-SE" noProof="0" dirty="0"/>
              <a:t>Ägarnas/Frisörföretagarnas krav</a:t>
            </a:r>
            <a:endParaRPr lang="sv-SE" sz="1400" noProof="0" dirty="0"/>
          </a:p>
          <a:p>
            <a:pPr>
              <a:spcBef>
                <a:spcPts val="600"/>
              </a:spcBef>
              <a:defRPr sz="1400"/>
            </a:pPr>
            <a:r>
              <a:rPr lang="sv-SE" noProof="0" dirty="0"/>
              <a:t>Lägre löneökning</a:t>
            </a:r>
          </a:p>
          <a:p>
            <a:pPr>
              <a:spcBef>
                <a:spcPts val="600"/>
              </a:spcBef>
              <a:defRPr sz="1400"/>
            </a:pPr>
            <a:r>
              <a:rPr lang="sv-SE" noProof="0" dirty="0"/>
              <a:t>Skärpning av lojalitetsregler</a:t>
            </a:r>
          </a:p>
          <a:p>
            <a:pPr>
              <a:spcBef>
                <a:spcPts val="600"/>
              </a:spcBef>
              <a:defRPr sz="1400"/>
            </a:pPr>
            <a:r>
              <a:rPr lang="sv-SE" dirty="0"/>
              <a:t>Ta bort möjlighet att få ut en del av friskvårdsbidrag som lön </a:t>
            </a:r>
          </a:p>
          <a:p>
            <a:pPr>
              <a:spcBef>
                <a:spcPts val="600"/>
              </a:spcBef>
              <a:defRPr sz="1400"/>
            </a:pPr>
            <a:r>
              <a:rPr lang="sv-SE" noProof="0" dirty="0"/>
              <a:t>Begränsa din rätt till hälsoundersökning</a:t>
            </a:r>
            <a:br>
              <a:rPr lang="sv-SE" noProof="0" dirty="0"/>
            </a:br>
            <a:endParaRPr lang="sv-SE" noProof="0" dirty="0"/>
          </a:p>
        </p:txBody>
      </p:sp>
      <p:pic>
        <p:nvPicPr>
          <p:cNvPr id="316" name="Bildobjekt 26" descr="Bildobjekt 26"/>
          <p:cNvPicPr>
            <a:picLocks noChangeAspect="1"/>
          </p:cNvPicPr>
          <p:nvPr/>
        </p:nvPicPr>
        <p:blipFill>
          <a:blip r:embed="rId6"/>
          <a:stretch>
            <a:fillRect/>
          </a:stretch>
        </p:blipFill>
        <p:spPr>
          <a:xfrm>
            <a:off x="7320253" y="2227114"/>
            <a:ext cx="1705003" cy="1622999"/>
          </a:xfrm>
          <a:prstGeom prst="rect">
            <a:avLst/>
          </a:prstGeom>
          <a:ln w="12700">
            <a:miter lim="400000"/>
          </a:ln>
        </p:spPr>
      </p:pic>
      <p:pic>
        <p:nvPicPr>
          <p:cNvPr id="317" name="Bildobjekt 21" descr="Bildobjekt 21"/>
          <p:cNvPicPr>
            <a:picLocks noChangeAspect="1"/>
          </p:cNvPicPr>
          <p:nvPr/>
        </p:nvPicPr>
        <p:blipFill>
          <a:blip r:embed="rId7"/>
          <a:stretch>
            <a:fillRect/>
          </a:stretch>
        </p:blipFill>
        <p:spPr>
          <a:xfrm>
            <a:off x="3122525" y="2009913"/>
            <a:ext cx="2032001" cy="2032001"/>
          </a:xfrm>
          <a:prstGeom prst="rect">
            <a:avLst/>
          </a:prstGeom>
          <a:ln w="12700">
            <a:miter lim="400000"/>
          </a:ln>
        </p:spPr>
      </p:pic>
      <p:sp>
        <p:nvSpPr>
          <p:cNvPr id="318" name="Rubrik 5"/>
          <p:cNvSpPr txBox="1"/>
          <p:nvPr/>
        </p:nvSpPr>
        <p:spPr>
          <a:xfrm>
            <a:off x="-134475" y="605093"/>
            <a:ext cx="12192001" cy="130354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lvl1pPr algn="ctr">
              <a:lnSpc>
                <a:spcPct val="90000"/>
              </a:lnSpc>
              <a:defRPr sz="6100" b="1" spc="-338">
                <a:solidFill>
                  <a:srgbClr val="F08701"/>
                </a:solidFill>
              </a:defRPr>
            </a:lvl1pPr>
          </a:lstStyle>
          <a:p>
            <a:r>
              <a:rPr lang="sv-SE" noProof="0" dirty="0"/>
              <a:t>Avtalsrörelse 2025 frisörer</a:t>
            </a:r>
          </a:p>
        </p:txBody>
      </p:sp>
      <p:pic>
        <p:nvPicPr>
          <p:cNvPr id="319" name="Bildobjekt 2" descr="Bildobjekt 2"/>
          <p:cNvPicPr>
            <a:picLocks noChangeAspect="1"/>
          </p:cNvPicPr>
          <p:nvPr/>
        </p:nvPicPr>
        <p:blipFill>
          <a:blip r:embed="rId7"/>
          <a:stretch>
            <a:fillRect/>
          </a:stretch>
        </p:blipFill>
        <p:spPr>
          <a:xfrm>
            <a:off x="10841797" y="5547014"/>
            <a:ext cx="1020557" cy="1020556"/>
          </a:xfrm>
          <a:prstGeom prst="rect">
            <a:avLst/>
          </a:prstGeom>
          <a:ln w="12700">
            <a:miter lim="400000"/>
          </a:ln>
        </p:spPr>
      </p:pic>
    </p:spTree>
  </p:cSld>
  <p:clrMapOvr>
    <a:masterClrMapping/>
  </p:clrMapOvr>
  <p:transition spd="slow">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Nr-003_Handels-Tingvalla_210628.jpg" descr="Nr-003_Handels-Tingvalla_210628.jpg">
            <a:extLst>
              <a:ext uri="{FF2B5EF4-FFF2-40B4-BE49-F238E27FC236}">
                <a16:creationId xmlns:a16="http://schemas.microsoft.com/office/drawing/2014/main" id="{6A90FE90-3AFF-C842-89F1-76F10ACD441B}"/>
              </a:ext>
            </a:extLst>
          </p:cNvPr>
          <p:cNvPicPr>
            <a:picLocks noChangeAspect="1"/>
          </p:cNvPicPr>
          <p:nvPr/>
        </p:nvPicPr>
        <p:blipFill>
          <a:blip r:embed="rId3"/>
          <a:stretch>
            <a:fillRect/>
          </a:stretch>
        </p:blipFill>
        <p:spPr>
          <a:xfrm flipH="1">
            <a:off x="0" y="-139700"/>
            <a:ext cx="13161825" cy="8774551"/>
          </a:xfrm>
          <a:prstGeom prst="rect">
            <a:avLst/>
          </a:prstGeom>
          <a:ln w="12700">
            <a:miter lim="400000"/>
          </a:ln>
        </p:spPr>
      </p:pic>
      <p:pic>
        <p:nvPicPr>
          <p:cNvPr id="6" name="Bild" descr="Bild">
            <a:extLst>
              <a:ext uri="{FF2B5EF4-FFF2-40B4-BE49-F238E27FC236}">
                <a16:creationId xmlns:a16="http://schemas.microsoft.com/office/drawing/2014/main" id="{DB0AD96D-6913-774F-98F3-025EF36547F3}"/>
              </a:ext>
            </a:extLst>
          </p:cNvPr>
          <p:cNvPicPr>
            <a:picLocks noChangeAspect="1"/>
          </p:cNvPicPr>
          <p:nvPr/>
        </p:nvPicPr>
        <p:blipFill>
          <a:blip r:embed="rId4"/>
          <a:stretch>
            <a:fillRect/>
          </a:stretch>
        </p:blipFill>
        <p:spPr>
          <a:xfrm>
            <a:off x="10963492" y="5729205"/>
            <a:ext cx="779510" cy="658151"/>
          </a:xfrm>
          <a:prstGeom prst="rect">
            <a:avLst/>
          </a:prstGeom>
          <a:ln w="12700">
            <a:miter lim="400000"/>
          </a:ln>
        </p:spPr>
      </p:pic>
      <p:pic>
        <p:nvPicPr>
          <p:cNvPr id="7" name="Bild" descr="Bild">
            <a:extLst>
              <a:ext uri="{FF2B5EF4-FFF2-40B4-BE49-F238E27FC236}">
                <a16:creationId xmlns:a16="http://schemas.microsoft.com/office/drawing/2014/main" id="{3ECE53EF-7345-A14A-A42C-A41922A8125A}"/>
              </a:ext>
            </a:extLst>
          </p:cNvPr>
          <p:cNvPicPr>
            <a:picLocks noChangeAspect="1"/>
          </p:cNvPicPr>
          <p:nvPr/>
        </p:nvPicPr>
        <p:blipFill>
          <a:blip r:embed="rId5"/>
          <a:stretch>
            <a:fillRect/>
          </a:stretch>
        </p:blipFill>
        <p:spPr>
          <a:xfrm>
            <a:off x="492727" y="3635513"/>
            <a:ext cx="2418755" cy="2418756"/>
          </a:xfrm>
          <a:prstGeom prst="rect">
            <a:avLst/>
          </a:prstGeom>
          <a:ln w="12700">
            <a:miter lim="400000"/>
          </a:ln>
        </p:spPr>
      </p:pic>
      <p:sp>
        <p:nvSpPr>
          <p:cNvPr id="8" name="Stark…">
            <a:extLst>
              <a:ext uri="{FF2B5EF4-FFF2-40B4-BE49-F238E27FC236}">
                <a16:creationId xmlns:a16="http://schemas.microsoft.com/office/drawing/2014/main" id="{D32BC3D9-8803-3F4B-8C07-8DD8934720E2}"/>
              </a:ext>
            </a:extLst>
          </p:cNvPr>
          <p:cNvSpPr txBox="1"/>
          <p:nvPr/>
        </p:nvSpPr>
        <p:spPr>
          <a:xfrm>
            <a:off x="499294" y="3628070"/>
            <a:ext cx="2380221" cy="243364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lstStyle/>
          <a:p>
            <a:pPr lvl="1" indent="0" algn="ctr">
              <a:lnSpc>
                <a:spcPct val="110000"/>
              </a:lnSpc>
              <a:defRPr sz="2200" b="1" spc="-122">
                <a:solidFill>
                  <a:srgbClr val="E18D33"/>
                </a:solidFill>
              </a:defRPr>
            </a:pPr>
            <a:r>
              <a:rPr lang="sv-SE" noProof="0" dirty="0"/>
              <a:t>Stark</a:t>
            </a:r>
          </a:p>
          <a:p>
            <a:pPr lvl="1" indent="0" algn="ctr">
              <a:lnSpc>
                <a:spcPct val="110000"/>
              </a:lnSpc>
              <a:defRPr sz="2200" b="1" spc="-122">
                <a:solidFill>
                  <a:srgbClr val="E18D33"/>
                </a:solidFill>
              </a:defRPr>
            </a:pPr>
            <a:r>
              <a:rPr lang="sv-SE" noProof="0" dirty="0"/>
              <a:t>tillsammans</a:t>
            </a:r>
          </a:p>
        </p:txBody>
      </p:sp>
    </p:spTree>
    <p:extLst>
      <p:ext uri="{BB962C8B-B14F-4D97-AF65-F5344CB8AC3E}">
        <p14:creationId xmlns:p14="http://schemas.microsoft.com/office/powerpoint/2010/main" val="3886341967"/>
      </p:ext>
    </p:extLst>
  </p:cSld>
  <p:clrMapOvr>
    <a:masterClrMapping/>
  </p:clrMapOvr>
  <p:transition spd="slow">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Nr-003_Handels-Tingvalla_210628.jpg" descr="Nr-003_Handels-Tingvalla_210628.jpg">
            <a:extLst>
              <a:ext uri="{FF2B5EF4-FFF2-40B4-BE49-F238E27FC236}">
                <a16:creationId xmlns:a16="http://schemas.microsoft.com/office/drawing/2014/main" id="{4408CB46-D1EF-AC49-865B-6231B20AAA9F}"/>
              </a:ext>
            </a:extLst>
          </p:cNvPr>
          <p:cNvPicPr>
            <a:picLocks noChangeAspect="1"/>
          </p:cNvPicPr>
          <p:nvPr/>
        </p:nvPicPr>
        <p:blipFill>
          <a:blip r:embed="rId3"/>
          <a:stretch>
            <a:fillRect/>
          </a:stretch>
        </p:blipFill>
        <p:spPr>
          <a:xfrm flipH="1">
            <a:off x="0" y="-125106"/>
            <a:ext cx="13161825" cy="8774551"/>
          </a:xfrm>
          <a:prstGeom prst="rect">
            <a:avLst/>
          </a:prstGeom>
          <a:ln w="12700">
            <a:miter lim="400000"/>
          </a:ln>
        </p:spPr>
      </p:pic>
      <p:sp>
        <p:nvSpPr>
          <p:cNvPr id="5" name="Rubrik 5">
            <a:extLst>
              <a:ext uri="{FF2B5EF4-FFF2-40B4-BE49-F238E27FC236}">
                <a16:creationId xmlns:a16="http://schemas.microsoft.com/office/drawing/2014/main" id="{78CD39B7-67EE-C34F-8FF2-963C7B61D12A}"/>
              </a:ext>
            </a:extLst>
          </p:cNvPr>
          <p:cNvSpPr txBox="1"/>
          <p:nvPr/>
        </p:nvSpPr>
        <p:spPr>
          <a:xfrm>
            <a:off x="512233" y="569940"/>
            <a:ext cx="9052560" cy="60988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3600" b="1" spc="-72">
                <a:solidFill>
                  <a:srgbClr val="FDF5D3"/>
                </a:solidFill>
              </a:defRPr>
            </a:lvl1pPr>
          </a:lstStyle>
          <a:p>
            <a:r>
              <a:rPr lang="sv-SE" noProof="0" dirty="0"/>
              <a:t>Stark tillsammans</a:t>
            </a:r>
          </a:p>
        </p:txBody>
      </p:sp>
      <p:sp>
        <p:nvSpPr>
          <p:cNvPr id="6" name="Rubrik 5">
            <a:extLst>
              <a:ext uri="{FF2B5EF4-FFF2-40B4-BE49-F238E27FC236}">
                <a16:creationId xmlns:a16="http://schemas.microsoft.com/office/drawing/2014/main" id="{BDE35CC8-6EC2-3840-8DFA-B9998500A474}"/>
              </a:ext>
            </a:extLst>
          </p:cNvPr>
          <p:cNvSpPr txBox="1"/>
          <p:nvPr/>
        </p:nvSpPr>
        <p:spPr>
          <a:xfrm>
            <a:off x="448733" y="1138493"/>
            <a:ext cx="7213799" cy="1646047"/>
          </a:xfrm>
          <a:prstGeom prst="rect">
            <a:avLst/>
          </a:prstGeom>
          <a:ln w="12700">
            <a:miter lim="400000"/>
          </a:ln>
          <a:effectLst>
            <a:outerShdw blurRad="254000" dir="5400000" rotWithShape="0">
              <a:srgbClr val="000000">
                <a:alpha val="4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tIns="45720" rIns="45719" bIns="45720" anchor="t"/>
          <a:lstStyle>
            <a:lvl1pPr>
              <a:lnSpc>
                <a:spcPct val="90000"/>
              </a:lnSpc>
              <a:defRPr sz="12200" b="1" spc="-677">
                <a:solidFill>
                  <a:srgbClr val="FFFFFF"/>
                </a:solidFill>
              </a:defRPr>
            </a:lvl1pPr>
          </a:lstStyle>
          <a:p>
            <a:r>
              <a:rPr lang="sv-SE" noProof="0" dirty="0"/>
              <a:t>155.000</a:t>
            </a:r>
          </a:p>
        </p:txBody>
      </p:sp>
      <p:pic>
        <p:nvPicPr>
          <p:cNvPr id="7" name="Bild" descr="Bild">
            <a:extLst>
              <a:ext uri="{FF2B5EF4-FFF2-40B4-BE49-F238E27FC236}">
                <a16:creationId xmlns:a16="http://schemas.microsoft.com/office/drawing/2014/main" id="{E10E7B4C-7825-034C-BD81-7ED32E34443D}"/>
              </a:ext>
            </a:extLst>
          </p:cNvPr>
          <p:cNvPicPr>
            <a:picLocks noChangeAspect="1"/>
          </p:cNvPicPr>
          <p:nvPr/>
        </p:nvPicPr>
        <p:blipFill>
          <a:blip r:embed="rId4"/>
          <a:stretch>
            <a:fillRect/>
          </a:stretch>
        </p:blipFill>
        <p:spPr>
          <a:xfrm>
            <a:off x="492727" y="3635513"/>
            <a:ext cx="2418755" cy="2418756"/>
          </a:xfrm>
          <a:prstGeom prst="rect">
            <a:avLst/>
          </a:prstGeom>
          <a:ln w="12700">
            <a:miter lim="400000"/>
          </a:ln>
        </p:spPr>
      </p:pic>
      <p:sp>
        <p:nvSpPr>
          <p:cNvPr id="8" name="Rubrik 5">
            <a:extLst>
              <a:ext uri="{FF2B5EF4-FFF2-40B4-BE49-F238E27FC236}">
                <a16:creationId xmlns:a16="http://schemas.microsoft.com/office/drawing/2014/main" id="{CA95F897-918E-A74B-B189-55FE71E4E60C}"/>
              </a:ext>
            </a:extLst>
          </p:cNvPr>
          <p:cNvSpPr txBox="1"/>
          <p:nvPr/>
        </p:nvSpPr>
        <p:spPr>
          <a:xfrm>
            <a:off x="512233" y="2789086"/>
            <a:ext cx="9052560" cy="60988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3600" b="1" spc="-72">
                <a:solidFill>
                  <a:srgbClr val="FDF5D3"/>
                </a:solidFill>
              </a:defRPr>
            </a:lvl1pPr>
          </a:lstStyle>
          <a:p>
            <a:r>
              <a:rPr lang="sv-SE" noProof="0" dirty="0"/>
              <a:t>medlemmar gör skillnad</a:t>
            </a:r>
          </a:p>
        </p:txBody>
      </p:sp>
      <p:sp>
        <p:nvSpPr>
          <p:cNvPr id="9" name="textruta 10">
            <a:extLst>
              <a:ext uri="{FF2B5EF4-FFF2-40B4-BE49-F238E27FC236}">
                <a16:creationId xmlns:a16="http://schemas.microsoft.com/office/drawing/2014/main" id="{9D7C5802-3AE1-214F-9FB1-C165C98A9C55}"/>
              </a:ext>
            </a:extLst>
          </p:cNvPr>
          <p:cNvSpPr txBox="1"/>
          <p:nvPr/>
        </p:nvSpPr>
        <p:spPr>
          <a:xfrm>
            <a:off x="885259" y="4294079"/>
            <a:ext cx="3220929" cy="14064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1200"/>
              </a:spcBef>
              <a:defRPr sz="1400" b="1">
                <a:solidFill>
                  <a:srgbClr val="F08701"/>
                </a:solidFill>
              </a:defRPr>
            </a:pPr>
            <a:r>
              <a:rPr lang="sv-SE" noProof="0" dirty="0"/>
              <a:t>Medlem för:</a:t>
            </a:r>
          </a:p>
          <a:p>
            <a:pPr>
              <a:spcBef>
                <a:spcPts val="600"/>
              </a:spcBef>
              <a:buSzPct val="100000"/>
              <a:buFont typeface="Arial"/>
              <a:buChar char="•"/>
              <a:defRPr sz="1400" b="1">
                <a:solidFill>
                  <a:srgbClr val="F08701"/>
                </a:solidFill>
              </a:defRPr>
            </a:pPr>
            <a:r>
              <a:rPr lang="sv-SE" noProof="0" dirty="0"/>
              <a:t> Trygghet</a:t>
            </a:r>
          </a:p>
          <a:p>
            <a:pPr>
              <a:spcBef>
                <a:spcPts val="600"/>
              </a:spcBef>
              <a:buSzPct val="100000"/>
              <a:buFont typeface="Arial"/>
              <a:buChar char="•"/>
              <a:defRPr sz="1400" b="1">
                <a:solidFill>
                  <a:srgbClr val="F08701"/>
                </a:solidFill>
              </a:defRPr>
            </a:pPr>
            <a:r>
              <a:rPr lang="sv-SE" noProof="0" dirty="0"/>
              <a:t> Bra löner</a:t>
            </a:r>
          </a:p>
          <a:p>
            <a:pPr>
              <a:spcBef>
                <a:spcPts val="600"/>
              </a:spcBef>
              <a:buSzPct val="100000"/>
              <a:buFont typeface="Arial"/>
              <a:buChar char="•"/>
              <a:defRPr sz="1400" b="1">
                <a:solidFill>
                  <a:srgbClr val="F08701"/>
                </a:solidFill>
              </a:defRPr>
            </a:pPr>
            <a:r>
              <a:rPr lang="sv-SE" noProof="0" dirty="0"/>
              <a:t> Bra villkor</a:t>
            </a:r>
          </a:p>
          <a:p>
            <a:pPr>
              <a:spcBef>
                <a:spcPts val="600"/>
              </a:spcBef>
              <a:buSzPct val="100000"/>
              <a:buFont typeface="Arial"/>
              <a:buChar char="•"/>
              <a:defRPr sz="1400" b="1">
                <a:solidFill>
                  <a:srgbClr val="F08701"/>
                </a:solidFill>
              </a:defRPr>
            </a:pPr>
            <a:r>
              <a:rPr lang="sv-SE" noProof="0" dirty="0"/>
              <a:t> Inflytande</a:t>
            </a:r>
          </a:p>
        </p:txBody>
      </p:sp>
      <p:pic>
        <p:nvPicPr>
          <p:cNvPr id="10" name="Bild" descr="Bild">
            <a:extLst>
              <a:ext uri="{FF2B5EF4-FFF2-40B4-BE49-F238E27FC236}">
                <a16:creationId xmlns:a16="http://schemas.microsoft.com/office/drawing/2014/main" id="{CA8B7E5F-2F89-E042-8246-BC7B29572ABE}"/>
              </a:ext>
            </a:extLst>
          </p:cNvPr>
          <p:cNvPicPr>
            <a:picLocks noChangeAspect="1"/>
          </p:cNvPicPr>
          <p:nvPr/>
        </p:nvPicPr>
        <p:blipFill>
          <a:blip r:embed="rId5"/>
          <a:stretch>
            <a:fillRect/>
          </a:stretch>
        </p:blipFill>
        <p:spPr>
          <a:xfrm>
            <a:off x="10963492" y="5729205"/>
            <a:ext cx="779510" cy="658151"/>
          </a:xfrm>
          <a:prstGeom prst="rect">
            <a:avLst/>
          </a:prstGeom>
          <a:ln w="12700">
            <a:miter lim="400000"/>
          </a:ln>
        </p:spPr>
      </p:pic>
    </p:spTree>
  </p:cSld>
  <p:clrMapOvr>
    <a:masterClrMapping/>
  </p:clrMapOvr>
  <p:transition spd="slow">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5" name="Bild" descr="Bild"/>
          <p:cNvPicPr>
            <a:picLocks noChangeAspect="1"/>
          </p:cNvPicPr>
          <p:nvPr/>
        </p:nvPicPr>
        <p:blipFill>
          <a:blip r:embed="rId3"/>
          <a:stretch>
            <a:fillRect/>
          </a:stretch>
        </p:blipFill>
        <p:spPr>
          <a:xfrm>
            <a:off x="7198142" y="1081160"/>
            <a:ext cx="2894740" cy="8483601"/>
          </a:xfrm>
          <a:prstGeom prst="rect">
            <a:avLst/>
          </a:prstGeom>
          <a:ln w="12700">
            <a:miter lim="400000"/>
          </a:ln>
        </p:spPr>
      </p:pic>
      <p:pic>
        <p:nvPicPr>
          <p:cNvPr id="446" name="Bild" descr="Bild"/>
          <p:cNvPicPr>
            <a:picLocks noChangeAspect="1"/>
          </p:cNvPicPr>
          <p:nvPr/>
        </p:nvPicPr>
        <p:blipFill>
          <a:blip r:embed="rId4"/>
          <a:stretch>
            <a:fillRect/>
          </a:stretch>
        </p:blipFill>
        <p:spPr>
          <a:xfrm>
            <a:off x="10026292" y="1477556"/>
            <a:ext cx="1084552" cy="3149601"/>
          </a:xfrm>
          <a:prstGeom prst="rect">
            <a:avLst/>
          </a:prstGeom>
          <a:ln w="12700">
            <a:miter lim="400000"/>
          </a:ln>
        </p:spPr>
      </p:pic>
      <p:pic>
        <p:nvPicPr>
          <p:cNvPr id="447" name="Bild" descr="Bild"/>
          <p:cNvPicPr>
            <a:picLocks noChangeAspect="1"/>
          </p:cNvPicPr>
          <p:nvPr/>
        </p:nvPicPr>
        <p:blipFill>
          <a:blip r:embed="rId5"/>
          <a:stretch>
            <a:fillRect/>
          </a:stretch>
        </p:blipFill>
        <p:spPr>
          <a:xfrm>
            <a:off x="5940056" y="1477556"/>
            <a:ext cx="1378688" cy="3902888"/>
          </a:xfrm>
          <a:prstGeom prst="rect">
            <a:avLst/>
          </a:prstGeom>
          <a:ln w="12700">
            <a:miter lim="400000"/>
          </a:ln>
        </p:spPr>
      </p:pic>
      <p:pic>
        <p:nvPicPr>
          <p:cNvPr id="448" name="Bild" descr="Bild"/>
          <p:cNvPicPr>
            <a:picLocks noChangeAspect="1"/>
          </p:cNvPicPr>
          <p:nvPr/>
        </p:nvPicPr>
        <p:blipFill>
          <a:blip r:embed="rId6"/>
          <a:stretch>
            <a:fillRect/>
          </a:stretch>
        </p:blipFill>
        <p:spPr>
          <a:xfrm>
            <a:off x="13566685" y="1125641"/>
            <a:ext cx="1829359" cy="4152335"/>
          </a:xfrm>
          <a:prstGeom prst="rect">
            <a:avLst/>
          </a:prstGeom>
          <a:ln w="12700">
            <a:miter lim="400000"/>
          </a:ln>
        </p:spPr>
      </p:pic>
      <p:pic>
        <p:nvPicPr>
          <p:cNvPr id="449" name="Bild" descr="Bild"/>
          <p:cNvPicPr>
            <a:picLocks noChangeAspect="1"/>
          </p:cNvPicPr>
          <p:nvPr/>
        </p:nvPicPr>
        <p:blipFill>
          <a:blip r:embed="rId7"/>
          <a:stretch>
            <a:fillRect/>
          </a:stretch>
        </p:blipFill>
        <p:spPr>
          <a:xfrm>
            <a:off x="14413445" y="2434096"/>
            <a:ext cx="2970464" cy="3416301"/>
          </a:xfrm>
          <a:prstGeom prst="rect">
            <a:avLst/>
          </a:prstGeom>
          <a:ln w="12700">
            <a:miter lim="400000"/>
          </a:ln>
        </p:spPr>
      </p:pic>
      <p:pic>
        <p:nvPicPr>
          <p:cNvPr id="450" name="Bildobjekt 2" descr="Bildobjekt 2"/>
          <p:cNvPicPr>
            <a:picLocks noChangeAspect="1"/>
          </p:cNvPicPr>
          <p:nvPr/>
        </p:nvPicPr>
        <p:blipFill>
          <a:blip r:embed="rId8"/>
          <a:stretch>
            <a:fillRect/>
          </a:stretch>
        </p:blipFill>
        <p:spPr>
          <a:xfrm>
            <a:off x="10841797" y="5547014"/>
            <a:ext cx="1020557" cy="1020556"/>
          </a:xfrm>
          <a:prstGeom prst="rect">
            <a:avLst/>
          </a:prstGeom>
          <a:ln w="12700">
            <a:miter lim="400000"/>
          </a:ln>
        </p:spPr>
      </p:pic>
      <p:sp>
        <p:nvSpPr>
          <p:cNvPr id="451" name="Rubrik 5"/>
          <p:cNvSpPr txBox="1"/>
          <p:nvPr/>
        </p:nvSpPr>
        <p:spPr>
          <a:xfrm>
            <a:off x="512233" y="1671893"/>
            <a:ext cx="6099969" cy="473160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lvl1pPr>
              <a:lnSpc>
                <a:spcPct val="90000"/>
              </a:lnSpc>
              <a:defRPr sz="7600" b="1" spc="-422">
                <a:solidFill>
                  <a:srgbClr val="53AE90"/>
                </a:solidFill>
              </a:defRPr>
            </a:lvl1pPr>
          </a:lstStyle>
          <a:p>
            <a:r>
              <a:rPr lang="sv-SE" dirty="0"/>
              <a:t>Fyra</a:t>
            </a:r>
            <a:r>
              <a:rPr lang="sv-SE" noProof="0" dirty="0"/>
              <a:t> vägar till frisöryrket</a:t>
            </a:r>
          </a:p>
        </p:txBody>
      </p:sp>
      <p:sp>
        <p:nvSpPr>
          <p:cNvPr id="452" name="Platshållare för innehåll 7"/>
          <p:cNvSpPr txBox="1">
            <a:spLocks noGrp="1"/>
          </p:cNvSpPr>
          <p:nvPr>
            <p:ph type="body" sz="quarter" idx="4294967295"/>
          </p:nvPr>
        </p:nvSpPr>
        <p:spPr>
          <a:xfrm>
            <a:off x="627708" y="4213295"/>
            <a:ext cx="3455492" cy="1692474"/>
          </a:xfrm>
          <a:prstGeom prst="rect">
            <a:avLst/>
          </a:prstGeom>
        </p:spPr>
        <p:txBody>
          <a:bodyPr>
            <a:normAutofit fontScale="92500" lnSpcReduction="10000"/>
          </a:bodyPr>
          <a:lstStyle/>
          <a:p>
            <a:pPr>
              <a:spcBef>
                <a:spcPts val="600"/>
              </a:spcBef>
              <a:defRPr sz="1400"/>
            </a:pPr>
            <a:r>
              <a:rPr lang="sv-SE" noProof="0" dirty="0"/>
              <a:t>Gymnasieskolans frisör- och stylistprogram</a:t>
            </a:r>
          </a:p>
          <a:p>
            <a:pPr>
              <a:spcBef>
                <a:spcPts val="600"/>
              </a:spcBef>
              <a:defRPr sz="1400"/>
            </a:pPr>
            <a:r>
              <a:rPr lang="sv-SE" noProof="0" dirty="0"/>
              <a:t>Kommunal vuxenutbildning</a:t>
            </a:r>
          </a:p>
          <a:p>
            <a:pPr>
              <a:spcBef>
                <a:spcPts val="600"/>
              </a:spcBef>
              <a:defRPr sz="1400"/>
            </a:pPr>
            <a:r>
              <a:rPr lang="sv-SE" noProof="0" dirty="0"/>
              <a:t>Privat frisörgrundutbildning som ska vara godkänd av Frisörernas Yrkesnämnd</a:t>
            </a:r>
          </a:p>
          <a:p>
            <a:pPr>
              <a:spcBef>
                <a:spcPts val="600"/>
              </a:spcBef>
              <a:defRPr sz="1400"/>
            </a:pPr>
            <a:r>
              <a:rPr lang="sv-SE" noProof="0" dirty="0"/>
              <a:t>Företagsförlagd traineeutbildning på frisörföretag med kollektivavtal</a:t>
            </a:r>
          </a:p>
        </p:txBody>
      </p:sp>
    </p:spTree>
  </p:cSld>
  <p:clrMapOvr>
    <a:masterClrMapping/>
  </p:clrMapOvr>
  <p:transition spd="slow">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6" name="Nr-008_Handels_frisersalong_210602.jpg" descr="Nr-008_Handels_frisersalong_210602.jpg"/>
          <p:cNvPicPr>
            <a:picLocks noChangeAspect="1"/>
          </p:cNvPicPr>
          <p:nvPr/>
        </p:nvPicPr>
        <p:blipFill>
          <a:blip r:embed="rId3"/>
          <a:stretch>
            <a:fillRect/>
          </a:stretch>
        </p:blipFill>
        <p:spPr>
          <a:xfrm flipH="1">
            <a:off x="-1" y="-388938"/>
            <a:ext cx="12914314" cy="8609543"/>
          </a:xfrm>
          <a:prstGeom prst="rect">
            <a:avLst/>
          </a:prstGeom>
          <a:ln w="12700">
            <a:miter lim="400000"/>
          </a:ln>
        </p:spPr>
      </p:pic>
      <p:sp>
        <p:nvSpPr>
          <p:cNvPr id="457" name="Rubrik 5"/>
          <p:cNvSpPr txBox="1"/>
          <p:nvPr/>
        </p:nvSpPr>
        <p:spPr>
          <a:xfrm>
            <a:off x="475125" y="528893"/>
            <a:ext cx="12192001" cy="1076225"/>
          </a:xfrm>
          <a:prstGeom prst="rect">
            <a:avLst/>
          </a:prstGeom>
          <a:ln w="12700">
            <a:miter lim="400000"/>
          </a:ln>
          <a:effectLst>
            <a:outerShdw blurRad="254000" dir="5400000" rotWithShape="0">
              <a:srgbClr val="000000">
                <a:alpha val="45000"/>
              </a:srgbClr>
            </a:outerShdw>
          </a:effectLst>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lvl1pPr>
              <a:lnSpc>
                <a:spcPct val="90000"/>
              </a:lnSpc>
              <a:defRPr sz="6100" b="1" spc="-338">
                <a:solidFill>
                  <a:srgbClr val="FFFFFF"/>
                </a:solidFill>
              </a:defRPr>
            </a:lvl1pPr>
          </a:lstStyle>
          <a:p>
            <a:r>
              <a:rPr lang="sv-SE" noProof="0" dirty="0"/>
              <a:t>Färdigutbildning</a:t>
            </a:r>
          </a:p>
        </p:txBody>
      </p:sp>
      <p:pic>
        <p:nvPicPr>
          <p:cNvPr id="458" name="Bildobjekt 2" descr="Bildobjekt 2"/>
          <p:cNvPicPr>
            <a:picLocks noChangeAspect="1"/>
          </p:cNvPicPr>
          <p:nvPr/>
        </p:nvPicPr>
        <p:blipFill>
          <a:blip r:embed="rId4"/>
          <a:stretch>
            <a:fillRect/>
          </a:stretch>
        </p:blipFill>
        <p:spPr>
          <a:xfrm>
            <a:off x="10841797" y="5547014"/>
            <a:ext cx="1020557" cy="1020556"/>
          </a:xfrm>
          <a:prstGeom prst="rect">
            <a:avLst/>
          </a:prstGeom>
          <a:ln w="12700">
            <a:miter lim="400000"/>
          </a:ln>
        </p:spPr>
      </p:pic>
    </p:spTree>
  </p:cSld>
  <p:clrMapOvr>
    <a:masterClrMapping/>
  </p:clrMapOvr>
  <p:transition spd="slow">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2" name="Nr-008_Handels_frisersalong_210602.jpg" descr="Nr-008_Handels_frisersalong_210602.jpg"/>
          <p:cNvPicPr>
            <a:picLocks noChangeAspect="1"/>
          </p:cNvPicPr>
          <p:nvPr/>
        </p:nvPicPr>
        <p:blipFill>
          <a:blip r:embed="rId3"/>
          <a:stretch>
            <a:fillRect/>
          </a:stretch>
        </p:blipFill>
        <p:spPr>
          <a:xfrm flipH="1">
            <a:off x="-1" y="-388938"/>
            <a:ext cx="12914314" cy="8609543"/>
          </a:xfrm>
          <a:prstGeom prst="rect">
            <a:avLst/>
          </a:prstGeom>
          <a:ln w="12700">
            <a:miter lim="400000"/>
          </a:ln>
        </p:spPr>
      </p:pic>
      <p:sp>
        <p:nvSpPr>
          <p:cNvPr id="463" name="Rektangel 24"/>
          <p:cNvSpPr/>
          <p:nvPr/>
        </p:nvSpPr>
        <p:spPr>
          <a:xfrm>
            <a:off x="-4998" y="6184"/>
            <a:ext cx="6100764" cy="6858331"/>
          </a:xfrm>
          <a:prstGeom prst="rect">
            <a:avLst/>
          </a:prstGeom>
          <a:solidFill>
            <a:srgbClr val="FFFFFF"/>
          </a:solidFill>
          <a:ln w="12700">
            <a:miter lim="400000"/>
          </a:ln>
        </p:spPr>
        <p:txBody>
          <a:bodyPr lIns="45719" rIns="45719" anchor="ctr"/>
          <a:lstStyle/>
          <a:p>
            <a:pPr algn="ctr">
              <a:defRPr>
                <a:solidFill>
                  <a:srgbClr val="EF7C74"/>
                </a:solidFill>
              </a:defRPr>
            </a:pPr>
            <a:endParaRPr lang="sv-SE" noProof="0" dirty="0"/>
          </a:p>
        </p:txBody>
      </p:sp>
      <p:sp>
        <p:nvSpPr>
          <p:cNvPr id="464" name="Rubrik 5"/>
          <p:cNvSpPr txBox="1"/>
          <p:nvPr/>
        </p:nvSpPr>
        <p:spPr>
          <a:xfrm>
            <a:off x="512233" y="569940"/>
            <a:ext cx="9052560" cy="64633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defRPr sz="3600" b="1" spc="-72">
                <a:solidFill>
                  <a:srgbClr val="1CB08F"/>
                </a:solidFill>
              </a:defRPr>
            </a:lvl1pPr>
          </a:lstStyle>
          <a:p>
            <a:r>
              <a:rPr lang="sv-SE" dirty="0"/>
              <a:t>Färdig</a:t>
            </a:r>
            <a:r>
              <a:rPr lang="sv-SE" noProof="0" dirty="0"/>
              <a:t>utbildning</a:t>
            </a:r>
          </a:p>
        </p:txBody>
      </p:sp>
      <p:sp>
        <p:nvSpPr>
          <p:cNvPr id="465" name="Rektangel 24"/>
          <p:cNvSpPr/>
          <p:nvPr/>
        </p:nvSpPr>
        <p:spPr>
          <a:xfrm>
            <a:off x="582724" y="1625781"/>
            <a:ext cx="3886201" cy="3606801"/>
          </a:xfrm>
          <a:prstGeom prst="rect">
            <a:avLst/>
          </a:prstGeom>
          <a:solidFill>
            <a:srgbClr val="FFFFFF"/>
          </a:solidFill>
          <a:ln w="12700">
            <a:miter lim="400000"/>
          </a:ln>
        </p:spPr>
        <p:txBody>
          <a:bodyPr lIns="45719" rIns="45719" anchor="ctr"/>
          <a:lstStyle/>
          <a:p>
            <a:pPr algn="ctr">
              <a:defRPr>
                <a:solidFill>
                  <a:srgbClr val="EF7C74"/>
                </a:solidFill>
              </a:defRPr>
            </a:pPr>
            <a:endParaRPr lang="sv-SE" noProof="0" dirty="0"/>
          </a:p>
        </p:txBody>
      </p:sp>
      <p:sp>
        <p:nvSpPr>
          <p:cNvPr id="466" name="Platshållare för innehåll 7"/>
          <p:cNvSpPr txBox="1"/>
          <p:nvPr/>
        </p:nvSpPr>
        <p:spPr>
          <a:xfrm>
            <a:off x="663259" y="1325283"/>
            <a:ext cx="3796348" cy="4339650"/>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tIns="45720" rIns="45719" bIns="45720" anchor="t">
            <a:spAutoFit/>
          </a:bodyPr>
          <a:lstStyle/>
          <a:p>
            <a:pPr marL="342900" indent="-342900">
              <a:spcBef>
                <a:spcPts val="600"/>
              </a:spcBef>
              <a:buSzPct val="100000"/>
              <a:buFont typeface="Arial"/>
              <a:buChar char="•"/>
              <a:defRPr sz="1400"/>
            </a:pPr>
            <a:r>
              <a:rPr lang="sv-SE" noProof="0" dirty="0"/>
              <a:t>Företagsförlagd färdigutbildning eller företagsförlagd traineeutbildning sker </a:t>
            </a:r>
            <a:br>
              <a:rPr lang="sv-SE" noProof="0" dirty="0"/>
            </a:br>
            <a:r>
              <a:rPr lang="sv-SE" noProof="0" dirty="0"/>
              <a:t>på medlemsföretag till Sveriges Frisörföretagare eller företag med hängavtal. Det måste alltså finnas ett kollektivavtal!</a:t>
            </a:r>
            <a:endParaRPr lang="sv-SE" sz="2200" noProof="0" dirty="0"/>
          </a:p>
          <a:p>
            <a:pPr marL="342900" indent="-342900">
              <a:spcBef>
                <a:spcPts val="600"/>
              </a:spcBef>
              <a:buSzPct val="100000"/>
              <a:buFont typeface="Arial"/>
              <a:buChar char="•"/>
              <a:defRPr sz="1400"/>
            </a:pPr>
            <a:r>
              <a:rPr lang="sv-SE" dirty="0"/>
              <a:t>Handledare ska vara behörig frisör och bör ha genomfört Skolverkets digitala handledarutbildning samt tagit del av det teoretiska utbildningspaketet. Handledare och elev ska erbjudas information om gesällprovsregler samt eleven teoretiskt utbildningspaket inom frisörkemi, arbetsmiljö, kundpsykologi samt ekonomi.</a:t>
            </a:r>
            <a:endParaRPr lang="sv-SE" sz="2200" noProof="0" dirty="0"/>
          </a:p>
          <a:p>
            <a:pPr marL="342900" indent="-342900">
              <a:spcBef>
                <a:spcPts val="600"/>
              </a:spcBef>
              <a:buSzPct val="100000"/>
              <a:buFont typeface="Arial"/>
              <a:buChar char="•"/>
              <a:defRPr sz="1400"/>
            </a:pPr>
            <a:r>
              <a:rPr lang="sv-SE" noProof="0" dirty="0"/>
              <a:t>Arbetstiden för trainee och elever i färdigutbildning är 40 timmar per helgfri vecka. Individuell överenskommelse kan göras om annan arbetstid, dock lägst </a:t>
            </a:r>
            <a:br>
              <a:rPr lang="sv-SE" noProof="0" dirty="0"/>
            </a:br>
            <a:r>
              <a:rPr lang="sv-SE" noProof="0" dirty="0"/>
              <a:t>20 timmar per helgfri vecka</a:t>
            </a:r>
          </a:p>
        </p:txBody>
      </p:sp>
      <p:pic>
        <p:nvPicPr>
          <p:cNvPr id="467" name="Bildobjekt 2" descr="Bildobjekt 2"/>
          <p:cNvPicPr>
            <a:picLocks noChangeAspect="1"/>
          </p:cNvPicPr>
          <p:nvPr/>
        </p:nvPicPr>
        <p:blipFill>
          <a:blip r:embed="rId4"/>
          <a:stretch>
            <a:fillRect/>
          </a:stretch>
        </p:blipFill>
        <p:spPr>
          <a:xfrm>
            <a:off x="10841797" y="5547014"/>
            <a:ext cx="1020557" cy="1020556"/>
          </a:xfrm>
          <a:prstGeom prst="rect">
            <a:avLst/>
          </a:prstGeom>
          <a:ln w="12700">
            <a:miter lim="400000"/>
          </a:ln>
        </p:spPr>
      </p:pic>
      <p:grpSp>
        <p:nvGrpSpPr>
          <p:cNvPr id="8" name="Gruppera">
            <a:extLst>
              <a:ext uri="{FF2B5EF4-FFF2-40B4-BE49-F238E27FC236}">
                <a16:creationId xmlns:a16="http://schemas.microsoft.com/office/drawing/2014/main" id="{CFE715AF-F574-4FA2-AD59-FB8B79681747}"/>
              </a:ext>
            </a:extLst>
          </p:cNvPr>
          <p:cNvGrpSpPr/>
          <p:nvPr/>
        </p:nvGrpSpPr>
        <p:grpSpPr>
          <a:xfrm>
            <a:off x="3930200" y="4903624"/>
            <a:ext cx="1889575" cy="1663946"/>
            <a:chOff x="0" y="0"/>
            <a:chExt cx="2265147" cy="2054190"/>
          </a:xfrm>
        </p:grpSpPr>
        <p:pic>
          <p:nvPicPr>
            <p:cNvPr id="9" name="Bild" descr="Bild">
              <a:extLst>
                <a:ext uri="{FF2B5EF4-FFF2-40B4-BE49-F238E27FC236}">
                  <a16:creationId xmlns:a16="http://schemas.microsoft.com/office/drawing/2014/main" id="{56833288-6D70-469A-87D6-C01BF2BBD490}"/>
                </a:ext>
              </a:extLst>
            </p:cNvPr>
            <p:cNvPicPr>
              <a:picLocks noChangeAspect="1"/>
            </p:cNvPicPr>
            <p:nvPr/>
          </p:nvPicPr>
          <p:blipFill>
            <a:blip r:embed="rId5"/>
            <a:stretch>
              <a:fillRect/>
            </a:stretch>
          </p:blipFill>
          <p:spPr>
            <a:xfrm>
              <a:off x="965313" y="390245"/>
              <a:ext cx="1299835" cy="1494926"/>
            </a:xfrm>
            <a:prstGeom prst="rect">
              <a:avLst/>
            </a:prstGeom>
            <a:ln w="12700" cap="flat">
              <a:noFill/>
              <a:miter lim="400000"/>
            </a:ln>
            <a:effectLst/>
          </p:spPr>
        </p:pic>
        <p:pic>
          <p:nvPicPr>
            <p:cNvPr id="10" name="Bild" descr="Bild">
              <a:extLst>
                <a:ext uri="{FF2B5EF4-FFF2-40B4-BE49-F238E27FC236}">
                  <a16:creationId xmlns:a16="http://schemas.microsoft.com/office/drawing/2014/main" id="{39A5751F-53D5-4B28-AC17-7D7E749ADC46}"/>
                </a:ext>
              </a:extLst>
            </p:cNvPr>
            <p:cNvPicPr>
              <a:picLocks noChangeAspect="1"/>
            </p:cNvPicPr>
            <p:nvPr/>
          </p:nvPicPr>
          <p:blipFill>
            <a:blip r:embed="rId6"/>
            <a:stretch>
              <a:fillRect/>
            </a:stretch>
          </p:blipFill>
          <p:spPr>
            <a:xfrm>
              <a:off x="0" y="0"/>
              <a:ext cx="866492" cy="1966790"/>
            </a:xfrm>
            <a:prstGeom prst="rect">
              <a:avLst/>
            </a:prstGeom>
            <a:ln w="12700" cap="flat">
              <a:noFill/>
              <a:miter lim="400000"/>
            </a:ln>
            <a:effectLst/>
          </p:spPr>
        </p:pic>
        <p:pic>
          <p:nvPicPr>
            <p:cNvPr id="11" name="Bild" descr="Bild">
              <a:extLst>
                <a:ext uri="{FF2B5EF4-FFF2-40B4-BE49-F238E27FC236}">
                  <a16:creationId xmlns:a16="http://schemas.microsoft.com/office/drawing/2014/main" id="{107A45B2-580F-487D-864C-41FE6E9A6276}"/>
                </a:ext>
              </a:extLst>
            </p:cNvPr>
            <p:cNvPicPr>
              <a:picLocks noChangeAspect="1"/>
            </p:cNvPicPr>
            <p:nvPr/>
          </p:nvPicPr>
          <p:blipFill>
            <a:blip r:embed="rId7"/>
            <a:stretch>
              <a:fillRect/>
            </a:stretch>
          </p:blipFill>
          <p:spPr>
            <a:xfrm>
              <a:off x="734494" y="638136"/>
              <a:ext cx="453371" cy="1416055"/>
            </a:xfrm>
            <a:prstGeom prst="rect">
              <a:avLst/>
            </a:prstGeom>
            <a:ln w="12700" cap="flat">
              <a:noFill/>
              <a:miter lim="400000"/>
            </a:ln>
            <a:effectLst/>
          </p:spPr>
        </p:pic>
      </p:grpSp>
    </p:spTree>
  </p:cSld>
  <p:clrMapOvr>
    <a:masterClrMapping/>
  </p:clrMapOvr>
  <p:transition spd="slow">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 name="Nr-008_Handels_frisersalong_210602.jpg" descr="Nr-008_Handels_frisersalong_210602.jpg"/>
          <p:cNvPicPr>
            <a:picLocks noChangeAspect="1"/>
          </p:cNvPicPr>
          <p:nvPr/>
        </p:nvPicPr>
        <p:blipFill>
          <a:blip r:embed="rId3"/>
          <a:stretch>
            <a:fillRect/>
          </a:stretch>
        </p:blipFill>
        <p:spPr>
          <a:xfrm flipH="1">
            <a:off x="-1" y="-388938"/>
            <a:ext cx="12914314" cy="8609543"/>
          </a:xfrm>
          <a:prstGeom prst="rect">
            <a:avLst/>
          </a:prstGeom>
          <a:ln w="12700">
            <a:miter lim="400000"/>
          </a:ln>
        </p:spPr>
      </p:pic>
      <p:sp>
        <p:nvSpPr>
          <p:cNvPr id="472" name="Rektangel 24"/>
          <p:cNvSpPr/>
          <p:nvPr/>
        </p:nvSpPr>
        <p:spPr>
          <a:xfrm>
            <a:off x="-4998" y="6184"/>
            <a:ext cx="6100764" cy="6858331"/>
          </a:xfrm>
          <a:prstGeom prst="rect">
            <a:avLst/>
          </a:prstGeom>
          <a:solidFill>
            <a:srgbClr val="FFFFFF"/>
          </a:solidFill>
          <a:ln w="12700">
            <a:miter lim="400000"/>
          </a:ln>
        </p:spPr>
        <p:txBody>
          <a:bodyPr lIns="45719" rIns="45719" anchor="ctr"/>
          <a:lstStyle/>
          <a:p>
            <a:pPr algn="ctr">
              <a:defRPr>
                <a:solidFill>
                  <a:srgbClr val="EF7C74"/>
                </a:solidFill>
              </a:defRPr>
            </a:pPr>
            <a:endParaRPr lang="sv-SE" noProof="0" dirty="0"/>
          </a:p>
        </p:txBody>
      </p:sp>
      <p:sp>
        <p:nvSpPr>
          <p:cNvPr id="473" name="Rubrik 5"/>
          <p:cNvSpPr txBox="1"/>
          <p:nvPr/>
        </p:nvSpPr>
        <p:spPr>
          <a:xfrm>
            <a:off x="688659" y="1036827"/>
            <a:ext cx="9052560" cy="64633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defRPr sz="3600" b="1" spc="-72">
                <a:solidFill>
                  <a:srgbClr val="1CB08F"/>
                </a:solidFill>
              </a:defRPr>
            </a:lvl1pPr>
          </a:lstStyle>
          <a:p>
            <a:r>
              <a:rPr lang="sv-SE" noProof="0" dirty="0"/>
              <a:t>F</a:t>
            </a:r>
            <a:r>
              <a:rPr lang="sv-SE" dirty="0"/>
              <a:t>r</a:t>
            </a:r>
            <a:r>
              <a:rPr lang="sv-SE" noProof="0" dirty="0" err="1"/>
              <a:t>isörutbildning</a:t>
            </a:r>
            <a:endParaRPr lang="sv-SE" noProof="0" dirty="0"/>
          </a:p>
        </p:txBody>
      </p:sp>
      <p:sp>
        <p:nvSpPr>
          <p:cNvPr id="474" name="Platshållare för innehåll 7"/>
          <p:cNvSpPr txBox="1"/>
          <p:nvPr/>
        </p:nvSpPr>
        <p:spPr>
          <a:xfrm>
            <a:off x="688659" y="1820068"/>
            <a:ext cx="3536393" cy="3077766"/>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spcBef>
                <a:spcPts val="600"/>
              </a:spcBef>
              <a:buSzPct val="100000"/>
              <a:defRPr sz="1400"/>
            </a:pPr>
            <a:br>
              <a:rPr lang="sv-SE" noProof="0" dirty="0">
                <a:effectLst/>
                <a:latin typeface="Arial" panose="020B0604020202020204" pitchFamily="34" charset="0"/>
              </a:rPr>
            </a:br>
            <a:endParaRPr lang="sv-SE" noProof="0" dirty="0">
              <a:effectLst/>
              <a:latin typeface="Arial" panose="020B0604020202020204" pitchFamily="34" charset="0"/>
            </a:endParaRPr>
          </a:p>
          <a:p>
            <a:pPr marL="342900" indent="-342900">
              <a:spcBef>
                <a:spcPts val="600"/>
              </a:spcBef>
              <a:buSzPct val="100000"/>
              <a:buFont typeface="Arial"/>
              <a:buChar char="•"/>
              <a:defRPr sz="1400"/>
            </a:pPr>
            <a:r>
              <a:rPr lang="sv-SE" noProof="0" dirty="0">
                <a:effectLst/>
                <a:latin typeface="Arial" panose="020B0604020202020204" pitchFamily="34" charset="0"/>
              </a:rPr>
              <a:t>Utbildningstiden delas in i två nivåer: </a:t>
            </a:r>
          </a:p>
          <a:p>
            <a:pPr marL="342900" indent="-342900">
              <a:spcBef>
                <a:spcPts val="600"/>
              </a:spcBef>
              <a:buSzPct val="100000"/>
              <a:buFont typeface="Arial"/>
              <a:buChar char="•"/>
              <a:defRPr sz="1400"/>
            </a:pPr>
            <a:r>
              <a:rPr lang="sv-SE" noProof="0" dirty="0">
                <a:effectLst/>
                <a:latin typeface="Arial" panose="020B0604020202020204" pitchFamily="34" charset="0"/>
              </a:rPr>
              <a:t>Nivå 1 utgör grundutbildning</a:t>
            </a:r>
          </a:p>
          <a:p>
            <a:pPr marL="342900" indent="-342900">
              <a:spcBef>
                <a:spcPts val="600"/>
              </a:spcBef>
              <a:buSzPct val="100000"/>
              <a:buFont typeface="Arial"/>
              <a:buChar char="•"/>
              <a:defRPr sz="1400"/>
            </a:pPr>
            <a:r>
              <a:rPr lang="sv-SE" noProof="0" dirty="0">
                <a:effectLst/>
                <a:latin typeface="Arial" panose="020B0604020202020204" pitchFamily="34" charset="0"/>
              </a:rPr>
              <a:t>Nivå 2 utgör färdigutbildning</a:t>
            </a:r>
          </a:p>
          <a:p>
            <a:pPr marL="342900" indent="-342900">
              <a:spcBef>
                <a:spcPts val="600"/>
              </a:spcBef>
              <a:buSzPct val="100000"/>
              <a:buFont typeface="Arial"/>
              <a:buChar char="•"/>
              <a:defRPr sz="1400"/>
            </a:pPr>
            <a:r>
              <a:rPr lang="sv-SE" noProof="0" dirty="0">
                <a:latin typeface="Arial" panose="020B0604020202020204" pitchFamily="34" charset="0"/>
              </a:rPr>
              <a:t>Nivå 2 totalt 2000 timmar</a:t>
            </a:r>
          </a:p>
          <a:p>
            <a:pPr marL="342900" indent="-342900">
              <a:spcBef>
                <a:spcPts val="600"/>
              </a:spcBef>
              <a:buSzPct val="100000"/>
              <a:buFont typeface="Arial"/>
              <a:buChar char="•"/>
              <a:defRPr sz="1400"/>
            </a:pPr>
            <a:r>
              <a:rPr lang="sv-SE" noProof="0" dirty="0">
                <a:latin typeface="Arial" panose="020B0604020202020204" pitchFamily="34" charset="0"/>
              </a:rPr>
              <a:t>Arbetsprovision på 10% i nivå 2 efter 1000 timmar.</a:t>
            </a:r>
          </a:p>
          <a:p>
            <a:pPr marL="342900" indent="-342900">
              <a:spcBef>
                <a:spcPts val="600"/>
              </a:spcBef>
              <a:buSzPct val="100000"/>
              <a:buFont typeface="Arial"/>
              <a:buChar char="•"/>
              <a:defRPr sz="1400"/>
            </a:pPr>
            <a:endParaRPr lang="sv-SE" noProof="0" dirty="0">
              <a:effectLst/>
              <a:latin typeface="Arial" panose="020B0604020202020204" pitchFamily="34" charset="0"/>
            </a:endParaRPr>
          </a:p>
          <a:p>
            <a:pPr>
              <a:spcBef>
                <a:spcPts val="600"/>
              </a:spcBef>
              <a:buSzPct val="100000"/>
              <a:defRPr sz="1400"/>
            </a:pPr>
            <a:r>
              <a:rPr lang="sv-SE" noProof="0" dirty="0">
                <a:latin typeface="Arial" panose="020B0604020202020204" pitchFamily="34" charset="0"/>
              </a:rPr>
              <a:t>       </a:t>
            </a:r>
          </a:p>
          <a:p>
            <a:pPr>
              <a:spcBef>
                <a:spcPts val="600"/>
              </a:spcBef>
              <a:buSzPct val="100000"/>
              <a:defRPr sz="1400"/>
            </a:pPr>
            <a:endParaRPr lang="sv-SE" noProof="0" dirty="0">
              <a:latin typeface="Arial" panose="020B0604020202020204" pitchFamily="34" charset="0"/>
            </a:endParaRPr>
          </a:p>
        </p:txBody>
      </p:sp>
      <p:pic>
        <p:nvPicPr>
          <p:cNvPr id="475" name="Bildobjekt 2" descr="Bildobjekt 2"/>
          <p:cNvPicPr>
            <a:picLocks noChangeAspect="1"/>
          </p:cNvPicPr>
          <p:nvPr/>
        </p:nvPicPr>
        <p:blipFill>
          <a:blip r:embed="rId4"/>
          <a:stretch>
            <a:fillRect/>
          </a:stretch>
        </p:blipFill>
        <p:spPr>
          <a:xfrm>
            <a:off x="10841797" y="5547014"/>
            <a:ext cx="1020557" cy="1020556"/>
          </a:xfrm>
          <a:prstGeom prst="rect">
            <a:avLst/>
          </a:prstGeom>
          <a:ln w="12700">
            <a:miter lim="400000"/>
          </a:ln>
        </p:spPr>
      </p:pic>
      <p:grpSp>
        <p:nvGrpSpPr>
          <p:cNvPr id="11" name="Gruppera">
            <a:extLst>
              <a:ext uri="{FF2B5EF4-FFF2-40B4-BE49-F238E27FC236}">
                <a16:creationId xmlns:a16="http://schemas.microsoft.com/office/drawing/2014/main" id="{A43D28D9-04D0-4991-B909-7A90B1F8364C}"/>
              </a:ext>
            </a:extLst>
          </p:cNvPr>
          <p:cNvGrpSpPr/>
          <p:nvPr/>
        </p:nvGrpSpPr>
        <p:grpSpPr>
          <a:xfrm>
            <a:off x="3930200" y="4903624"/>
            <a:ext cx="1889575" cy="1663946"/>
            <a:chOff x="0" y="0"/>
            <a:chExt cx="2265147" cy="2054190"/>
          </a:xfrm>
        </p:grpSpPr>
        <p:pic>
          <p:nvPicPr>
            <p:cNvPr id="12" name="Bild" descr="Bild">
              <a:extLst>
                <a:ext uri="{FF2B5EF4-FFF2-40B4-BE49-F238E27FC236}">
                  <a16:creationId xmlns:a16="http://schemas.microsoft.com/office/drawing/2014/main" id="{C683D443-ED6E-4838-BDA5-0C5B0A02505E}"/>
                </a:ext>
              </a:extLst>
            </p:cNvPr>
            <p:cNvPicPr>
              <a:picLocks noChangeAspect="1"/>
            </p:cNvPicPr>
            <p:nvPr/>
          </p:nvPicPr>
          <p:blipFill>
            <a:blip r:embed="rId5"/>
            <a:stretch>
              <a:fillRect/>
            </a:stretch>
          </p:blipFill>
          <p:spPr>
            <a:xfrm>
              <a:off x="965313" y="390245"/>
              <a:ext cx="1299835" cy="1494926"/>
            </a:xfrm>
            <a:prstGeom prst="rect">
              <a:avLst/>
            </a:prstGeom>
            <a:ln w="12700" cap="flat">
              <a:noFill/>
              <a:miter lim="400000"/>
            </a:ln>
            <a:effectLst/>
          </p:spPr>
        </p:pic>
        <p:pic>
          <p:nvPicPr>
            <p:cNvPr id="13" name="Bild" descr="Bild">
              <a:extLst>
                <a:ext uri="{FF2B5EF4-FFF2-40B4-BE49-F238E27FC236}">
                  <a16:creationId xmlns:a16="http://schemas.microsoft.com/office/drawing/2014/main" id="{A67C54B4-9E2E-41A6-AED0-C4360C9F5887}"/>
                </a:ext>
              </a:extLst>
            </p:cNvPr>
            <p:cNvPicPr>
              <a:picLocks noChangeAspect="1"/>
            </p:cNvPicPr>
            <p:nvPr/>
          </p:nvPicPr>
          <p:blipFill>
            <a:blip r:embed="rId6"/>
            <a:stretch>
              <a:fillRect/>
            </a:stretch>
          </p:blipFill>
          <p:spPr>
            <a:xfrm>
              <a:off x="0" y="0"/>
              <a:ext cx="866492" cy="1966790"/>
            </a:xfrm>
            <a:prstGeom prst="rect">
              <a:avLst/>
            </a:prstGeom>
            <a:ln w="12700" cap="flat">
              <a:noFill/>
              <a:miter lim="400000"/>
            </a:ln>
            <a:effectLst/>
          </p:spPr>
        </p:pic>
        <p:pic>
          <p:nvPicPr>
            <p:cNvPr id="14" name="Bild" descr="Bild">
              <a:extLst>
                <a:ext uri="{FF2B5EF4-FFF2-40B4-BE49-F238E27FC236}">
                  <a16:creationId xmlns:a16="http://schemas.microsoft.com/office/drawing/2014/main" id="{A4783B86-88E0-416C-948E-270C8D41B984}"/>
                </a:ext>
              </a:extLst>
            </p:cNvPr>
            <p:cNvPicPr>
              <a:picLocks noChangeAspect="1"/>
            </p:cNvPicPr>
            <p:nvPr/>
          </p:nvPicPr>
          <p:blipFill>
            <a:blip r:embed="rId7"/>
            <a:stretch>
              <a:fillRect/>
            </a:stretch>
          </p:blipFill>
          <p:spPr>
            <a:xfrm>
              <a:off x="734494" y="638136"/>
              <a:ext cx="453371" cy="1416055"/>
            </a:xfrm>
            <a:prstGeom prst="rect">
              <a:avLst/>
            </a:prstGeom>
            <a:ln w="12700" cap="flat">
              <a:noFill/>
              <a:miter lim="400000"/>
            </a:ln>
            <a:effectLst/>
          </p:spPr>
        </p:pic>
      </p:grpSp>
    </p:spTree>
  </p:cSld>
  <p:clrMapOvr>
    <a:masterClrMapping/>
  </p:clrMapOvr>
  <p:transition spd="slow">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2" name="Nr-008_Handels_frisersalong_210602.jpg" descr="Nr-008_Handels_frisersalong_210602.jpg"/>
          <p:cNvPicPr>
            <a:picLocks noChangeAspect="1"/>
          </p:cNvPicPr>
          <p:nvPr/>
        </p:nvPicPr>
        <p:blipFill>
          <a:blip r:embed="rId3"/>
          <a:stretch>
            <a:fillRect/>
          </a:stretch>
        </p:blipFill>
        <p:spPr>
          <a:xfrm flipH="1">
            <a:off x="-1" y="-388938"/>
            <a:ext cx="12914314" cy="8609543"/>
          </a:xfrm>
          <a:prstGeom prst="rect">
            <a:avLst/>
          </a:prstGeom>
          <a:ln w="12700">
            <a:miter lim="400000"/>
          </a:ln>
        </p:spPr>
      </p:pic>
      <p:sp>
        <p:nvSpPr>
          <p:cNvPr id="463" name="Rektangel 24"/>
          <p:cNvSpPr/>
          <p:nvPr/>
        </p:nvSpPr>
        <p:spPr>
          <a:xfrm>
            <a:off x="9939" y="-276224"/>
            <a:ext cx="6100764" cy="7140740"/>
          </a:xfrm>
          <a:prstGeom prst="rect">
            <a:avLst/>
          </a:prstGeom>
          <a:solidFill>
            <a:srgbClr val="FFFFFF"/>
          </a:solidFill>
          <a:ln w="12700">
            <a:miter lim="400000"/>
          </a:ln>
        </p:spPr>
        <p:txBody>
          <a:bodyPr lIns="45719" rIns="45719" anchor="ctr"/>
          <a:lstStyle/>
          <a:p>
            <a:pPr algn="ctr">
              <a:defRPr>
                <a:solidFill>
                  <a:srgbClr val="EF7C74"/>
                </a:solidFill>
              </a:defRPr>
            </a:pPr>
            <a:endParaRPr lang="sv-SE" noProof="0" dirty="0"/>
          </a:p>
        </p:txBody>
      </p:sp>
      <p:sp>
        <p:nvSpPr>
          <p:cNvPr id="464" name="Rubrik 5"/>
          <p:cNvSpPr txBox="1"/>
          <p:nvPr/>
        </p:nvSpPr>
        <p:spPr>
          <a:xfrm>
            <a:off x="9939" y="294701"/>
            <a:ext cx="6223548" cy="64633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lvl1pPr>
              <a:defRPr sz="3600" b="1" spc="-72">
                <a:solidFill>
                  <a:srgbClr val="1CB08F"/>
                </a:solidFill>
              </a:defRPr>
            </a:lvl1pPr>
          </a:lstStyle>
          <a:p>
            <a:r>
              <a:rPr lang="sv-SE" noProof="0" dirty="0"/>
              <a:t>Elever, trainee &amp; handledare</a:t>
            </a:r>
          </a:p>
        </p:txBody>
      </p:sp>
      <p:pic>
        <p:nvPicPr>
          <p:cNvPr id="467" name="Bildobjekt 2" descr="Bildobjekt 2"/>
          <p:cNvPicPr>
            <a:picLocks noChangeAspect="1"/>
          </p:cNvPicPr>
          <p:nvPr/>
        </p:nvPicPr>
        <p:blipFill>
          <a:blip r:embed="rId4"/>
          <a:stretch>
            <a:fillRect/>
          </a:stretch>
        </p:blipFill>
        <p:spPr>
          <a:xfrm>
            <a:off x="10841797" y="5547014"/>
            <a:ext cx="1020557" cy="1020556"/>
          </a:xfrm>
          <a:prstGeom prst="rect">
            <a:avLst/>
          </a:prstGeom>
          <a:ln w="12700">
            <a:miter lim="400000"/>
          </a:ln>
        </p:spPr>
      </p:pic>
      <p:grpSp>
        <p:nvGrpSpPr>
          <p:cNvPr id="10" name="Gruppera">
            <a:extLst>
              <a:ext uri="{FF2B5EF4-FFF2-40B4-BE49-F238E27FC236}">
                <a16:creationId xmlns:a16="http://schemas.microsoft.com/office/drawing/2014/main" id="{95FB6B50-56D9-40E3-B4A8-51826CC389B1}"/>
              </a:ext>
            </a:extLst>
          </p:cNvPr>
          <p:cNvGrpSpPr/>
          <p:nvPr/>
        </p:nvGrpSpPr>
        <p:grpSpPr>
          <a:xfrm>
            <a:off x="3930200" y="4903624"/>
            <a:ext cx="1889575" cy="1663946"/>
            <a:chOff x="0" y="0"/>
            <a:chExt cx="2265147" cy="2054190"/>
          </a:xfrm>
        </p:grpSpPr>
        <p:pic>
          <p:nvPicPr>
            <p:cNvPr id="11" name="Bild" descr="Bild">
              <a:extLst>
                <a:ext uri="{FF2B5EF4-FFF2-40B4-BE49-F238E27FC236}">
                  <a16:creationId xmlns:a16="http://schemas.microsoft.com/office/drawing/2014/main" id="{2A9019A2-6339-4B10-A994-D7CFB907E82E}"/>
                </a:ext>
              </a:extLst>
            </p:cNvPr>
            <p:cNvPicPr>
              <a:picLocks noChangeAspect="1"/>
            </p:cNvPicPr>
            <p:nvPr/>
          </p:nvPicPr>
          <p:blipFill>
            <a:blip r:embed="rId5"/>
            <a:stretch>
              <a:fillRect/>
            </a:stretch>
          </p:blipFill>
          <p:spPr>
            <a:xfrm>
              <a:off x="965313" y="390245"/>
              <a:ext cx="1299835" cy="1494926"/>
            </a:xfrm>
            <a:prstGeom prst="rect">
              <a:avLst/>
            </a:prstGeom>
            <a:ln w="12700" cap="flat">
              <a:noFill/>
              <a:miter lim="400000"/>
            </a:ln>
            <a:effectLst/>
          </p:spPr>
        </p:pic>
        <p:pic>
          <p:nvPicPr>
            <p:cNvPr id="12" name="Bild" descr="Bild">
              <a:extLst>
                <a:ext uri="{FF2B5EF4-FFF2-40B4-BE49-F238E27FC236}">
                  <a16:creationId xmlns:a16="http://schemas.microsoft.com/office/drawing/2014/main" id="{9BF1951D-425A-4F5B-9EDC-0F5F26C67FCA}"/>
                </a:ext>
              </a:extLst>
            </p:cNvPr>
            <p:cNvPicPr>
              <a:picLocks noChangeAspect="1"/>
            </p:cNvPicPr>
            <p:nvPr/>
          </p:nvPicPr>
          <p:blipFill>
            <a:blip r:embed="rId6"/>
            <a:stretch>
              <a:fillRect/>
            </a:stretch>
          </p:blipFill>
          <p:spPr>
            <a:xfrm>
              <a:off x="0" y="0"/>
              <a:ext cx="866492" cy="1966790"/>
            </a:xfrm>
            <a:prstGeom prst="rect">
              <a:avLst/>
            </a:prstGeom>
            <a:ln w="12700" cap="flat">
              <a:noFill/>
              <a:miter lim="400000"/>
            </a:ln>
            <a:effectLst/>
          </p:spPr>
        </p:pic>
        <p:pic>
          <p:nvPicPr>
            <p:cNvPr id="13" name="Bild" descr="Bild">
              <a:extLst>
                <a:ext uri="{FF2B5EF4-FFF2-40B4-BE49-F238E27FC236}">
                  <a16:creationId xmlns:a16="http://schemas.microsoft.com/office/drawing/2014/main" id="{865E305A-C1CB-4B3B-944C-7C61159A3900}"/>
                </a:ext>
              </a:extLst>
            </p:cNvPr>
            <p:cNvPicPr>
              <a:picLocks noChangeAspect="1"/>
            </p:cNvPicPr>
            <p:nvPr/>
          </p:nvPicPr>
          <p:blipFill>
            <a:blip r:embed="rId7"/>
            <a:stretch>
              <a:fillRect/>
            </a:stretch>
          </p:blipFill>
          <p:spPr>
            <a:xfrm>
              <a:off x="734494" y="638136"/>
              <a:ext cx="453371" cy="1416055"/>
            </a:xfrm>
            <a:prstGeom prst="rect">
              <a:avLst/>
            </a:prstGeom>
            <a:ln w="12700" cap="flat">
              <a:noFill/>
              <a:miter lim="400000"/>
            </a:ln>
            <a:effectLst/>
          </p:spPr>
        </p:pic>
      </p:grpSp>
      <p:sp>
        <p:nvSpPr>
          <p:cNvPr id="2" name="textruta 1">
            <a:extLst>
              <a:ext uri="{FF2B5EF4-FFF2-40B4-BE49-F238E27FC236}">
                <a16:creationId xmlns:a16="http://schemas.microsoft.com/office/drawing/2014/main" id="{EEE72A1E-36CE-F0B6-A060-05FB50A9E09B}"/>
              </a:ext>
            </a:extLst>
          </p:cNvPr>
          <p:cNvSpPr txBox="1"/>
          <p:nvPr/>
        </p:nvSpPr>
        <p:spPr>
          <a:xfrm>
            <a:off x="152999" y="1487306"/>
            <a:ext cx="5814643" cy="341631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sv-SE" dirty="0"/>
              <a:t>Handledare kan enbart ha handledaransvar för en elev åt gången dvs en handledare per elev.</a:t>
            </a:r>
          </a:p>
          <a:p>
            <a:r>
              <a:rPr lang="sv-SE" i="1" dirty="0"/>
              <a:t>Anmärkning</a:t>
            </a:r>
            <a:r>
              <a:rPr lang="sv-SE" dirty="0"/>
              <a:t>: Det totala antalet elever som en salong kan utbilda beror på, utöver antalet behöriga frisörer, arbetsplatsens övriga förutsättningar. Eleverna måste exempelvis ha tillgång till frisörstolar och annan relevant utrustning. Om handledarna blir färre än antalet elever ska arbetsgivaren begära förhandling med Handels för att reglera en övergångsperiod för berörd elev till dess att ny handledare är på plats, alternativt hur ett avslut av utbildningsanställningen kan ske i det fall avtalets regler inte tillåter detta.</a:t>
            </a:r>
            <a:endParaRPr kumimoji="0" lang="sv-SE" sz="1800" b="0" i="0" u="none" strike="noStrike" cap="none" spc="0" normalizeH="0" baseline="0" dirty="0">
              <a:ln>
                <a:noFill/>
              </a:ln>
              <a:solidFill>
                <a:srgbClr val="000000"/>
              </a:solidFill>
              <a:effectLst/>
              <a:uFillTx/>
              <a:latin typeface="+mn-lt"/>
              <a:ea typeface="+mn-ea"/>
              <a:cs typeface="+mn-cs"/>
              <a:sym typeface="Arial"/>
            </a:endParaRPr>
          </a:p>
        </p:txBody>
      </p:sp>
    </p:spTree>
    <p:extLst>
      <p:ext uri="{BB962C8B-B14F-4D97-AF65-F5344CB8AC3E}">
        <p14:creationId xmlns:p14="http://schemas.microsoft.com/office/powerpoint/2010/main" val="336981037"/>
      </p:ext>
    </p:extLst>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 name="Nr-026_Handels-Tingvalla_210628.jpg" descr="Nr-026_Handels-Tingvalla_210628.jpg"/>
          <p:cNvPicPr>
            <a:picLocks noChangeAspect="1"/>
          </p:cNvPicPr>
          <p:nvPr/>
        </p:nvPicPr>
        <p:blipFill>
          <a:blip r:embed="rId3"/>
          <a:stretch>
            <a:fillRect/>
          </a:stretch>
        </p:blipFill>
        <p:spPr>
          <a:xfrm>
            <a:off x="-88900" y="0"/>
            <a:ext cx="12306300" cy="8204200"/>
          </a:xfrm>
          <a:prstGeom prst="rect">
            <a:avLst/>
          </a:prstGeom>
          <a:ln w="12700">
            <a:miter lim="400000"/>
          </a:ln>
        </p:spPr>
      </p:pic>
      <p:pic>
        <p:nvPicPr>
          <p:cNvPr id="84" name="Bild" descr="Bild"/>
          <p:cNvPicPr>
            <a:picLocks noChangeAspect="1"/>
          </p:cNvPicPr>
          <p:nvPr/>
        </p:nvPicPr>
        <p:blipFill>
          <a:blip r:embed="rId4"/>
          <a:stretch>
            <a:fillRect/>
          </a:stretch>
        </p:blipFill>
        <p:spPr>
          <a:xfrm>
            <a:off x="489160" y="4545855"/>
            <a:ext cx="1841501" cy="1841501"/>
          </a:xfrm>
          <a:prstGeom prst="rect">
            <a:avLst/>
          </a:prstGeom>
          <a:ln w="12700">
            <a:miter lim="400000"/>
          </a:ln>
        </p:spPr>
      </p:pic>
      <p:sp>
        <p:nvSpPr>
          <p:cNvPr id="85" name="Rubrik 5"/>
          <p:cNvSpPr txBox="1">
            <a:spLocks noGrp="1"/>
          </p:cNvSpPr>
          <p:nvPr>
            <p:ph type="title" idx="4294967295"/>
          </p:nvPr>
        </p:nvSpPr>
        <p:spPr>
          <a:xfrm>
            <a:off x="630622" y="5045785"/>
            <a:ext cx="2372718" cy="1020556"/>
          </a:xfrm>
          <a:prstGeom prst="rect">
            <a:avLst/>
          </a:prstGeom>
        </p:spPr>
        <p:txBody>
          <a:bodyPr anchor="t"/>
          <a:lstStyle/>
          <a:p>
            <a:pPr lvl="1">
              <a:lnSpc>
                <a:spcPct val="110000"/>
              </a:lnSpc>
              <a:defRPr sz="2100" spc="-116">
                <a:solidFill>
                  <a:srgbClr val="CF3B2B"/>
                </a:solidFill>
              </a:defRPr>
            </a:pPr>
            <a:r>
              <a:rPr lang="sv-SE" noProof="0" dirty="0"/>
              <a:t>För dig som </a:t>
            </a:r>
          </a:p>
          <a:p>
            <a:pPr>
              <a:lnSpc>
                <a:spcPct val="110000"/>
              </a:lnSpc>
              <a:defRPr sz="2100" spc="-116">
                <a:solidFill>
                  <a:srgbClr val="CF3B2B"/>
                </a:solidFill>
              </a:defRPr>
            </a:pPr>
            <a:r>
              <a:rPr lang="sv-SE" noProof="0" dirty="0"/>
              <a:t>är på väg ut i </a:t>
            </a:r>
          </a:p>
          <a:p>
            <a:pPr>
              <a:lnSpc>
                <a:spcPct val="110000"/>
              </a:lnSpc>
              <a:defRPr sz="2100" spc="-116">
                <a:solidFill>
                  <a:srgbClr val="CF3B2B"/>
                </a:solidFill>
              </a:defRPr>
            </a:pPr>
            <a:r>
              <a:rPr lang="sv-SE" noProof="0" dirty="0"/>
              <a:t>arbetslivet</a:t>
            </a:r>
          </a:p>
        </p:txBody>
      </p:sp>
      <p:pic>
        <p:nvPicPr>
          <p:cNvPr id="86" name="Bild" descr="Bild"/>
          <p:cNvPicPr>
            <a:picLocks noChangeAspect="1"/>
          </p:cNvPicPr>
          <p:nvPr/>
        </p:nvPicPr>
        <p:blipFill>
          <a:blip r:embed="rId5"/>
          <a:stretch>
            <a:fillRect/>
          </a:stretch>
        </p:blipFill>
        <p:spPr>
          <a:xfrm>
            <a:off x="10963492" y="5729205"/>
            <a:ext cx="779510" cy="658151"/>
          </a:xfrm>
          <a:prstGeom prst="rect">
            <a:avLst/>
          </a:prstGeom>
          <a:ln w="12700">
            <a:miter lim="400000"/>
          </a:ln>
        </p:spPr>
      </p:pic>
      <p:sp>
        <p:nvSpPr>
          <p:cNvPr id="87" name="Rubrik 5"/>
          <p:cNvSpPr txBox="1"/>
          <p:nvPr/>
        </p:nvSpPr>
        <p:spPr>
          <a:xfrm>
            <a:off x="512233" y="668593"/>
            <a:ext cx="6112669" cy="1520188"/>
          </a:xfrm>
          <a:prstGeom prst="rect">
            <a:avLst/>
          </a:prstGeom>
          <a:ln w="12700">
            <a:miter lim="400000"/>
          </a:ln>
          <a:effectLst>
            <a:outerShdw blurRad="254000" dir="5400000" rotWithShape="0">
              <a:srgbClr val="000000">
                <a:alpha val="45000"/>
              </a:srgbClr>
            </a:outerShdw>
          </a:effectLst>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lvl1pPr>
              <a:lnSpc>
                <a:spcPct val="90000"/>
              </a:lnSpc>
              <a:defRPr sz="7600" b="1" spc="-422">
                <a:solidFill>
                  <a:srgbClr val="FFFFFF"/>
                </a:solidFill>
              </a:defRPr>
            </a:lvl1pPr>
          </a:lstStyle>
          <a:p>
            <a:r>
              <a:rPr lang="sv-SE" noProof="0"/>
              <a:t>Schysst start!</a:t>
            </a:r>
            <a:endParaRPr lang="sv-SE" noProof="0" dirty="0"/>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9" name="Bild" descr="Bild"/>
          <p:cNvPicPr>
            <a:picLocks/>
          </p:cNvPicPr>
          <p:nvPr/>
        </p:nvPicPr>
        <p:blipFill>
          <a:blip r:embed="rId3"/>
          <a:stretch>
            <a:fillRect/>
          </a:stretch>
        </p:blipFill>
        <p:spPr>
          <a:xfrm>
            <a:off x="5575" y="-12900"/>
            <a:ext cx="12193550" cy="6858200"/>
          </a:xfrm>
          <a:prstGeom prst="rect">
            <a:avLst/>
          </a:prstGeom>
          <a:ln w="12700">
            <a:miter lim="400000"/>
          </a:ln>
        </p:spPr>
      </p:pic>
      <p:pic>
        <p:nvPicPr>
          <p:cNvPr id="480" name="Bildobjekt 5" descr="Bildobjekt 5"/>
          <p:cNvPicPr>
            <a:picLocks noChangeAspect="1"/>
          </p:cNvPicPr>
          <p:nvPr/>
        </p:nvPicPr>
        <p:blipFill>
          <a:blip r:embed="rId4"/>
          <a:stretch>
            <a:fillRect/>
          </a:stretch>
        </p:blipFill>
        <p:spPr>
          <a:xfrm rot="21360000">
            <a:off x="1295834" y="1363047"/>
            <a:ext cx="2891556" cy="4182706"/>
          </a:xfrm>
          <a:prstGeom prst="rect">
            <a:avLst/>
          </a:prstGeom>
          <a:ln w="12700">
            <a:miter lim="400000"/>
          </a:ln>
          <a:effectLst>
            <a:outerShdw blurRad="127000" dist="38100" dir="2700000" rotWithShape="0">
              <a:srgbClr val="000000">
                <a:alpha val="25000"/>
              </a:srgbClr>
            </a:outerShdw>
          </a:effectLst>
        </p:spPr>
      </p:pic>
      <p:sp>
        <p:nvSpPr>
          <p:cNvPr id="481" name="Platshållare för innehåll 7"/>
          <p:cNvSpPr txBox="1">
            <a:spLocks noGrp="1"/>
          </p:cNvSpPr>
          <p:nvPr>
            <p:ph type="body" sz="quarter" idx="4294967295"/>
          </p:nvPr>
        </p:nvSpPr>
        <p:spPr>
          <a:xfrm>
            <a:off x="4770438" y="1377621"/>
            <a:ext cx="6441828" cy="2276101"/>
          </a:xfrm>
          <a:prstGeom prst="rect">
            <a:avLst/>
          </a:prstGeom>
        </p:spPr>
        <p:txBody>
          <a:bodyPr>
            <a:normAutofit fontScale="92500" lnSpcReduction="10000"/>
          </a:bodyPr>
          <a:lstStyle/>
          <a:p>
            <a:pPr>
              <a:spcBef>
                <a:spcPts val="600"/>
              </a:spcBef>
              <a:buClr>
                <a:srgbClr val="01704A"/>
              </a:buClr>
              <a:defRPr b="1">
                <a:solidFill>
                  <a:srgbClr val="01704A"/>
                </a:solidFill>
              </a:defRPr>
            </a:pPr>
            <a:r>
              <a:rPr lang="sv-SE" noProof="0" dirty="0"/>
              <a:t>Se till att skaffa ett utbildningsdokument</a:t>
            </a:r>
          </a:p>
          <a:p>
            <a:pPr>
              <a:spcBef>
                <a:spcPts val="600"/>
              </a:spcBef>
              <a:buClr>
                <a:srgbClr val="01704A"/>
              </a:buClr>
              <a:defRPr b="1">
                <a:solidFill>
                  <a:srgbClr val="006180"/>
                </a:solidFill>
              </a:defRPr>
            </a:pPr>
            <a:r>
              <a:rPr lang="sv-SE" noProof="0" dirty="0">
                <a:solidFill>
                  <a:srgbClr val="01704A"/>
                </a:solidFill>
              </a:rPr>
              <a:t>Ladda ned från</a:t>
            </a:r>
            <a:r>
              <a:rPr lang="sv-SE" noProof="0" dirty="0"/>
              <a:t> </a:t>
            </a:r>
            <a:r>
              <a:rPr lang="sv-SE" noProof="0" dirty="0">
                <a:solidFill>
                  <a:srgbClr val="E32013"/>
                </a:solidFill>
              </a:rPr>
              <a:t>www.frisor.se</a:t>
            </a:r>
          </a:p>
          <a:p>
            <a:pPr>
              <a:spcBef>
                <a:spcPts val="600"/>
              </a:spcBef>
              <a:buClr>
                <a:srgbClr val="01704A"/>
              </a:buClr>
              <a:defRPr b="1">
                <a:solidFill>
                  <a:srgbClr val="01704A"/>
                </a:solidFill>
              </a:defRPr>
            </a:pPr>
            <a:r>
              <a:rPr lang="sv-SE" noProof="0" dirty="0"/>
              <a:t>Kom ihåg att se till att alla timmar fylls i</a:t>
            </a:r>
          </a:p>
          <a:p>
            <a:pPr>
              <a:spcBef>
                <a:spcPts val="600"/>
              </a:spcBef>
              <a:buClr>
                <a:srgbClr val="01704A"/>
              </a:buClr>
              <a:defRPr b="1">
                <a:solidFill>
                  <a:srgbClr val="01704A"/>
                </a:solidFill>
              </a:defRPr>
            </a:pPr>
            <a:r>
              <a:rPr lang="sv-SE" noProof="0" dirty="0"/>
              <a:t>Man räknar bara faktiskt arbetade timmar</a:t>
            </a:r>
          </a:p>
          <a:p>
            <a:pPr>
              <a:spcBef>
                <a:spcPts val="600"/>
              </a:spcBef>
              <a:buClr>
                <a:srgbClr val="01704A"/>
              </a:buClr>
              <a:defRPr b="1">
                <a:solidFill>
                  <a:srgbClr val="01704A"/>
                </a:solidFill>
              </a:defRPr>
            </a:pPr>
            <a:r>
              <a:rPr lang="sv-SE" noProof="0" dirty="0"/>
              <a:t>Helt kostnadsfritt!</a:t>
            </a:r>
          </a:p>
          <a:p>
            <a:pPr>
              <a:spcBef>
                <a:spcPts val="600"/>
              </a:spcBef>
              <a:buClr>
                <a:srgbClr val="01704A"/>
              </a:buClr>
              <a:defRPr b="1">
                <a:solidFill>
                  <a:srgbClr val="01704A"/>
                </a:solidFill>
              </a:defRPr>
            </a:pPr>
            <a:r>
              <a:rPr lang="sv-SE" noProof="0" dirty="0"/>
              <a:t>En värdehandling!</a:t>
            </a:r>
          </a:p>
        </p:txBody>
      </p:sp>
      <p:sp>
        <p:nvSpPr>
          <p:cNvPr id="482" name="Rubrik 5"/>
          <p:cNvSpPr txBox="1"/>
          <p:nvPr/>
        </p:nvSpPr>
        <p:spPr>
          <a:xfrm>
            <a:off x="4653425" y="171450"/>
            <a:ext cx="7620795" cy="239011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tIns="45720" rIns="45719" bIns="45720" anchor="t"/>
          <a:lstStyle>
            <a:lvl1pPr>
              <a:lnSpc>
                <a:spcPct val="90000"/>
              </a:lnSpc>
              <a:defRPr sz="6100" b="1" spc="-338">
                <a:solidFill>
                  <a:srgbClr val="1CB08F"/>
                </a:solidFill>
              </a:defRPr>
            </a:lvl1pPr>
          </a:lstStyle>
          <a:p>
            <a:r>
              <a:rPr lang="sv-SE" sz="5000" noProof="0" dirty="0"/>
              <a:t>Färdigutbildningsdokument</a:t>
            </a:r>
          </a:p>
        </p:txBody>
      </p:sp>
      <p:pic>
        <p:nvPicPr>
          <p:cNvPr id="483" name="Bildobjekt 2" descr="Bildobjekt 2"/>
          <p:cNvPicPr>
            <a:picLocks noChangeAspect="1"/>
          </p:cNvPicPr>
          <p:nvPr/>
        </p:nvPicPr>
        <p:blipFill>
          <a:blip r:embed="rId5"/>
          <a:stretch>
            <a:fillRect/>
          </a:stretch>
        </p:blipFill>
        <p:spPr>
          <a:xfrm>
            <a:off x="10841797" y="5547014"/>
            <a:ext cx="1020557" cy="1020556"/>
          </a:xfrm>
          <a:prstGeom prst="rect">
            <a:avLst/>
          </a:prstGeom>
          <a:ln w="12700">
            <a:miter lim="400000"/>
          </a:ln>
        </p:spPr>
      </p:pic>
      <p:pic>
        <p:nvPicPr>
          <p:cNvPr id="3" name="Bildobjekt 2">
            <a:extLst>
              <a:ext uri="{FF2B5EF4-FFF2-40B4-BE49-F238E27FC236}">
                <a16:creationId xmlns:a16="http://schemas.microsoft.com/office/drawing/2014/main" id="{9A49AE19-1565-4F21-98D6-0BC8F77A891F}"/>
              </a:ext>
            </a:extLst>
          </p:cNvPr>
          <p:cNvPicPr>
            <a:picLocks noChangeAspect="1"/>
          </p:cNvPicPr>
          <p:nvPr/>
        </p:nvPicPr>
        <p:blipFill>
          <a:blip r:embed="rId6"/>
          <a:stretch>
            <a:fillRect/>
          </a:stretch>
        </p:blipFill>
        <p:spPr>
          <a:xfrm>
            <a:off x="5575" y="0"/>
            <a:ext cx="4591953" cy="6883400"/>
          </a:xfrm>
          <a:prstGeom prst="rect">
            <a:avLst/>
          </a:prstGeom>
        </p:spPr>
      </p:pic>
      <p:pic>
        <p:nvPicPr>
          <p:cNvPr id="11" name="Bild" descr="Bild">
            <a:extLst>
              <a:ext uri="{FF2B5EF4-FFF2-40B4-BE49-F238E27FC236}">
                <a16:creationId xmlns:a16="http://schemas.microsoft.com/office/drawing/2014/main" id="{11997481-F66A-440F-98A0-773798381A2B}"/>
              </a:ext>
            </a:extLst>
          </p:cNvPr>
          <p:cNvPicPr>
            <a:picLocks noChangeAspect="1"/>
          </p:cNvPicPr>
          <p:nvPr/>
        </p:nvPicPr>
        <p:blipFill>
          <a:blip r:embed="rId7"/>
          <a:stretch>
            <a:fillRect/>
          </a:stretch>
        </p:blipFill>
        <p:spPr>
          <a:xfrm>
            <a:off x="5119388" y="4659570"/>
            <a:ext cx="840605" cy="1908000"/>
          </a:xfrm>
          <a:prstGeom prst="rect">
            <a:avLst/>
          </a:prstGeom>
          <a:ln w="12700">
            <a:miter lim="400000"/>
          </a:ln>
        </p:spPr>
      </p:pic>
      <p:pic>
        <p:nvPicPr>
          <p:cNvPr id="9" name="Bild" descr="Bild">
            <a:extLst>
              <a:ext uri="{FF2B5EF4-FFF2-40B4-BE49-F238E27FC236}">
                <a16:creationId xmlns:a16="http://schemas.microsoft.com/office/drawing/2014/main" id="{5F40CC65-B145-487C-9876-0EFDB958AF22}"/>
              </a:ext>
            </a:extLst>
          </p:cNvPr>
          <p:cNvPicPr>
            <a:picLocks noChangeAspect="1"/>
          </p:cNvPicPr>
          <p:nvPr/>
        </p:nvPicPr>
        <p:blipFill>
          <a:blip r:embed="rId8"/>
          <a:stretch>
            <a:fillRect/>
          </a:stretch>
        </p:blipFill>
        <p:spPr>
          <a:xfrm>
            <a:off x="5621499" y="5112024"/>
            <a:ext cx="1252070" cy="1440000"/>
          </a:xfrm>
          <a:prstGeom prst="rect">
            <a:avLst/>
          </a:prstGeom>
          <a:ln w="12700">
            <a:miter lim="400000"/>
          </a:ln>
        </p:spPr>
      </p:pic>
    </p:spTree>
  </p:cSld>
  <p:clrMapOvr>
    <a:masterClrMapping/>
  </p:clrMapOvr>
  <p:transition spd="slow">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2" name="Nr-010_Handels_klädbutik_210602.jpg" descr="Nr-010_Handels_klädbutik_210602.jpg"/>
          <p:cNvPicPr>
            <a:picLocks noChangeAspect="1"/>
          </p:cNvPicPr>
          <p:nvPr/>
        </p:nvPicPr>
        <p:blipFill>
          <a:blip r:embed="rId3"/>
          <a:stretch>
            <a:fillRect/>
          </a:stretch>
        </p:blipFill>
        <p:spPr>
          <a:xfrm>
            <a:off x="-19050" y="-3073400"/>
            <a:ext cx="12230100" cy="18343754"/>
          </a:xfrm>
          <a:prstGeom prst="rect">
            <a:avLst/>
          </a:prstGeom>
          <a:ln w="12700">
            <a:miter lim="400000"/>
          </a:ln>
        </p:spPr>
      </p:pic>
      <p:sp>
        <p:nvSpPr>
          <p:cNvPr id="653" name="Rubrik 5"/>
          <p:cNvSpPr txBox="1"/>
          <p:nvPr/>
        </p:nvSpPr>
        <p:spPr>
          <a:xfrm>
            <a:off x="512233" y="668593"/>
            <a:ext cx="6112669" cy="6206587"/>
          </a:xfrm>
          <a:prstGeom prst="rect">
            <a:avLst/>
          </a:prstGeom>
          <a:ln w="12700">
            <a:miter lim="400000"/>
          </a:ln>
          <a:effectLst>
            <a:outerShdw blurRad="127000" dir="5400000" rotWithShape="0">
              <a:srgbClr val="000000">
                <a:alpha val="30000"/>
              </a:srgbClr>
            </a:outerShdw>
          </a:effectLst>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p>
            <a:pPr>
              <a:lnSpc>
                <a:spcPct val="90000"/>
              </a:lnSpc>
              <a:defRPr sz="7600" b="1" spc="-422">
                <a:solidFill>
                  <a:srgbClr val="FFFFFF"/>
                </a:solidFill>
              </a:defRPr>
            </a:pPr>
            <a:r>
              <a:rPr lang="sv-SE" noProof="0" dirty="0"/>
              <a:t>Vad du ska</a:t>
            </a:r>
            <a:br>
              <a:rPr lang="sv-SE" noProof="0" dirty="0"/>
            </a:br>
            <a:r>
              <a:rPr lang="sv-SE" noProof="0" dirty="0"/>
              <a:t>ha koll på</a:t>
            </a:r>
          </a:p>
          <a:p>
            <a:pPr>
              <a:lnSpc>
                <a:spcPct val="90000"/>
              </a:lnSpc>
              <a:defRPr sz="7600" b="1" spc="-422">
                <a:solidFill>
                  <a:srgbClr val="FFFFFF"/>
                </a:solidFill>
              </a:defRPr>
            </a:pPr>
            <a:r>
              <a:rPr lang="sv-SE" noProof="0" dirty="0"/>
              <a:t>när du skall </a:t>
            </a:r>
            <a:br>
              <a:rPr lang="sv-SE" noProof="0" dirty="0"/>
            </a:br>
            <a:r>
              <a:rPr lang="sv-SE" noProof="0" dirty="0"/>
              <a:t>ut och jobba</a:t>
            </a:r>
          </a:p>
        </p:txBody>
      </p:sp>
      <p:pic>
        <p:nvPicPr>
          <p:cNvPr id="654" name="Bild" descr="Bild"/>
          <p:cNvPicPr>
            <a:picLocks noChangeAspect="1"/>
          </p:cNvPicPr>
          <p:nvPr/>
        </p:nvPicPr>
        <p:blipFill>
          <a:blip r:embed="rId4"/>
          <a:stretch>
            <a:fillRect/>
          </a:stretch>
        </p:blipFill>
        <p:spPr>
          <a:xfrm>
            <a:off x="10963492" y="5729205"/>
            <a:ext cx="779510" cy="658151"/>
          </a:xfrm>
          <a:prstGeom prst="rect">
            <a:avLst/>
          </a:prstGeom>
          <a:ln w="12700">
            <a:miter lim="400000"/>
          </a:ln>
        </p:spPr>
      </p:pic>
    </p:spTree>
  </p:cSld>
  <p:clrMapOvr>
    <a:masterClrMapping/>
  </p:clrMapOvr>
  <p:transition spd="slow">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8" name="Bild" descr="Bild"/>
          <p:cNvPicPr>
            <a:picLocks/>
          </p:cNvPicPr>
          <p:nvPr/>
        </p:nvPicPr>
        <p:blipFill>
          <a:blip r:embed="rId3"/>
          <a:stretch>
            <a:fillRect/>
          </a:stretch>
        </p:blipFill>
        <p:spPr>
          <a:xfrm>
            <a:off x="6337" y="3735"/>
            <a:ext cx="12179326" cy="6850530"/>
          </a:xfrm>
          <a:prstGeom prst="rect">
            <a:avLst/>
          </a:prstGeom>
          <a:ln w="12700">
            <a:miter lim="400000"/>
          </a:ln>
        </p:spPr>
      </p:pic>
      <p:pic>
        <p:nvPicPr>
          <p:cNvPr id="659" name="Bildobjekt 4" descr="Bildobjekt 4"/>
          <p:cNvPicPr>
            <a:picLocks noChangeAspect="1"/>
          </p:cNvPicPr>
          <p:nvPr/>
        </p:nvPicPr>
        <p:blipFill>
          <a:blip r:embed="rId4"/>
          <a:srcRect l="1995" t="1410" r="2245" b="1268"/>
          <a:stretch>
            <a:fillRect/>
          </a:stretch>
        </p:blipFill>
        <p:spPr>
          <a:xfrm>
            <a:off x="5951983" y="260647"/>
            <a:ext cx="4205976" cy="6046089"/>
          </a:xfrm>
          <a:prstGeom prst="rect">
            <a:avLst/>
          </a:prstGeom>
          <a:ln>
            <a:solidFill>
              <a:srgbClr val="000000"/>
            </a:solidFill>
            <a:miter/>
          </a:ln>
          <a:effectLst>
            <a:reflection stA="52000" endPos="40000" dir="5400000" sy="-100000" algn="bl" rotWithShape="0"/>
          </a:effectLst>
        </p:spPr>
      </p:pic>
      <p:sp>
        <p:nvSpPr>
          <p:cNvPr id="660" name="Platshållare för innehåll 7"/>
          <p:cNvSpPr txBox="1"/>
          <p:nvPr/>
        </p:nvSpPr>
        <p:spPr>
          <a:xfrm>
            <a:off x="551439" y="2916072"/>
            <a:ext cx="3940810" cy="69522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defRPr sz="1400" b="1" cap="all"/>
            </a:pPr>
            <a:r>
              <a:rPr lang="sv-SE" noProof="0" dirty="0">
                <a:solidFill>
                  <a:srgbClr val="8F172E"/>
                </a:solidFill>
              </a:rPr>
              <a:t>Jobbets viktigaste papper.</a:t>
            </a:r>
            <a:br>
              <a:rPr lang="sv-SE" noProof="0" dirty="0"/>
            </a:br>
            <a:r>
              <a:rPr lang="sv-SE" b="0" cap="none" noProof="0" dirty="0"/>
              <a:t>Förslag på anställningsbevis hittar du på www.handels.se/ung</a:t>
            </a:r>
          </a:p>
        </p:txBody>
      </p:sp>
      <p:sp>
        <p:nvSpPr>
          <p:cNvPr id="661" name="Rubrik 5"/>
          <p:cNvSpPr txBox="1"/>
          <p:nvPr/>
        </p:nvSpPr>
        <p:spPr>
          <a:xfrm>
            <a:off x="512233" y="2113775"/>
            <a:ext cx="4483405" cy="609883"/>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defRPr sz="3600" b="1" spc="-72">
                <a:solidFill>
                  <a:srgbClr val="E32013"/>
                </a:solidFill>
              </a:defRPr>
            </a:lvl1pPr>
          </a:lstStyle>
          <a:p>
            <a:r>
              <a:rPr lang="sv-SE" noProof="0" dirty="0"/>
              <a:t>Anställningsbevis</a:t>
            </a:r>
          </a:p>
        </p:txBody>
      </p:sp>
      <p:pic>
        <p:nvPicPr>
          <p:cNvPr id="662" name="Bildobjekt 2" descr="Bildobjekt 2"/>
          <p:cNvPicPr>
            <a:picLocks noChangeAspect="1"/>
          </p:cNvPicPr>
          <p:nvPr/>
        </p:nvPicPr>
        <p:blipFill>
          <a:blip r:embed="rId5"/>
          <a:stretch>
            <a:fillRect/>
          </a:stretch>
        </p:blipFill>
        <p:spPr>
          <a:xfrm>
            <a:off x="10841797" y="5547014"/>
            <a:ext cx="1020557" cy="1020556"/>
          </a:xfrm>
          <a:prstGeom prst="rect">
            <a:avLst/>
          </a:prstGeom>
          <a:ln w="12700">
            <a:miter lim="400000"/>
          </a:ln>
        </p:spPr>
      </p:pic>
    </p:spTree>
  </p:cSld>
  <p:clrMapOvr>
    <a:masterClrMapping/>
  </p:clrMapOvr>
  <p:transition spd="slow">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6" name="Bild" descr="Bild"/>
          <p:cNvPicPr>
            <a:picLocks/>
          </p:cNvPicPr>
          <p:nvPr/>
        </p:nvPicPr>
        <p:blipFill>
          <a:blip r:embed="rId2"/>
          <a:stretch>
            <a:fillRect/>
          </a:stretch>
        </p:blipFill>
        <p:spPr>
          <a:xfrm>
            <a:off x="6337" y="3735"/>
            <a:ext cx="12179326" cy="6850530"/>
          </a:xfrm>
          <a:prstGeom prst="rect">
            <a:avLst/>
          </a:prstGeom>
          <a:ln w="12700">
            <a:miter lim="400000"/>
          </a:ln>
        </p:spPr>
      </p:pic>
      <p:sp>
        <p:nvSpPr>
          <p:cNvPr id="667" name="Platshållare för innehåll 7"/>
          <p:cNvSpPr txBox="1"/>
          <p:nvPr/>
        </p:nvSpPr>
        <p:spPr>
          <a:xfrm>
            <a:off x="551439" y="2916072"/>
            <a:ext cx="3940810" cy="69522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defRPr sz="1400" b="1" cap="all"/>
            </a:pPr>
            <a:r>
              <a:rPr lang="sv-SE" noProof="0" dirty="0">
                <a:solidFill>
                  <a:srgbClr val="8F172E"/>
                </a:solidFill>
              </a:rPr>
              <a:t>Jobbets viktigaste papper.</a:t>
            </a:r>
            <a:br>
              <a:rPr lang="sv-SE" noProof="0" dirty="0"/>
            </a:br>
            <a:r>
              <a:rPr lang="sv-SE" b="0" cap="none" noProof="0" dirty="0"/>
              <a:t>Förslag på anställningsbevis hittar du på www.handels.se/ung</a:t>
            </a:r>
          </a:p>
        </p:txBody>
      </p:sp>
      <p:sp>
        <p:nvSpPr>
          <p:cNvPr id="668" name="Rubrik 5"/>
          <p:cNvSpPr txBox="1"/>
          <p:nvPr/>
        </p:nvSpPr>
        <p:spPr>
          <a:xfrm>
            <a:off x="512233" y="2113775"/>
            <a:ext cx="4483405" cy="609883"/>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defRPr sz="3600" b="1" spc="-72">
                <a:solidFill>
                  <a:srgbClr val="F7C2C8"/>
                </a:solidFill>
              </a:defRPr>
            </a:lvl1pPr>
          </a:lstStyle>
          <a:p>
            <a:r>
              <a:rPr lang="sv-SE" noProof="0" dirty="0"/>
              <a:t>Anställningsbevis</a:t>
            </a:r>
          </a:p>
        </p:txBody>
      </p:sp>
      <p:pic>
        <p:nvPicPr>
          <p:cNvPr id="669" name="Bildobjekt 4" descr="Bildobjekt 4"/>
          <p:cNvPicPr>
            <a:picLocks noChangeAspect="1"/>
          </p:cNvPicPr>
          <p:nvPr/>
        </p:nvPicPr>
        <p:blipFill>
          <a:blip r:embed="rId3"/>
          <a:srcRect l="1995" t="1409" r="2244" b="28692"/>
          <a:stretch>
            <a:fillRect/>
          </a:stretch>
        </p:blipFill>
        <p:spPr>
          <a:xfrm>
            <a:off x="5750226" y="548679"/>
            <a:ext cx="6111290" cy="6309321"/>
          </a:xfrm>
          <a:prstGeom prst="rect">
            <a:avLst/>
          </a:prstGeom>
          <a:ln>
            <a:solidFill>
              <a:srgbClr val="A6A6A6"/>
            </a:solidFill>
            <a:miter/>
          </a:ln>
        </p:spPr>
      </p:pic>
      <p:pic>
        <p:nvPicPr>
          <p:cNvPr id="670" name="Bildobjekt 4" descr="Bildobjekt 4"/>
          <p:cNvPicPr>
            <a:picLocks noChangeAspect="1"/>
          </p:cNvPicPr>
          <p:nvPr/>
        </p:nvPicPr>
        <p:blipFill>
          <a:blip r:embed="rId4"/>
          <a:srcRect l="1995" t="1410" r="2244" b="77051"/>
          <a:stretch>
            <a:fillRect/>
          </a:stretch>
        </p:blipFill>
        <p:spPr>
          <a:xfrm>
            <a:off x="5750226" y="548679"/>
            <a:ext cx="6111290" cy="1944217"/>
          </a:xfrm>
          <a:prstGeom prst="rect">
            <a:avLst/>
          </a:prstGeom>
          <a:ln w="12700">
            <a:miter lim="400000"/>
          </a:ln>
        </p:spPr>
      </p:pic>
      <p:pic>
        <p:nvPicPr>
          <p:cNvPr id="671" name="Bildobjekt 2" descr="Bildobjekt 2"/>
          <p:cNvPicPr>
            <a:picLocks noChangeAspect="1"/>
          </p:cNvPicPr>
          <p:nvPr/>
        </p:nvPicPr>
        <p:blipFill>
          <a:blip r:embed="rId5"/>
          <a:stretch>
            <a:fillRect/>
          </a:stretch>
        </p:blipFill>
        <p:spPr>
          <a:xfrm>
            <a:off x="423564" y="5547014"/>
            <a:ext cx="1020557" cy="1020556"/>
          </a:xfrm>
          <a:prstGeom prst="rect">
            <a:avLst/>
          </a:prstGeom>
          <a:ln w="12700">
            <a:miter lim="400000"/>
          </a:ln>
        </p:spPr>
      </p:pic>
    </p:spTree>
  </p:cSld>
  <p:clrMapOvr>
    <a:masterClrMapping/>
  </p:clrMapOvr>
  <p:transition spd="slow">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3" name="Bild" descr="Bild"/>
          <p:cNvPicPr>
            <a:picLocks/>
          </p:cNvPicPr>
          <p:nvPr/>
        </p:nvPicPr>
        <p:blipFill>
          <a:blip r:embed="rId2"/>
          <a:stretch>
            <a:fillRect/>
          </a:stretch>
        </p:blipFill>
        <p:spPr>
          <a:xfrm>
            <a:off x="6337" y="3735"/>
            <a:ext cx="12179326" cy="6850530"/>
          </a:xfrm>
          <a:prstGeom prst="rect">
            <a:avLst/>
          </a:prstGeom>
          <a:ln w="12700">
            <a:miter lim="400000"/>
          </a:ln>
        </p:spPr>
      </p:pic>
      <p:sp>
        <p:nvSpPr>
          <p:cNvPr id="674" name="Platshållare för innehåll 7"/>
          <p:cNvSpPr txBox="1"/>
          <p:nvPr/>
        </p:nvSpPr>
        <p:spPr>
          <a:xfrm>
            <a:off x="551439" y="2916072"/>
            <a:ext cx="3940810" cy="69522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defRPr sz="1400" b="1" cap="all"/>
            </a:pPr>
            <a:r>
              <a:rPr lang="sv-SE" noProof="0" dirty="0">
                <a:solidFill>
                  <a:srgbClr val="8F172E"/>
                </a:solidFill>
              </a:rPr>
              <a:t>Jobbets viktigaste papper.</a:t>
            </a:r>
            <a:br>
              <a:rPr lang="sv-SE" noProof="0" dirty="0"/>
            </a:br>
            <a:r>
              <a:rPr lang="sv-SE" b="0" cap="none" noProof="0" dirty="0"/>
              <a:t>Förslag på anställningsbevis hittar du på www.handels.se/ung</a:t>
            </a:r>
          </a:p>
        </p:txBody>
      </p:sp>
      <p:sp>
        <p:nvSpPr>
          <p:cNvPr id="675" name="Rubrik 5"/>
          <p:cNvSpPr txBox="1"/>
          <p:nvPr/>
        </p:nvSpPr>
        <p:spPr>
          <a:xfrm>
            <a:off x="512233" y="2113775"/>
            <a:ext cx="4483405" cy="609883"/>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defRPr sz="3600" b="1" spc="-72">
                <a:solidFill>
                  <a:srgbClr val="F7C2C8"/>
                </a:solidFill>
              </a:defRPr>
            </a:lvl1pPr>
          </a:lstStyle>
          <a:p>
            <a:r>
              <a:rPr lang="sv-SE" noProof="0" dirty="0"/>
              <a:t>Anställningsbevis</a:t>
            </a:r>
          </a:p>
        </p:txBody>
      </p:sp>
      <p:pic>
        <p:nvPicPr>
          <p:cNvPr id="676" name="Bildobjekt 2" descr="Bildobjekt 2"/>
          <p:cNvPicPr>
            <a:picLocks noChangeAspect="1"/>
          </p:cNvPicPr>
          <p:nvPr/>
        </p:nvPicPr>
        <p:blipFill>
          <a:blip r:embed="rId3"/>
          <a:stretch>
            <a:fillRect/>
          </a:stretch>
        </p:blipFill>
        <p:spPr>
          <a:xfrm>
            <a:off x="423564" y="5547014"/>
            <a:ext cx="1020557" cy="1020556"/>
          </a:xfrm>
          <a:prstGeom prst="rect">
            <a:avLst/>
          </a:prstGeom>
          <a:ln w="12700">
            <a:miter lim="400000"/>
          </a:ln>
        </p:spPr>
      </p:pic>
      <p:pic>
        <p:nvPicPr>
          <p:cNvPr id="677" name="Bildobjekt 4" descr="Bildobjekt 4"/>
          <p:cNvPicPr>
            <a:picLocks noChangeAspect="1"/>
          </p:cNvPicPr>
          <p:nvPr/>
        </p:nvPicPr>
        <p:blipFill>
          <a:blip r:embed="rId4"/>
          <a:srcRect l="1995" t="1409" r="2244" b="28692"/>
          <a:stretch>
            <a:fillRect/>
          </a:stretch>
        </p:blipFill>
        <p:spPr>
          <a:xfrm>
            <a:off x="5750226" y="548679"/>
            <a:ext cx="6111290" cy="6309321"/>
          </a:xfrm>
          <a:prstGeom prst="rect">
            <a:avLst/>
          </a:prstGeom>
          <a:ln>
            <a:solidFill>
              <a:srgbClr val="A6A6A6"/>
            </a:solidFill>
            <a:miter/>
          </a:ln>
        </p:spPr>
      </p:pic>
      <p:pic>
        <p:nvPicPr>
          <p:cNvPr id="678" name="Bildobjekt 4" descr="Bildobjekt 4"/>
          <p:cNvPicPr>
            <a:picLocks noChangeAspect="1"/>
          </p:cNvPicPr>
          <p:nvPr/>
        </p:nvPicPr>
        <p:blipFill>
          <a:blip r:embed="rId5"/>
          <a:srcRect l="1995" t="22947" r="2244" b="63490"/>
          <a:stretch>
            <a:fillRect/>
          </a:stretch>
        </p:blipFill>
        <p:spPr>
          <a:xfrm>
            <a:off x="5750226" y="2492896"/>
            <a:ext cx="6111290" cy="1224137"/>
          </a:xfrm>
          <a:prstGeom prst="rect">
            <a:avLst/>
          </a:prstGeom>
          <a:ln w="12700">
            <a:miter lim="400000"/>
          </a:ln>
        </p:spPr>
      </p:pic>
    </p:spTree>
  </p:cSld>
  <p:clrMapOvr>
    <a:masterClrMapping/>
  </p:clrMapOvr>
  <p:transition spd="slow">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0" name="Bild" descr="Bild"/>
          <p:cNvPicPr>
            <a:picLocks/>
          </p:cNvPicPr>
          <p:nvPr/>
        </p:nvPicPr>
        <p:blipFill>
          <a:blip r:embed="rId2"/>
          <a:stretch>
            <a:fillRect/>
          </a:stretch>
        </p:blipFill>
        <p:spPr>
          <a:xfrm>
            <a:off x="6337" y="3735"/>
            <a:ext cx="12179326" cy="6850530"/>
          </a:xfrm>
          <a:prstGeom prst="rect">
            <a:avLst/>
          </a:prstGeom>
          <a:ln w="12700">
            <a:miter lim="400000"/>
          </a:ln>
        </p:spPr>
      </p:pic>
      <p:sp>
        <p:nvSpPr>
          <p:cNvPr id="681" name="Platshållare för innehåll 7"/>
          <p:cNvSpPr txBox="1"/>
          <p:nvPr/>
        </p:nvSpPr>
        <p:spPr>
          <a:xfrm>
            <a:off x="551439" y="2916072"/>
            <a:ext cx="3940810" cy="69522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defRPr sz="1400" b="1" cap="all"/>
            </a:pPr>
            <a:r>
              <a:rPr lang="sv-SE" noProof="0" dirty="0">
                <a:solidFill>
                  <a:srgbClr val="8F172E"/>
                </a:solidFill>
              </a:rPr>
              <a:t>Jobbets viktigaste papper.</a:t>
            </a:r>
            <a:br>
              <a:rPr lang="sv-SE" noProof="0" dirty="0"/>
            </a:br>
            <a:r>
              <a:rPr lang="sv-SE" b="0" cap="none" noProof="0" dirty="0"/>
              <a:t>Förslag på anställningsbevis hittar du på www.handels.se/ung</a:t>
            </a:r>
          </a:p>
        </p:txBody>
      </p:sp>
      <p:sp>
        <p:nvSpPr>
          <p:cNvPr id="682" name="Rubrik 5"/>
          <p:cNvSpPr txBox="1"/>
          <p:nvPr/>
        </p:nvSpPr>
        <p:spPr>
          <a:xfrm>
            <a:off x="512233" y="2113775"/>
            <a:ext cx="4483405" cy="609883"/>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defRPr sz="3600" b="1" spc="-72">
                <a:solidFill>
                  <a:srgbClr val="F7C2C8"/>
                </a:solidFill>
              </a:defRPr>
            </a:lvl1pPr>
          </a:lstStyle>
          <a:p>
            <a:r>
              <a:rPr lang="sv-SE" noProof="0" dirty="0"/>
              <a:t>Anställningsbevis</a:t>
            </a:r>
          </a:p>
        </p:txBody>
      </p:sp>
      <p:pic>
        <p:nvPicPr>
          <p:cNvPr id="683" name="Bildobjekt 2" descr="Bildobjekt 2"/>
          <p:cNvPicPr>
            <a:picLocks noChangeAspect="1"/>
          </p:cNvPicPr>
          <p:nvPr/>
        </p:nvPicPr>
        <p:blipFill>
          <a:blip r:embed="rId3"/>
          <a:stretch>
            <a:fillRect/>
          </a:stretch>
        </p:blipFill>
        <p:spPr>
          <a:xfrm>
            <a:off x="423564" y="5547014"/>
            <a:ext cx="1020557" cy="1020556"/>
          </a:xfrm>
          <a:prstGeom prst="rect">
            <a:avLst/>
          </a:prstGeom>
          <a:ln w="12700">
            <a:miter lim="400000"/>
          </a:ln>
        </p:spPr>
      </p:pic>
      <p:pic>
        <p:nvPicPr>
          <p:cNvPr id="684" name="Bildobjekt 1" descr="Bildobjekt 1"/>
          <p:cNvPicPr>
            <a:picLocks noChangeAspect="1"/>
          </p:cNvPicPr>
          <p:nvPr/>
        </p:nvPicPr>
        <p:blipFill>
          <a:blip r:embed="rId4"/>
          <a:srcRect l="1995" t="1409" r="2244" b="28692"/>
          <a:stretch>
            <a:fillRect/>
          </a:stretch>
        </p:blipFill>
        <p:spPr>
          <a:xfrm>
            <a:off x="5750226" y="548679"/>
            <a:ext cx="6111290" cy="6309321"/>
          </a:xfrm>
          <a:prstGeom prst="rect">
            <a:avLst/>
          </a:prstGeom>
          <a:ln>
            <a:solidFill>
              <a:srgbClr val="A6A6A6"/>
            </a:solidFill>
            <a:miter/>
          </a:ln>
        </p:spPr>
      </p:pic>
      <p:pic>
        <p:nvPicPr>
          <p:cNvPr id="685" name="Bildobjekt 4" descr="Bildobjekt 4"/>
          <p:cNvPicPr>
            <a:picLocks noChangeAspect="1"/>
          </p:cNvPicPr>
          <p:nvPr/>
        </p:nvPicPr>
        <p:blipFill>
          <a:blip r:embed="rId5"/>
          <a:srcRect l="1995" t="36510" r="2244" b="46433"/>
          <a:stretch>
            <a:fillRect/>
          </a:stretch>
        </p:blipFill>
        <p:spPr>
          <a:xfrm>
            <a:off x="5750226" y="3717031"/>
            <a:ext cx="6111290" cy="1539553"/>
          </a:xfrm>
          <a:prstGeom prst="rect">
            <a:avLst/>
          </a:prstGeom>
          <a:ln w="12700">
            <a:miter lim="400000"/>
          </a:ln>
        </p:spPr>
      </p:pic>
    </p:spTree>
  </p:cSld>
  <p:clrMapOvr>
    <a:masterClrMapping/>
  </p:clrMapOvr>
  <p:transition spd="slow">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7" name="Bild" descr="Bild"/>
          <p:cNvPicPr>
            <a:picLocks/>
          </p:cNvPicPr>
          <p:nvPr/>
        </p:nvPicPr>
        <p:blipFill>
          <a:blip r:embed="rId2"/>
          <a:stretch>
            <a:fillRect/>
          </a:stretch>
        </p:blipFill>
        <p:spPr>
          <a:xfrm>
            <a:off x="6337" y="3735"/>
            <a:ext cx="12179326" cy="6850530"/>
          </a:xfrm>
          <a:prstGeom prst="rect">
            <a:avLst/>
          </a:prstGeom>
          <a:ln w="12700">
            <a:miter lim="400000"/>
          </a:ln>
        </p:spPr>
      </p:pic>
      <p:sp>
        <p:nvSpPr>
          <p:cNvPr id="688" name="Platshållare för innehåll 7"/>
          <p:cNvSpPr txBox="1"/>
          <p:nvPr/>
        </p:nvSpPr>
        <p:spPr>
          <a:xfrm>
            <a:off x="551439" y="2916072"/>
            <a:ext cx="3940810" cy="69522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defRPr sz="1400" b="1" cap="all"/>
            </a:pPr>
            <a:r>
              <a:rPr lang="sv-SE" noProof="0" dirty="0">
                <a:solidFill>
                  <a:srgbClr val="8F172E"/>
                </a:solidFill>
              </a:rPr>
              <a:t>Jobbets viktigaste papper.</a:t>
            </a:r>
            <a:br>
              <a:rPr lang="sv-SE" noProof="0" dirty="0"/>
            </a:br>
            <a:r>
              <a:rPr lang="sv-SE" b="0" cap="none" noProof="0" dirty="0"/>
              <a:t>Förslag på anställningsbevis hittar du på www.handels.se/ung</a:t>
            </a:r>
          </a:p>
        </p:txBody>
      </p:sp>
      <p:sp>
        <p:nvSpPr>
          <p:cNvPr id="689" name="Rubrik 5"/>
          <p:cNvSpPr txBox="1"/>
          <p:nvPr/>
        </p:nvSpPr>
        <p:spPr>
          <a:xfrm>
            <a:off x="512233" y="2113775"/>
            <a:ext cx="4483405" cy="609883"/>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defRPr sz="3600" b="1" spc="-72">
                <a:solidFill>
                  <a:srgbClr val="F7C2C8"/>
                </a:solidFill>
              </a:defRPr>
            </a:lvl1pPr>
          </a:lstStyle>
          <a:p>
            <a:r>
              <a:rPr lang="sv-SE" noProof="0" dirty="0"/>
              <a:t>Anställningsbevis</a:t>
            </a:r>
          </a:p>
        </p:txBody>
      </p:sp>
      <p:pic>
        <p:nvPicPr>
          <p:cNvPr id="690" name="Bildobjekt 1" descr="Bildobjekt 1"/>
          <p:cNvPicPr>
            <a:picLocks noChangeAspect="1"/>
          </p:cNvPicPr>
          <p:nvPr/>
        </p:nvPicPr>
        <p:blipFill>
          <a:blip r:embed="rId3"/>
          <a:srcRect l="1995" t="38214" r="2244" b="1197"/>
          <a:stretch>
            <a:fillRect/>
          </a:stretch>
        </p:blipFill>
        <p:spPr>
          <a:xfrm>
            <a:off x="5750226" y="-99392"/>
            <a:ext cx="6111290" cy="5468912"/>
          </a:xfrm>
          <a:prstGeom prst="rect">
            <a:avLst/>
          </a:prstGeom>
          <a:ln>
            <a:solidFill>
              <a:srgbClr val="A6A6A6"/>
            </a:solidFill>
            <a:miter/>
          </a:ln>
        </p:spPr>
      </p:pic>
      <p:pic>
        <p:nvPicPr>
          <p:cNvPr id="691" name="Bildobjekt 4" descr="Bildobjekt 4"/>
          <p:cNvPicPr>
            <a:picLocks noChangeAspect="1"/>
          </p:cNvPicPr>
          <p:nvPr/>
        </p:nvPicPr>
        <p:blipFill>
          <a:blip r:embed="rId4"/>
          <a:srcRect l="2121" t="53450" r="2120" b="28999"/>
          <a:stretch>
            <a:fillRect/>
          </a:stretch>
        </p:blipFill>
        <p:spPr>
          <a:xfrm>
            <a:off x="5750225" y="1268760"/>
            <a:ext cx="6111291" cy="1584177"/>
          </a:xfrm>
          <a:prstGeom prst="rect">
            <a:avLst/>
          </a:prstGeom>
          <a:ln w="12700">
            <a:miter lim="400000"/>
          </a:ln>
        </p:spPr>
      </p:pic>
      <p:pic>
        <p:nvPicPr>
          <p:cNvPr id="692" name="Bildobjekt 2" descr="Bildobjekt 2"/>
          <p:cNvPicPr>
            <a:picLocks noChangeAspect="1"/>
          </p:cNvPicPr>
          <p:nvPr/>
        </p:nvPicPr>
        <p:blipFill>
          <a:blip r:embed="rId5"/>
          <a:stretch>
            <a:fillRect/>
          </a:stretch>
        </p:blipFill>
        <p:spPr>
          <a:xfrm>
            <a:off x="10841797" y="5547014"/>
            <a:ext cx="1020557" cy="1020556"/>
          </a:xfrm>
          <a:prstGeom prst="rect">
            <a:avLst/>
          </a:prstGeom>
          <a:ln w="12700">
            <a:miter lim="400000"/>
          </a:ln>
        </p:spPr>
      </p:pic>
    </p:spTree>
  </p:cSld>
  <p:clrMapOvr>
    <a:masterClrMapping/>
  </p:clrMapOvr>
  <p:transition spd="slow">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4" name="Bild" descr="Bild"/>
          <p:cNvPicPr>
            <a:picLocks/>
          </p:cNvPicPr>
          <p:nvPr/>
        </p:nvPicPr>
        <p:blipFill>
          <a:blip r:embed="rId2"/>
          <a:stretch>
            <a:fillRect/>
          </a:stretch>
        </p:blipFill>
        <p:spPr>
          <a:xfrm>
            <a:off x="6337" y="3735"/>
            <a:ext cx="12179326" cy="6850530"/>
          </a:xfrm>
          <a:prstGeom prst="rect">
            <a:avLst/>
          </a:prstGeom>
          <a:ln w="12700">
            <a:miter lim="400000"/>
          </a:ln>
        </p:spPr>
      </p:pic>
      <p:sp>
        <p:nvSpPr>
          <p:cNvPr id="695" name="Platshållare för innehåll 7"/>
          <p:cNvSpPr txBox="1"/>
          <p:nvPr/>
        </p:nvSpPr>
        <p:spPr>
          <a:xfrm>
            <a:off x="551439" y="2916072"/>
            <a:ext cx="3940810" cy="69522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defRPr sz="1400" b="1" cap="all"/>
            </a:pPr>
            <a:r>
              <a:rPr lang="sv-SE" noProof="0" dirty="0">
                <a:solidFill>
                  <a:srgbClr val="8F172E"/>
                </a:solidFill>
              </a:rPr>
              <a:t>Jobbets viktigaste papper.</a:t>
            </a:r>
            <a:br>
              <a:rPr lang="sv-SE" noProof="0" dirty="0"/>
            </a:br>
            <a:r>
              <a:rPr lang="sv-SE" b="0" cap="none" noProof="0" dirty="0"/>
              <a:t>Förslag på anställningsbevis hittar du på www.handels.se/ung</a:t>
            </a:r>
          </a:p>
        </p:txBody>
      </p:sp>
      <p:sp>
        <p:nvSpPr>
          <p:cNvPr id="696" name="Rubrik 5"/>
          <p:cNvSpPr txBox="1"/>
          <p:nvPr/>
        </p:nvSpPr>
        <p:spPr>
          <a:xfrm>
            <a:off x="512233" y="2113775"/>
            <a:ext cx="4483405" cy="609883"/>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defRPr sz="3600" b="1" spc="-72">
                <a:solidFill>
                  <a:srgbClr val="F7C2C8"/>
                </a:solidFill>
              </a:defRPr>
            </a:lvl1pPr>
          </a:lstStyle>
          <a:p>
            <a:r>
              <a:rPr lang="sv-SE" noProof="0" dirty="0"/>
              <a:t>Anställningsbevis</a:t>
            </a:r>
          </a:p>
        </p:txBody>
      </p:sp>
      <p:pic>
        <p:nvPicPr>
          <p:cNvPr id="697" name="Bildobjekt 2" descr="Bildobjekt 2"/>
          <p:cNvPicPr>
            <a:picLocks noChangeAspect="1"/>
          </p:cNvPicPr>
          <p:nvPr/>
        </p:nvPicPr>
        <p:blipFill>
          <a:blip r:embed="rId3"/>
          <a:stretch>
            <a:fillRect/>
          </a:stretch>
        </p:blipFill>
        <p:spPr>
          <a:xfrm>
            <a:off x="10841797" y="5547014"/>
            <a:ext cx="1020557" cy="1020556"/>
          </a:xfrm>
          <a:prstGeom prst="rect">
            <a:avLst/>
          </a:prstGeom>
          <a:ln w="12700">
            <a:miter lim="400000"/>
          </a:ln>
        </p:spPr>
      </p:pic>
      <p:pic>
        <p:nvPicPr>
          <p:cNvPr id="698" name="Bildobjekt 6" descr="Bildobjekt 6"/>
          <p:cNvPicPr>
            <a:picLocks noChangeAspect="1"/>
          </p:cNvPicPr>
          <p:nvPr/>
        </p:nvPicPr>
        <p:blipFill>
          <a:blip r:embed="rId4"/>
          <a:srcRect l="1995" t="38214" r="2244" b="1197"/>
          <a:stretch>
            <a:fillRect/>
          </a:stretch>
        </p:blipFill>
        <p:spPr>
          <a:xfrm>
            <a:off x="5750226" y="-99392"/>
            <a:ext cx="6111290" cy="5468912"/>
          </a:xfrm>
          <a:prstGeom prst="rect">
            <a:avLst/>
          </a:prstGeom>
          <a:ln>
            <a:solidFill>
              <a:srgbClr val="A6A6A6"/>
            </a:solidFill>
            <a:miter/>
          </a:ln>
        </p:spPr>
      </p:pic>
      <p:pic>
        <p:nvPicPr>
          <p:cNvPr id="699" name="Bildobjekt 4" descr="Bildobjekt 4"/>
          <p:cNvPicPr>
            <a:picLocks noChangeAspect="1"/>
          </p:cNvPicPr>
          <p:nvPr/>
        </p:nvPicPr>
        <p:blipFill>
          <a:blip r:embed="rId5"/>
          <a:srcRect l="2121" t="70203" r="2120" b="18199"/>
          <a:stretch>
            <a:fillRect/>
          </a:stretch>
        </p:blipFill>
        <p:spPr>
          <a:xfrm>
            <a:off x="5750225" y="2780927"/>
            <a:ext cx="6111291" cy="1046701"/>
          </a:xfrm>
          <a:prstGeom prst="rect">
            <a:avLst/>
          </a:prstGeom>
          <a:ln w="12700">
            <a:miter lim="400000"/>
          </a:ln>
        </p:spPr>
      </p:pic>
    </p:spTree>
  </p:cSld>
  <p:clrMapOvr>
    <a:masterClrMapping/>
  </p:clrMapOvr>
  <p:transition spd="slow">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1" name="Bild" descr="Bild"/>
          <p:cNvPicPr>
            <a:picLocks/>
          </p:cNvPicPr>
          <p:nvPr/>
        </p:nvPicPr>
        <p:blipFill>
          <a:blip r:embed="rId2"/>
          <a:stretch>
            <a:fillRect/>
          </a:stretch>
        </p:blipFill>
        <p:spPr>
          <a:xfrm>
            <a:off x="6337" y="3735"/>
            <a:ext cx="12179326" cy="6850530"/>
          </a:xfrm>
          <a:prstGeom prst="rect">
            <a:avLst/>
          </a:prstGeom>
          <a:ln w="12700">
            <a:miter lim="400000"/>
          </a:ln>
        </p:spPr>
      </p:pic>
      <p:sp>
        <p:nvSpPr>
          <p:cNvPr id="702" name="Platshållare för innehåll 7"/>
          <p:cNvSpPr txBox="1"/>
          <p:nvPr/>
        </p:nvSpPr>
        <p:spPr>
          <a:xfrm>
            <a:off x="551439" y="2916072"/>
            <a:ext cx="3940810" cy="69522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defRPr sz="1400" b="1" cap="all"/>
            </a:pPr>
            <a:r>
              <a:rPr lang="sv-SE" noProof="0" dirty="0">
                <a:solidFill>
                  <a:srgbClr val="8F172E"/>
                </a:solidFill>
              </a:rPr>
              <a:t>Jobbets viktigaste papper.</a:t>
            </a:r>
            <a:br>
              <a:rPr lang="sv-SE" noProof="0" dirty="0"/>
            </a:br>
            <a:r>
              <a:rPr lang="sv-SE" b="0" cap="none" noProof="0" dirty="0"/>
              <a:t>Förslag på anställningsbevis hittar du på www.handels.se/ung</a:t>
            </a:r>
          </a:p>
        </p:txBody>
      </p:sp>
      <p:sp>
        <p:nvSpPr>
          <p:cNvPr id="703" name="Rubrik 5"/>
          <p:cNvSpPr txBox="1"/>
          <p:nvPr/>
        </p:nvSpPr>
        <p:spPr>
          <a:xfrm>
            <a:off x="512233" y="2113775"/>
            <a:ext cx="4483405" cy="609883"/>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defRPr sz="3600" b="1" spc="-72">
                <a:solidFill>
                  <a:srgbClr val="F7C2C8"/>
                </a:solidFill>
              </a:defRPr>
            </a:lvl1pPr>
          </a:lstStyle>
          <a:p>
            <a:r>
              <a:rPr lang="sv-SE" noProof="0" dirty="0"/>
              <a:t>Anställningsbevis</a:t>
            </a:r>
          </a:p>
        </p:txBody>
      </p:sp>
      <p:pic>
        <p:nvPicPr>
          <p:cNvPr id="704" name="Bildobjekt 2" descr="Bildobjekt 2"/>
          <p:cNvPicPr>
            <a:picLocks noChangeAspect="1"/>
          </p:cNvPicPr>
          <p:nvPr/>
        </p:nvPicPr>
        <p:blipFill>
          <a:blip r:embed="rId3"/>
          <a:stretch>
            <a:fillRect/>
          </a:stretch>
        </p:blipFill>
        <p:spPr>
          <a:xfrm>
            <a:off x="10841797" y="5547014"/>
            <a:ext cx="1020557" cy="1020556"/>
          </a:xfrm>
          <a:prstGeom prst="rect">
            <a:avLst/>
          </a:prstGeom>
          <a:ln w="12700">
            <a:miter lim="400000"/>
          </a:ln>
        </p:spPr>
      </p:pic>
      <p:pic>
        <p:nvPicPr>
          <p:cNvPr id="705" name="Bildobjekt 1" descr="Bildobjekt 1"/>
          <p:cNvPicPr>
            <a:picLocks noChangeAspect="1"/>
          </p:cNvPicPr>
          <p:nvPr/>
        </p:nvPicPr>
        <p:blipFill>
          <a:blip r:embed="rId4"/>
          <a:srcRect l="1995" t="38214" r="2244" b="1197"/>
          <a:stretch>
            <a:fillRect/>
          </a:stretch>
        </p:blipFill>
        <p:spPr>
          <a:xfrm>
            <a:off x="5750226" y="-99392"/>
            <a:ext cx="6111290" cy="5468912"/>
          </a:xfrm>
          <a:prstGeom prst="rect">
            <a:avLst/>
          </a:prstGeom>
          <a:ln>
            <a:solidFill>
              <a:srgbClr val="A6A6A6"/>
            </a:solidFill>
            <a:miter/>
          </a:ln>
        </p:spPr>
      </p:pic>
      <p:pic>
        <p:nvPicPr>
          <p:cNvPr id="706" name="Bildobjekt 4" descr="Bildobjekt 4"/>
          <p:cNvPicPr>
            <a:picLocks noChangeAspect="1"/>
          </p:cNvPicPr>
          <p:nvPr/>
        </p:nvPicPr>
        <p:blipFill>
          <a:blip r:embed="rId5"/>
          <a:srcRect l="2121" t="81799" r="2120" b="2672"/>
          <a:stretch>
            <a:fillRect/>
          </a:stretch>
        </p:blipFill>
        <p:spPr>
          <a:xfrm>
            <a:off x="5750225" y="3827627"/>
            <a:ext cx="6111291" cy="1401573"/>
          </a:xfrm>
          <a:prstGeom prst="rect">
            <a:avLst/>
          </a:prstGeom>
          <a:ln w="12700">
            <a:miter lim="400000"/>
          </a:ln>
        </p:spPr>
      </p:pic>
    </p:spTree>
  </p:cSld>
  <p:clrMapOvr>
    <a:masterClrMapping/>
  </p:clrMapOvr>
  <p:transition spd="slow">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8" name="Bild" descr="Bild"/>
          <p:cNvPicPr>
            <a:picLocks/>
          </p:cNvPicPr>
          <p:nvPr/>
        </p:nvPicPr>
        <p:blipFill>
          <a:blip r:embed="rId3"/>
          <a:stretch>
            <a:fillRect/>
          </a:stretch>
        </p:blipFill>
        <p:spPr>
          <a:xfrm>
            <a:off x="6337" y="3735"/>
            <a:ext cx="12179326" cy="6850530"/>
          </a:xfrm>
          <a:prstGeom prst="rect">
            <a:avLst/>
          </a:prstGeom>
          <a:ln w="12700">
            <a:miter lim="400000"/>
          </a:ln>
        </p:spPr>
      </p:pic>
      <p:sp>
        <p:nvSpPr>
          <p:cNvPr id="709" name="Rektangel"/>
          <p:cNvSpPr/>
          <p:nvPr/>
        </p:nvSpPr>
        <p:spPr>
          <a:xfrm>
            <a:off x="1070712" y="3942354"/>
            <a:ext cx="9639301" cy="2133601"/>
          </a:xfrm>
          <a:prstGeom prst="rect">
            <a:avLst/>
          </a:prstGeom>
          <a:solidFill>
            <a:srgbClr val="FFFFFF"/>
          </a:solidFill>
          <a:ln w="12700">
            <a:miter lim="400000"/>
          </a:ln>
        </p:spPr>
        <p:txBody>
          <a:bodyPr lIns="45719" rIns="45719" anchor="ctr"/>
          <a:lstStyle/>
          <a:p>
            <a:endParaRPr lang="sv-SE" noProof="0" dirty="0"/>
          </a:p>
        </p:txBody>
      </p:sp>
      <p:sp>
        <p:nvSpPr>
          <p:cNvPr id="710" name="Rubrik 5"/>
          <p:cNvSpPr txBox="1"/>
          <p:nvPr/>
        </p:nvSpPr>
        <p:spPr>
          <a:xfrm>
            <a:off x="-7475" y="605093"/>
            <a:ext cx="12192001" cy="1771856"/>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lvl1pPr algn="ctr">
              <a:lnSpc>
                <a:spcPct val="90000"/>
              </a:lnSpc>
              <a:defRPr sz="6100" b="1" spc="-338">
                <a:solidFill>
                  <a:srgbClr val="E32013"/>
                </a:solidFill>
              </a:defRPr>
            </a:lvl1pPr>
          </a:lstStyle>
          <a:p>
            <a:r>
              <a:rPr lang="sv-SE" noProof="0" dirty="0"/>
              <a:t>Anställningsformer</a:t>
            </a:r>
          </a:p>
        </p:txBody>
      </p:sp>
      <p:pic>
        <p:nvPicPr>
          <p:cNvPr id="711" name="Bildobjekt 2" descr="Bildobjekt 2"/>
          <p:cNvPicPr>
            <a:picLocks noChangeAspect="1"/>
          </p:cNvPicPr>
          <p:nvPr/>
        </p:nvPicPr>
        <p:blipFill>
          <a:blip r:embed="rId4"/>
          <a:stretch>
            <a:fillRect/>
          </a:stretch>
        </p:blipFill>
        <p:spPr>
          <a:xfrm>
            <a:off x="10841797" y="5547014"/>
            <a:ext cx="1020557" cy="1020556"/>
          </a:xfrm>
          <a:prstGeom prst="rect">
            <a:avLst/>
          </a:prstGeom>
          <a:ln w="12700">
            <a:miter lim="400000"/>
          </a:ln>
        </p:spPr>
      </p:pic>
      <p:sp>
        <p:nvSpPr>
          <p:cNvPr id="712" name="Platshållare för innehåll 7"/>
          <p:cNvSpPr txBox="1"/>
          <p:nvPr/>
        </p:nvSpPr>
        <p:spPr>
          <a:xfrm>
            <a:off x="6783015" y="4128143"/>
            <a:ext cx="3940810" cy="176202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marL="342900" indent="-342900">
              <a:spcBef>
                <a:spcPts val="300"/>
              </a:spcBef>
              <a:buSzPct val="100000"/>
              <a:buFont typeface="Arial"/>
              <a:buChar char="•"/>
              <a:defRPr sz="1600" b="1">
                <a:solidFill>
                  <a:srgbClr val="8F172E"/>
                </a:solidFill>
              </a:defRPr>
            </a:pPr>
            <a:r>
              <a:rPr lang="sv-SE" noProof="0" dirty="0"/>
              <a:t>Tillsvidare</a:t>
            </a:r>
            <a:endParaRPr lang="sv-SE" sz="2200" noProof="0" dirty="0"/>
          </a:p>
          <a:p>
            <a:pPr marL="342900" indent="-342900">
              <a:spcBef>
                <a:spcPts val="300"/>
              </a:spcBef>
              <a:buSzPct val="100000"/>
              <a:buFont typeface="Arial"/>
              <a:buChar char="•"/>
              <a:defRPr sz="1600" b="1">
                <a:solidFill>
                  <a:srgbClr val="8F172E"/>
                </a:solidFill>
              </a:defRPr>
            </a:pPr>
            <a:r>
              <a:rPr lang="sv-SE" noProof="0" dirty="0"/>
              <a:t>Provanställning</a:t>
            </a:r>
            <a:endParaRPr lang="sv-SE" sz="2200" noProof="0" dirty="0"/>
          </a:p>
          <a:p>
            <a:pPr marL="342900" indent="-342900">
              <a:spcBef>
                <a:spcPts val="300"/>
              </a:spcBef>
              <a:buSzPct val="100000"/>
              <a:buFont typeface="Arial"/>
              <a:buChar char="•"/>
              <a:defRPr sz="1600" b="1">
                <a:solidFill>
                  <a:srgbClr val="8F172E"/>
                </a:solidFill>
              </a:defRPr>
            </a:pPr>
            <a:r>
              <a:rPr lang="sv-SE" noProof="0" dirty="0"/>
              <a:t>Visstid</a:t>
            </a:r>
            <a:endParaRPr lang="sv-SE" sz="2200" noProof="0" dirty="0"/>
          </a:p>
          <a:p>
            <a:pPr>
              <a:spcBef>
                <a:spcPts val="300"/>
              </a:spcBef>
              <a:defRPr sz="1600" b="1"/>
            </a:pPr>
            <a:r>
              <a:rPr lang="sv-SE" noProof="0" dirty="0"/>
              <a:t>     - Vikariat</a:t>
            </a:r>
            <a:endParaRPr lang="sv-SE" sz="2200" noProof="0" dirty="0"/>
          </a:p>
          <a:p>
            <a:pPr>
              <a:spcBef>
                <a:spcPts val="300"/>
              </a:spcBef>
              <a:defRPr sz="1600" b="1"/>
            </a:pPr>
            <a:r>
              <a:rPr lang="sv-SE" noProof="0" dirty="0"/>
              <a:t>     - Säsongsanställning</a:t>
            </a:r>
            <a:endParaRPr lang="sv-SE" sz="2200" noProof="0" dirty="0"/>
          </a:p>
          <a:p>
            <a:pPr>
              <a:spcBef>
                <a:spcPts val="300"/>
              </a:spcBef>
              <a:defRPr sz="1600" b="1"/>
            </a:pPr>
            <a:r>
              <a:rPr lang="sv-SE" noProof="0" dirty="0"/>
              <a:t>     - </a:t>
            </a:r>
            <a:r>
              <a:rPr lang="sv-SE" dirty="0"/>
              <a:t>Särskild</a:t>
            </a:r>
            <a:r>
              <a:rPr lang="sv-SE" noProof="0" dirty="0"/>
              <a:t> visstidsanställning (SÄVA)</a:t>
            </a:r>
          </a:p>
        </p:txBody>
      </p:sp>
      <p:pic>
        <p:nvPicPr>
          <p:cNvPr id="713" name="Bild" descr="Bild"/>
          <p:cNvPicPr>
            <a:picLocks noChangeAspect="1"/>
          </p:cNvPicPr>
          <p:nvPr/>
        </p:nvPicPr>
        <p:blipFill>
          <a:blip r:embed="rId5"/>
          <a:srcRect b="64369"/>
          <a:stretch>
            <a:fillRect/>
          </a:stretch>
        </p:blipFill>
        <p:spPr>
          <a:xfrm>
            <a:off x="947921" y="2900954"/>
            <a:ext cx="3110316" cy="3175084"/>
          </a:xfrm>
          <a:prstGeom prst="rect">
            <a:avLst/>
          </a:prstGeom>
          <a:ln w="12700">
            <a:miter lim="400000"/>
          </a:ln>
        </p:spPr>
      </p:pic>
      <p:pic>
        <p:nvPicPr>
          <p:cNvPr id="714" name="Bild" descr="Bild"/>
          <p:cNvPicPr>
            <a:picLocks noChangeAspect="1"/>
          </p:cNvPicPr>
          <p:nvPr/>
        </p:nvPicPr>
        <p:blipFill>
          <a:blip r:embed="rId6"/>
          <a:srcRect b="61123"/>
          <a:stretch>
            <a:fillRect/>
          </a:stretch>
        </p:blipFill>
        <p:spPr>
          <a:xfrm>
            <a:off x="4194814" y="2611632"/>
            <a:ext cx="2961634" cy="3464368"/>
          </a:xfrm>
          <a:prstGeom prst="rect">
            <a:avLst/>
          </a:prstGeom>
          <a:ln w="12700">
            <a:miter lim="400000"/>
          </a:ln>
        </p:spPr>
      </p:pic>
      <p:pic>
        <p:nvPicPr>
          <p:cNvPr id="715" name="Bild" descr="Bild"/>
          <p:cNvPicPr>
            <a:picLocks noChangeAspect="1"/>
          </p:cNvPicPr>
          <p:nvPr/>
        </p:nvPicPr>
        <p:blipFill>
          <a:blip r:embed="rId7"/>
          <a:srcRect b="59276"/>
          <a:stretch>
            <a:fillRect/>
          </a:stretch>
        </p:blipFill>
        <p:spPr>
          <a:xfrm>
            <a:off x="2556331" y="2317151"/>
            <a:ext cx="3157351" cy="3758733"/>
          </a:xfrm>
          <a:prstGeom prst="rect">
            <a:avLst/>
          </a:prstGeom>
          <a:ln w="12700">
            <a:miter lim="400000"/>
          </a:ln>
        </p:spPr>
      </p:pic>
    </p:spTree>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 name="Bild" descr="Bild"/>
          <p:cNvPicPr>
            <a:picLocks noChangeAspect="1"/>
          </p:cNvPicPr>
          <p:nvPr/>
        </p:nvPicPr>
        <p:blipFill>
          <a:blip r:embed="rId3"/>
          <a:stretch>
            <a:fillRect/>
          </a:stretch>
        </p:blipFill>
        <p:spPr>
          <a:xfrm>
            <a:off x="7442034" y="3408081"/>
            <a:ext cx="3375229" cy="1412383"/>
          </a:xfrm>
          <a:prstGeom prst="rect">
            <a:avLst/>
          </a:prstGeom>
          <a:ln w="12700">
            <a:miter lim="400000"/>
          </a:ln>
        </p:spPr>
      </p:pic>
      <p:sp>
        <p:nvSpPr>
          <p:cNvPr id="92" name="Rubrik 5"/>
          <p:cNvSpPr txBox="1"/>
          <p:nvPr/>
        </p:nvSpPr>
        <p:spPr>
          <a:xfrm>
            <a:off x="512233" y="1671893"/>
            <a:ext cx="6099969" cy="473160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p>
            <a:pPr>
              <a:lnSpc>
                <a:spcPct val="90000"/>
              </a:lnSpc>
              <a:defRPr sz="7600" b="1" spc="-422">
                <a:solidFill>
                  <a:srgbClr val="E2261B"/>
                </a:solidFill>
              </a:defRPr>
            </a:pPr>
            <a:r>
              <a:rPr lang="sv-SE" noProof="0" dirty="0"/>
              <a:t>Fackförbundet</a:t>
            </a:r>
          </a:p>
          <a:p>
            <a:pPr>
              <a:lnSpc>
                <a:spcPct val="90000"/>
              </a:lnSpc>
              <a:defRPr sz="7600" b="1" spc="-422">
                <a:solidFill>
                  <a:srgbClr val="E2261B"/>
                </a:solidFill>
              </a:defRPr>
            </a:pPr>
            <a:r>
              <a:rPr lang="sv-SE" noProof="0" dirty="0"/>
              <a:t>för dig som</a:t>
            </a:r>
          </a:p>
          <a:p>
            <a:pPr>
              <a:lnSpc>
                <a:spcPct val="90000"/>
              </a:lnSpc>
              <a:defRPr sz="7600" b="1" spc="-422">
                <a:solidFill>
                  <a:srgbClr val="E2261B"/>
                </a:solidFill>
              </a:defRPr>
            </a:pPr>
            <a:r>
              <a:rPr lang="sv-SE" noProof="0" dirty="0"/>
              <a:t>arbetar inom</a:t>
            </a:r>
          </a:p>
        </p:txBody>
      </p:sp>
      <p:sp>
        <p:nvSpPr>
          <p:cNvPr id="93" name="textruta 1"/>
          <p:cNvSpPr txBox="1"/>
          <p:nvPr/>
        </p:nvSpPr>
        <p:spPr>
          <a:xfrm>
            <a:off x="8879349" y="2766472"/>
            <a:ext cx="536040" cy="26425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45719" rIns="45719">
            <a:spAutoFit/>
          </a:bodyPr>
          <a:lstStyle>
            <a:lvl1pPr>
              <a:defRPr sz="1200" b="1"/>
            </a:lvl1pPr>
          </a:lstStyle>
          <a:p>
            <a:r>
              <a:rPr lang="sv-SE" noProof="0" dirty="0"/>
              <a:t>Frisör</a:t>
            </a:r>
          </a:p>
        </p:txBody>
      </p:sp>
      <p:sp>
        <p:nvSpPr>
          <p:cNvPr id="94" name="textruta 18"/>
          <p:cNvSpPr txBox="1"/>
          <p:nvPr/>
        </p:nvSpPr>
        <p:spPr>
          <a:xfrm>
            <a:off x="9612465" y="2766472"/>
            <a:ext cx="1112006" cy="26425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45719" rIns="45719">
            <a:spAutoFit/>
          </a:bodyPr>
          <a:lstStyle>
            <a:lvl1pPr>
              <a:defRPr sz="1200" b="1"/>
            </a:lvl1pPr>
          </a:lstStyle>
          <a:p>
            <a:r>
              <a:rPr lang="sv-SE" noProof="0" dirty="0"/>
              <a:t>Skönhetsvård</a:t>
            </a:r>
          </a:p>
        </p:txBody>
      </p:sp>
      <p:sp>
        <p:nvSpPr>
          <p:cNvPr id="95" name="textruta 19"/>
          <p:cNvSpPr txBox="1"/>
          <p:nvPr/>
        </p:nvSpPr>
        <p:spPr>
          <a:xfrm>
            <a:off x="10844368" y="2766472"/>
            <a:ext cx="569824" cy="26425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45719" rIns="45719">
            <a:spAutoFit/>
          </a:bodyPr>
          <a:lstStyle>
            <a:lvl1pPr>
              <a:defRPr sz="1200" b="1"/>
            </a:lvl1pPr>
          </a:lstStyle>
          <a:p>
            <a:r>
              <a:rPr lang="sv-SE" noProof="0" dirty="0"/>
              <a:t>Florist</a:t>
            </a:r>
          </a:p>
        </p:txBody>
      </p:sp>
      <p:sp>
        <p:nvSpPr>
          <p:cNvPr id="96" name="textruta 20"/>
          <p:cNvSpPr txBox="1"/>
          <p:nvPr/>
        </p:nvSpPr>
        <p:spPr>
          <a:xfrm>
            <a:off x="8943599" y="4891152"/>
            <a:ext cx="519149" cy="26425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45719" rIns="45719">
            <a:spAutoFit/>
          </a:bodyPr>
          <a:lstStyle>
            <a:lvl1pPr>
              <a:defRPr sz="1200" b="1"/>
            </a:lvl1pPr>
          </a:lstStyle>
          <a:p>
            <a:r>
              <a:rPr lang="sv-SE" noProof="0" dirty="0"/>
              <a:t>Lager</a:t>
            </a:r>
          </a:p>
        </p:txBody>
      </p:sp>
      <p:sp>
        <p:nvSpPr>
          <p:cNvPr id="97" name="textruta 21"/>
          <p:cNvSpPr txBox="1"/>
          <p:nvPr/>
        </p:nvSpPr>
        <p:spPr>
          <a:xfrm>
            <a:off x="7653279" y="2766472"/>
            <a:ext cx="485141" cy="26425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45719" rIns="45719">
            <a:spAutoFit/>
          </a:bodyPr>
          <a:lstStyle>
            <a:lvl1pPr>
              <a:defRPr sz="1200" b="1"/>
            </a:lvl1pPr>
          </a:lstStyle>
          <a:p>
            <a:r>
              <a:rPr lang="sv-SE" noProof="0" dirty="0"/>
              <a:t>Butik</a:t>
            </a:r>
          </a:p>
        </p:txBody>
      </p:sp>
      <p:sp>
        <p:nvSpPr>
          <p:cNvPr id="98" name="textruta 23"/>
          <p:cNvSpPr txBox="1"/>
          <p:nvPr/>
        </p:nvSpPr>
        <p:spPr>
          <a:xfrm>
            <a:off x="9976532" y="4891152"/>
            <a:ext cx="747674" cy="26425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45719" rIns="45719">
            <a:spAutoFit/>
          </a:bodyPr>
          <a:lstStyle>
            <a:lvl1pPr>
              <a:defRPr sz="1200" b="1"/>
            </a:lvl1pPr>
          </a:lstStyle>
          <a:p>
            <a:r>
              <a:rPr lang="sv-SE" noProof="0" dirty="0"/>
              <a:t>E-handel</a:t>
            </a:r>
          </a:p>
        </p:txBody>
      </p:sp>
      <p:pic>
        <p:nvPicPr>
          <p:cNvPr id="99" name="Bildobjekt 2" descr="Bildobjekt 2"/>
          <p:cNvPicPr>
            <a:picLocks noChangeAspect="1"/>
          </p:cNvPicPr>
          <p:nvPr/>
        </p:nvPicPr>
        <p:blipFill>
          <a:blip r:embed="rId4"/>
          <a:stretch>
            <a:fillRect/>
          </a:stretch>
        </p:blipFill>
        <p:spPr>
          <a:xfrm>
            <a:off x="10841797" y="5547014"/>
            <a:ext cx="1020557" cy="1020556"/>
          </a:xfrm>
          <a:prstGeom prst="rect">
            <a:avLst/>
          </a:prstGeom>
          <a:ln w="12700">
            <a:miter lim="400000"/>
          </a:ln>
        </p:spPr>
      </p:pic>
      <p:pic>
        <p:nvPicPr>
          <p:cNvPr id="100" name="Bild" descr="Bild"/>
          <p:cNvPicPr>
            <a:picLocks noChangeAspect="1"/>
          </p:cNvPicPr>
          <p:nvPr/>
        </p:nvPicPr>
        <p:blipFill>
          <a:blip r:embed="rId5"/>
          <a:stretch>
            <a:fillRect/>
          </a:stretch>
        </p:blipFill>
        <p:spPr>
          <a:xfrm>
            <a:off x="7440568" y="1323053"/>
            <a:ext cx="4021228" cy="1336646"/>
          </a:xfrm>
          <a:prstGeom prst="rect">
            <a:avLst/>
          </a:prstGeom>
          <a:ln w="12700">
            <a:miter lim="400000"/>
          </a:ln>
        </p:spPr>
      </p:pic>
      <p:sp>
        <p:nvSpPr>
          <p:cNvPr id="101" name="textruta 20"/>
          <p:cNvSpPr txBox="1"/>
          <p:nvPr/>
        </p:nvSpPr>
        <p:spPr>
          <a:xfrm>
            <a:off x="7582489" y="4891152"/>
            <a:ext cx="603533" cy="26425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45719" rIns="45719">
            <a:spAutoFit/>
          </a:bodyPr>
          <a:lstStyle>
            <a:lvl1pPr>
              <a:defRPr sz="1200" b="1"/>
            </a:lvl1pPr>
          </a:lstStyle>
          <a:p>
            <a:r>
              <a:rPr lang="sv-SE" noProof="0" dirty="0"/>
              <a:t>Kontor</a:t>
            </a:r>
          </a:p>
        </p:txBody>
      </p:sp>
    </p:spTree>
  </p:cSld>
  <p:clrMapOvr>
    <a:masterClrMapping/>
  </p:clrMapOvr>
  <p:transition spd="slow">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3" name="Bild" descr="Bild"/>
          <p:cNvPicPr>
            <a:picLocks/>
          </p:cNvPicPr>
          <p:nvPr/>
        </p:nvPicPr>
        <p:blipFill>
          <a:blip r:embed="rId3"/>
          <a:stretch>
            <a:fillRect/>
          </a:stretch>
        </p:blipFill>
        <p:spPr>
          <a:xfrm>
            <a:off x="6337" y="3735"/>
            <a:ext cx="12179326" cy="6850530"/>
          </a:xfrm>
          <a:prstGeom prst="rect">
            <a:avLst/>
          </a:prstGeom>
          <a:ln w="12700">
            <a:miter lim="400000"/>
          </a:ln>
        </p:spPr>
      </p:pic>
      <p:pic>
        <p:nvPicPr>
          <p:cNvPr id="1064" name="Bild" descr="Bild"/>
          <p:cNvPicPr>
            <a:picLocks noChangeAspect="1"/>
          </p:cNvPicPr>
          <p:nvPr/>
        </p:nvPicPr>
        <p:blipFill>
          <a:blip r:embed="rId4"/>
          <a:stretch>
            <a:fillRect/>
          </a:stretch>
        </p:blipFill>
        <p:spPr>
          <a:xfrm>
            <a:off x="826716" y="1016000"/>
            <a:ext cx="4825968" cy="4826000"/>
          </a:xfrm>
          <a:prstGeom prst="rect">
            <a:avLst/>
          </a:prstGeom>
          <a:ln w="12700">
            <a:miter lim="400000"/>
          </a:ln>
        </p:spPr>
      </p:pic>
      <p:sp>
        <p:nvSpPr>
          <p:cNvPr id="1065" name="Rubrik 5"/>
          <p:cNvSpPr txBox="1"/>
          <p:nvPr/>
        </p:nvSpPr>
        <p:spPr>
          <a:xfrm>
            <a:off x="1595966" y="1917589"/>
            <a:ext cx="4052128" cy="3847859"/>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p>
            <a:pPr>
              <a:lnSpc>
                <a:spcPct val="90000"/>
              </a:lnSpc>
              <a:defRPr sz="6100" b="1" spc="-338">
                <a:solidFill>
                  <a:srgbClr val="FCE8EB"/>
                </a:solidFill>
              </a:defRPr>
            </a:pPr>
            <a:r>
              <a:rPr lang="sv-SE" noProof="0" dirty="0"/>
              <a:t>Att tänka </a:t>
            </a:r>
          </a:p>
          <a:p>
            <a:pPr>
              <a:lnSpc>
                <a:spcPct val="90000"/>
              </a:lnSpc>
              <a:defRPr sz="6100" b="1" spc="-338">
                <a:solidFill>
                  <a:srgbClr val="FCE8EB"/>
                </a:solidFill>
              </a:defRPr>
            </a:pPr>
            <a:r>
              <a:rPr lang="sv-SE" noProof="0" dirty="0"/>
              <a:t>på när du ska börja jobba</a:t>
            </a:r>
          </a:p>
        </p:txBody>
      </p:sp>
      <p:pic>
        <p:nvPicPr>
          <p:cNvPr id="1066" name="Bildobjekt 2" descr="Bildobjekt 2"/>
          <p:cNvPicPr>
            <a:picLocks noChangeAspect="1"/>
          </p:cNvPicPr>
          <p:nvPr/>
        </p:nvPicPr>
        <p:blipFill>
          <a:blip r:embed="rId5"/>
          <a:stretch>
            <a:fillRect/>
          </a:stretch>
        </p:blipFill>
        <p:spPr>
          <a:xfrm>
            <a:off x="10841797" y="5547014"/>
            <a:ext cx="1020557" cy="1020556"/>
          </a:xfrm>
          <a:prstGeom prst="rect">
            <a:avLst/>
          </a:prstGeom>
          <a:ln w="12700">
            <a:miter lim="400000"/>
          </a:ln>
        </p:spPr>
      </p:pic>
      <p:sp>
        <p:nvSpPr>
          <p:cNvPr id="1067" name="textruta 5"/>
          <p:cNvSpPr txBox="1"/>
          <p:nvPr/>
        </p:nvSpPr>
        <p:spPr>
          <a:xfrm>
            <a:off x="7806053" y="675957"/>
            <a:ext cx="2572857" cy="5247472"/>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lnSpc>
                <a:spcPct val="120000"/>
              </a:lnSpc>
              <a:spcBef>
                <a:spcPts val="3000"/>
              </a:spcBef>
              <a:defRPr b="1"/>
            </a:pPr>
            <a:r>
              <a:rPr lang="sv-SE" noProof="0" dirty="0"/>
              <a:t>Anställningsbevis</a:t>
            </a:r>
          </a:p>
          <a:p>
            <a:pPr>
              <a:lnSpc>
                <a:spcPct val="120000"/>
              </a:lnSpc>
              <a:spcBef>
                <a:spcPts val="3000"/>
              </a:spcBef>
              <a:defRPr b="1"/>
            </a:pPr>
            <a:r>
              <a:rPr lang="sv-SE" noProof="0" dirty="0"/>
              <a:t>Lönebesked</a:t>
            </a:r>
          </a:p>
          <a:p>
            <a:pPr>
              <a:lnSpc>
                <a:spcPct val="120000"/>
              </a:lnSpc>
              <a:spcBef>
                <a:spcPts val="3000"/>
              </a:spcBef>
              <a:defRPr b="1"/>
            </a:pPr>
            <a:r>
              <a:rPr lang="sv-SE" noProof="0" dirty="0"/>
              <a:t>Kollektivavtal</a:t>
            </a:r>
          </a:p>
          <a:p>
            <a:pPr>
              <a:lnSpc>
                <a:spcPct val="120000"/>
              </a:lnSpc>
              <a:spcBef>
                <a:spcPts val="3000"/>
              </a:spcBef>
              <a:defRPr b="1"/>
            </a:pPr>
            <a:r>
              <a:rPr lang="sv-SE" noProof="0" dirty="0"/>
              <a:t>Schema</a:t>
            </a:r>
          </a:p>
          <a:p>
            <a:pPr>
              <a:lnSpc>
                <a:spcPct val="120000"/>
              </a:lnSpc>
              <a:spcBef>
                <a:spcPts val="3000"/>
              </a:spcBef>
              <a:defRPr b="1"/>
            </a:pPr>
            <a:r>
              <a:rPr lang="sv-SE" noProof="0" dirty="0"/>
              <a:t>Rast och paus</a:t>
            </a:r>
          </a:p>
          <a:p>
            <a:pPr>
              <a:lnSpc>
                <a:spcPct val="120000"/>
              </a:lnSpc>
              <a:spcBef>
                <a:spcPts val="3000"/>
              </a:spcBef>
              <a:defRPr b="1"/>
            </a:pPr>
            <a:r>
              <a:rPr lang="sv-SE" noProof="0" dirty="0"/>
              <a:t>Semesterersättning</a:t>
            </a:r>
          </a:p>
          <a:p>
            <a:pPr>
              <a:lnSpc>
                <a:spcPct val="120000"/>
              </a:lnSpc>
              <a:spcBef>
                <a:spcPts val="3000"/>
              </a:spcBef>
              <a:defRPr b="1"/>
            </a:pPr>
            <a:r>
              <a:rPr lang="sv-SE" noProof="0" dirty="0"/>
              <a:t>A-kassan</a:t>
            </a:r>
          </a:p>
          <a:p>
            <a:pPr>
              <a:lnSpc>
                <a:spcPct val="120000"/>
              </a:lnSpc>
              <a:spcBef>
                <a:spcPts val="3000"/>
              </a:spcBef>
              <a:defRPr b="1"/>
            </a:pPr>
            <a:r>
              <a:rPr lang="sv-SE" noProof="0" dirty="0"/>
              <a:t>Gå med i facket!</a:t>
            </a:r>
          </a:p>
        </p:txBody>
      </p:sp>
      <p:pic>
        <p:nvPicPr>
          <p:cNvPr id="1068" name="Bild" descr="Bild"/>
          <p:cNvPicPr>
            <a:picLocks noChangeAspect="1"/>
          </p:cNvPicPr>
          <p:nvPr/>
        </p:nvPicPr>
        <p:blipFill>
          <a:blip r:embed="rId6"/>
          <a:stretch>
            <a:fillRect/>
          </a:stretch>
        </p:blipFill>
        <p:spPr>
          <a:xfrm>
            <a:off x="6951319" y="2827557"/>
            <a:ext cx="521010" cy="521009"/>
          </a:xfrm>
          <a:prstGeom prst="rect">
            <a:avLst/>
          </a:prstGeom>
          <a:ln w="12700">
            <a:miter lim="400000"/>
          </a:ln>
        </p:spPr>
      </p:pic>
      <p:pic>
        <p:nvPicPr>
          <p:cNvPr id="1069" name="Bild" descr="Bild"/>
          <p:cNvPicPr>
            <a:picLocks noChangeAspect="1"/>
          </p:cNvPicPr>
          <p:nvPr/>
        </p:nvPicPr>
        <p:blipFill>
          <a:blip r:embed="rId7"/>
          <a:stretch>
            <a:fillRect/>
          </a:stretch>
        </p:blipFill>
        <p:spPr>
          <a:xfrm>
            <a:off x="6558494" y="5725350"/>
            <a:ext cx="1166960" cy="546322"/>
          </a:xfrm>
          <a:prstGeom prst="rect">
            <a:avLst/>
          </a:prstGeom>
          <a:ln w="12700">
            <a:miter lim="400000"/>
          </a:ln>
        </p:spPr>
      </p:pic>
      <p:pic>
        <p:nvPicPr>
          <p:cNvPr id="1070" name="Bild" descr="Bild"/>
          <p:cNvPicPr>
            <a:picLocks noChangeAspect="1"/>
          </p:cNvPicPr>
          <p:nvPr/>
        </p:nvPicPr>
        <p:blipFill>
          <a:blip r:embed="rId8"/>
          <a:stretch>
            <a:fillRect/>
          </a:stretch>
        </p:blipFill>
        <p:spPr>
          <a:xfrm>
            <a:off x="6955935" y="678509"/>
            <a:ext cx="500239" cy="579556"/>
          </a:xfrm>
          <a:prstGeom prst="rect">
            <a:avLst/>
          </a:prstGeom>
          <a:ln w="12700">
            <a:miter lim="400000"/>
          </a:ln>
        </p:spPr>
      </p:pic>
      <p:pic>
        <p:nvPicPr>
          <p:cNvPr id="1071" name="Bild" descr="Bild"/>
          <p:cNvPicPr>
            <a:picLocks noChangeAspect="1"/>
          </p:cNvPicPr>
          <p:nvPr/>
        </p:nvPicPr>
        <p:blipFill>
          <a:blip r:embed="rId9"/>
          <a:stretch>
            <a:fillRect/>
          </a:stretch>
        </p:blipFill>
        <p:spPr>
          <a:xfrm>
            <a:off x="6801070" y="2178993"/>
            <a:ext cx="732607" cy="407360"/>
          </a:xfrm>
          <a:prstGeom prst="rect">
            <a:avLst/>
          </a:prstGeom>
          <a:ln w="12700">
            <a:miter lim="400000"/>
          </a:ln>
        </p:spPr>
      </p:pic>
      <p:pic>
        <p:nvPicPr>
          <p:cNvPr id="1072" name="Bild" descr="Bild"/>
          <p:cNvPicPr>
            <a:picLocks noChangeAspect="1"/>
          </p:cNvPicPr>
          <p:nvPr/>
        </p:nvPicPr>
        <p:blipFill>
          <a:blip r:embed="rId10"/>
          <a:stretch>
            <a:fillRect/>
          </a:stretch>
        </p:blipFill>
        <p:spPr>
          <a:xfrm rot="300000">
            <a:off x="6913163" y="4934418"/>
            <a:ext cx="610022" cy="635486"/>
          </a:xfrm>
          <a:prstGeom prst="rect">
            <a:avLst/>
          </a:prstGeom>
          <a:ln w="12700">
            <a:miter lim="400000"/>
          </a:ln>
        </p:spPr>
      </p:pic>
      <p:pic>
        <p:nvPicPr>
          <p:cNvPr id="1073" name="Bild" descr="Bild"/>
          <p:cNvPicPr>
            <a:picLocks noChangeAspect="1"/>
          </p:cNvPicPr>
          <p:nvPr/>
        </p:nvPicPr>
        <p:blipFill>
          <a:blip r:embed="rId11"/>
          <a:stretch>
            <a:fillRect/>
          </a:stretch>
        </p:blipFill>
        <p:spPr>
          <a:xfrm>
            <a:off x="6903298" y="4178384"/>
            <a:ext cx="629752" cy="629753"/>
          </a:xfrm>
          <a:prstGeom prst="rect">
            <a:avLst/>
          </a:prstGeom>
          <a:ln w="12700">
            <a:miter lim="400000"/>
          </a:ln>
        </p:spPr>
      </p:pic>
      <p:pic>
        <p:nvPicPr>
          <p:cNvPr id="1074" name="Bild" descr="Bild"/>
          <p:cNvPicPr>
            <a:picLocks noChangeAspect="1"/>
          </p:cNvPicPr>
          <p:nvPr/>
        </p:nvPicPr>
        <p:blipFill>
          <a:blip r:embed="rId12"/>
          <a:stretch>
            <a:fillRect/>
          </a:stretch>
        </p:blipFill>
        <p:spPr>
          <a:xfrm>
            <a:off x="7025071" y="1416868"/>
            <a:ext cx="412767" cy="508222"/>
          </a:xfrm>
          <a:prstGeom prst="rect">
            <a:avLst/>
          </a:prstGeom>
          <a:ln w="12700">
            <a:miter lim="400000"/>
          </a:ln>
        </p:spPr>
      </p:pic>
      <p:pic>
        <p:nvPicPr>
          <p:cNvPr id="1075" name="Bild" descr="Bild"/>
          <p:cNvPicPr>
            <a:picLocks noChangeAspect="1"/>
          </p:cNvPicPr>
          <p:nvPr/>
        </p:nvPicPr>
        <p:blipFill>
          <a:blip r:embed="rId13"/>
          <a:stretch>
            <a:fillRect/>
          </a:stretch>
        </p:blipFill>
        <p:spPr>
          <a:xfrm>
            <a:off x="7035146" y="3519982"/>
            <a:ext cx="366055" cy="508309"/>
          </a:xfrm>
          <a:prstGeom prst="rect">
            <a:avLst/>
          </a:prstGeom>
          <a:ln w="12700">
            <a:miter lim="400000"/>
          </a:ln>
        </p:spPr>
      </p:pic>
    </p:spTree>
  </p:cSld>
  <p:clrMapOvr>
    <a:masterClrMapping/>
  </p:clrMapOvr>
  <p:transition spd="slow">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9" name="Bild" descr="Bild"/>
          <p:cNvPicPr>
            <a:picLocks/>
          </p:cNvPicPr>
          <p:nvPr/>
        </p:nvPicPr>
        <p:blipFill>
          <a:blip r:embed="rId3"/>
          <a:stretch>
            <a:fillRect/>
          </a:stretch>
        </p:blipFill>
        <p:spPr>
          <a:xfrm>
            <a:off x="713" y="-100"/>
            <a:ext cx="12190573" cy="6858200"/>
          </a:xfrm>
          <a:prstGeom prst="rect">
            <a:avLst/>
          </a:prstGeom>
          <a:ln w="12700">
            <a:miter lim="400000"/>
          </a:ln>
        </p:spPr>
      </p:pic>
      <p:pic>
        <p:nvPicPr>
          <p:cNvPr id="720" name="Bild" descr="Bild"/>
          <p:cNvPicPr>
            <a:picLocks noChangeAspect="1"/>
          </p:cNvPicPr>
          <p:nvPr/>
        </p:nvPicPr>
        <p:blipFill>
          <a:blip r:embed="rId4"/>
          <a:stretch>
            <a:fillRect/>
          </a:stretch>
        </p:blipFill>
        <p:spPr>
          <a:xfrm>
            <a:off x="8768078" y="4266744"/>
            <a:ext cx="2004905" cy="6032501"/>
          </a:xfrm>
          <a:prstGeom prst="rect">
            <a:avLst/>
          </a:prstGeom>
          <a:ln w="12700">
            <a:miter lim="400000"/>
          </a:ln>
        </p:spPr>
      </p:pic>
      <p:pic>
        <p:nvPicPr>
          <p:cNvPr id="721" name="Bild" descr="Bild"/>
          <p:cNvPicPr>
            <a:picLocks noChangeAspect="1"/>
          </p:cNvPicPr>
          <p:nvPr/>
        </p:nvPicPr>
        <p:blipFill>
          <a:blip r:embed="rId5"/>
          <a:stretch>
            <a:fillRect/>
          </a:stretch>
        </p:blipFill>
        <p:spPr>
          <a:xfrm>
            <a:off x="5670289" y="3733344"/>
            <a:ext cx="2063581" cy="6032501"/>
          </a:xfrm>
          <a:prstGeom prst="rect">
            <a:avLst/>
          </a:prstGeom>
          <a:ln w="12700">
            <a:miter lim="400000"/>
          </a:ln>
        </p:spPr>
      </p:pic>
      <p:sp>
        <p:nvSpPr>
          <p:cNvPr id="722" name="Rubrik 5"/>
          <p:cNvSpPr txBox="1"/>
          <p:nvPr/>
        </p:nvSpPr>
        <p:spPr>
          <a:xfrm>
            <a:off x="512233" y="1671893"/>
            <a:ext cx="6099969" cy="473160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lvl1pPr>
              <a:lnSpc>
                <a:spcPct val="90000"/>
              </a:lnSpc>
              <a:defRPr sz="7600" b="1" spc="-422">
                <a:solidFill>
                  <a:srgbClr val="F08701"/>
                </a:solidFill>
              </a:defRPr>
            </a:lvl1pPr>
          </a:lstStyle>
          <a:p>
            <a:r>
              <a:rPr lang="sv-SE" noProof="0" dirty="0"/>
              <a:t>Regnavtal</a:t>
            </a:r>
          </a:p>
        </p:txBody>
      </p:sp>
      <p:pic>
        <p:nvPicPr>
          <p:cNvPr id="723" name="Bildobjekt 2" descr="Bildobjekt 2"/>
          <p:cNvPicPr>
            <a:picLocks noChangeAspect="1"/>
          </p:cNvPicPr>
          <p:nvPr/>
        </p:nvPicPr>
        <p:blipFill>
          <a:blip r:embed="rId6"/>
          <a:stretch>
            <a:fillRect/>
          </a:stretch>
        </p:blipFill>
        <p:spPr>
          <a:xfrm>
            <a:off x="10841797" y="5547014"/>
            <a:ext cx="1020557" cy="1020556"/>
          </a:xfrm>
          <a:prstGeom prst="rect">
            <a:avLst/>
          </a:prstGeom>
          <a:ln w="12700">
            <a:miter lim="400000"/>
          </a:ln>
        </p:spPr>
      </p:pic>
      <p:sp>
        <p:nvSpPr>
          <p:cNvPr id="724" name="Platshållare för innehåll 7"/>
          <p:cNvSpPr txBox="1"/>
          <p:nvPr/>
        </p:nvSpPr>
        <p:spPr>
          <a:xfrm>
            <a:off x="589622" y="3098221"/>
            <a:ext cx="3796348" cy="1512088"/>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marL="342900" indent="-342900">
              <a:spcBef>
                <a:spcPts val="600"/>
              </a:spcBef>
              <a:buSzPct val="100000"/>
              <a:buFont typeface="Arial"/>
              <a:buChar char="•"/>
              <a:defRPr sz="1400"/>
            </a:pPr>
            <a:r>
              <a:rPr lang="sv-SE" noProof="0" dirty="0"/>
              <a:t>”Är det fint väder får du jobba, regnar det får du stanna hemma”</a:t>
            </a:r>
          </a:p>
          <a:p>
            <a:pPr marL="342900" indent="-342900">
              <a:spcBef>
                <a:spcPts val="600"/>
              </a:spcBef>
              <a:buSzPct val="100000"/>
              <a:buFont typeface="Arial"/>
              <a:buChar char="•"/>
              <a:defRPr sz="1400"/>
            </a:pPr>
            <a:r>
              <a:rPr lang="sv-SE" noProof="0" dirty="0"/>
              <a:t>Nej! Du har rätt till din lön enligt schema och det ni kommit överens om…</a:t>
            </a:r>
          </a:p>
          <a:p>
            <a:pPr marL="342900" indent="-342900">
              <a:spcBef>
                <a:spcPts val="600"/>
              </a:spcBef>
              <a:buSzPct val="100000"/>
              <a:buFont typeface="Arial"/>
              <a:buChar char="•"/>
              <a:defRPr sz="1400"/>
            </a:pPr>
            <a:r>
              <a:rPr lang="sv-SE" noProof="0" dirty="0"/>
              <a:t>…oavsett vilket väder det blir</a:t>
            </a:r>
          </a:p>
        </p:txBody>
      </p:sp>
      <p:pic>
        <p:nvPicPr>
          <p:cNvPr id="725" name="Bild" descr="Bild"/>
          <p:cNvPicPr>
            <a:picLocks noChangeAspect="1"/>
          </p:cNvPicPr>
          <p:nvPr/>
        </p:nvPicPr>
        <p:blipFill>
          <a:blip r:embed="rId7"/>
          <a:stretch>
            <a:fillRect/>
          </a:stretch>
        </p:blipFill>
        <p:spPr>
          <a:xfrm>
            <a:off x="5465696" y="1063029"/>
            <a:ext cx="2420541" cy="2420542"/>
          </a:xfrm>
          <a:prstGeom prst="rect">
            <a:avLst/>
          </a:prstGeom>
          <a:ln w="12700">
            <a:miter lim="400000"/>
          </a:ln>
        </p:spPr>
      </p:pic>
      <p:pic>
        <p:nvPicPr>
          <p:cNvPr id="726" name="Bild" descr="Bild"/>
          <p:cNvPicPr>
            <a:picLocks noChangeAspect="1"/>
          </p:cNvPicPr>
          <p:nvPr/>
        </p:nvPicPr>
        <p:blipFill>
          <a:blip r:embed="rId8"/>
          <a:stretch>
            <a:fillRect/>
          </a:stretch>
        </p:blipFill>
        <p:spPr>
          <a:xfrm>
            <a:off x="8221541" y="1144653"/>
            <a:ext cx="2996385" cy="2968494"/>
          </a:xfrm>
          <a:prstGeom prst="rect">
            <a:avLst/>
          </a:prstGeom>
          <a:ln w="12700">
            <a:miter lim="400000"/>
          </a:ln>
        </p:spPr>
      </p:pic>
    </p:spTree>
  </p:cSld>
  <p:clrMapOvr>
    <a:masterClrMapping/>
  </p:clrMapOvr>
  <p:transition spd="slow">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0" name="Platshållare för innehåll 7"/>
          <p:cNvSpPr txBox="1"/>
          <p:nvPr/>
        </p:nvSpPr>
        <p:spPr>
          <a:xfrm>
            <a:off x="627708" y="4213295"/>
            <a:ext cx="4228147" cy="1026440"/>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marL="342900" indent="-342900">
              <a:spcBef>
                <a:spcPts val="300"/>
              </a:spcBef>
              <a:buSzPct val="100000"/>
              <a:buFont typeface="Arial"/>
              <a:buChar char="•"/>
              <a:defRPr sz="1400"/>
            </a:pPr>
            <a:r>
              <a:rPr lang="sv-SE" noProof="0" dirty="0"/>
              <a:t>Det finns ingen lägsta lön enligt lagen</a:t>
            </a:r>
          </a:p>
          <a:p>
            <a:pPr marL="342900" indent="-342900">
              <a:spcBef>
                <a:spcPts val="300"/>
              </a:spcBef>
              <a:buSzPct val="100000"/>
              <a:buFont typeface="Arial"/>
              <a:buChar char="•"/>
              <a:defRPr sz="1400"/>
            </a:pPr>
            <a:r>
              <a:rPr lang="sv-SE" noProof="0" dirty="0"/>
              <a:t>Lönen fastställs i kollektivavtalet</a:t>
            </a:r>
          </a:p>
          <a:p>
            <a:pPr marL="342900" indent="-342900">
              <a:spcBef>
                <a:spcPts val="300"/>
              </a:spcBef>
              <a:buSzPct val="100000"/>
              <a:buFont typeface="Arial"/>
              <a:buChar char="•"/>
              <a:defRPr sz="1400"/>
            </a:pPr>
            <a:r>
              <a:rPr lang="sv-SE" noProof="0" dirty="0"/>
              <a:t>Lön ska vara pengar och inte prylar</a:t>
            </a:r>
          </a:p>
          <a:p>
            <a:pPr marL="342900" indent="-342900">
              <a:spcBef>
                <a:spcPts val="300"/>
              </a:spcBef>
              <a:buSzPct val="100000"/>
              <a:buFont typeface="Arial"/>
              <a:buChar char="•"/>
              <a:defRPr sz="1400"/>
            </a:pPr>
            <a:r>
              <a:rPr lang="sv-SE" noProof="0" dirty="0"/>
              <a:t>Dumpa inte lönerna eller villkoren</a:t>
            </a:r>
          </a:p>
        </p:txBody>
      </p:sp>
      <p:sp>
        <p:nvSpPr>
          <p:cNvPr id="731" name="Rubrik 5"/>
          <p:cNvSpPr txBox="1"/>
          <p:nvPr/>
        </p:nvSpPr>
        <p:spPr>
          <a:xfrm>
            <a:off x="512233" y="1671893"/>
            <a:ext cx="6578568" cy="250533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lvl1pPr>
              <a:lnSpc>
                <a:spcPct val="90000"/>
              </a:lnSpc>
              <a:defRPr sz="7600" b="1" spc="-422">
                <a:solidFill>
                  <a:srgbClr val="E20D15"/>
                </a:solidFill>
              </a:defRPr>
            </a:lvl1pPr>
          </a:lstStyle>
          <a:p>
            <a:r>
              <a:rPr lang="sv-SE" noProof="0" dirty="0"/>
              <a:t>Hur mycket ska du ha i lön?</a:t>
            </a:r>
          </a:p>
        </p:txBody>
      </p:sp>
      <p:pic>
        <p:nvPicPr>
          <p:cNvPr id="732" name="Bild" descr="Bild"/>
          <p:cNvPicPr>
            <a:picLocks noChangeAspect="1"/>
          </p:cNvPicPr>
          <p:nvPr/>
        </p:nvPicPr>
        <p:blipFill>
          <a:blip r:embed="rId3"/>
          <a:stretch>
            <a:fillRect/>
          </a:stretch>
        </p:blipFill>
        <p:spPr>
          <a:xfrm>
            <a:off x="7199841" y="1266715"/>
            <a:ext cx="3359118" cy="4324570"/>
          </a:xfrm>
          <a:prstGeom prst="rect">
            <a:avLst/>
          </a:prstGeom>
          <a:ln w="12700">
            <a:miter lim="400000"/>
          </a:ln>
        </p:spPr>
      </p:pic>
      <p:pic>
        <p:nvPicPr>
          <p:cNvPr id="733" name="Bildobjekt 2" descr="Bildobjekt 2"/>
          <p:cNvPicPr>
            <a:picLocks noChangeAspect="1"/>
          </p:cNvPicPr>
          <p:nvPr/>
        </p:nvPicPr>
        <p:blipFill>
          <a:blip r:embed="rId4"/>
          <a:stretch>
            <a:fillRect/>
          </a:stretch>
        </p:blipFill>
        <p:spPr>
          <a:xfrm>
            <a:off x="10841797" y="5547014"/>
            <a:ext cx="1020557" cy="1020556"/>
          </a:xfrm>
          <a:prstGeom prst="rect">
            <a:avLst/>
          </a:prstGeom>
          <a:ln w="12700">
            <a:miter lim="400000"/>
          </a:ln>
        </p:spPr>
      </p:pic>
    </p:spTree>
  </p:cSld>
  <p:clrMapOvr>
    <a:masterClrMapping/>
  </p:clrMapOvr>
  <p:transition spd="slow">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 name="Bild" descr="Bild"/>
          <p:cNvPicPr>
            <a:picLocks noChangeAspect="1"/>
          </p:cNvPicPr>
          <p:nvPr/>
        </p:nvPicPr>
        <p:blipFill>
          <a:blip r:embed="rId3"/>
          <a:stretch>
            <a:fillRect/>
          </a:stretch>
        </p:blipFill>
        <p:spPr>
          <a:xfrm>
            <a:off x="826716" y="1016000"/>
            <a:ext cx="4825968" cy="4826000"/>
          </a:xfrm>
          <a:prstGeom prst="rect">
            <a:avLst/>
          </a:prstGeom>
          <a:ln w="12700">
            <a:miter lim="400000"/>
          </a:ln>
        </p:spPr>
      </p:pic>
      <p:sp>
        <p:nvSpPr>
          <p:cNvPr id="738" name="Platshållare för innehåll 7"/>
          <p:cNvSpPr txBox="1"/>
          <p:nvPr/>
        </p:nvSpPr>
        <p:spPr>
          <a:xfrm>
            <a:off x="6233447" y="4685927"/>
            <a:ext cx="3617191" cy="49202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spcBef>
                <a:spcPts val="300"/>
              </a:spcBef>
              <a:defRPr sz="1400"/>
            </a:lvl1pPr>
          </a:lstStyle>
          <a:p>
            <a:r>
              <a:rPr lang="sv-SE" noProof="0" dirty="0"/>
              <a:t>Det är okej att prova ett jobb, men man ska alltid få betalt och ett anställningsbevis</a:t>
            </a:r>
          </a:p>
        </p:txBody>
      </p:sp>
      <p:sp>
        <p:nvSpPr>
          <p:cNvPr id="739" name="Rubrik 5"/>
          <p:cNvSpPr txBox="1"/>
          <p:nvPr/>
        </p:nvSpPr>
        <p:spPr>
          <a:xfrm>
            <a:off x="1595966" y="1981089"/>
            <a:ext cx="4052128" cy="3847859"/>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lvl1pPr>
              <a:lnSpc>
                <a:spcPct val="90000"/>
              </a:lnSpc>
              <a:defRPr sz="7600" b="1" spc="-422">
                <a:solidFill>
                  <a:srgbClr val="FCE8EB"/>
                </a:solidFill>
              </a:defRPr>
            </a:lvl1pPr>
          </a:lstStyle>
          <a:p>
            <a:r>
              <a:rPr lang="sv-SE" noProof="0" dirty="0"/>
              <a:t>Jobba aldrig gratis!</a:t>
            </a:r>
          </a:p>
        </p:txBody>
      </p:sp>
      <p:pic>
        <p:nvPicPr>
          <p:cNvPr id="740" name="Bildobjekt 2" descr="Bildobjekt 2"/>
          <p:cNvPicPr>
            <a:picLocks noChangeAspect="1"/>
          </p:cNvPicPr>
          <p:nvPr/>
        </p:nvPicPr>
        <p:blipFill>
          <a:blip r:embed="rId4"/>
          <a:stretch>
            <a:fillRect/>
          </a:stretch>
        </p:blipFill>
        <p:spPr>
          <a:xfrm>
            <a:off x="10841797" y="5547014"/>
            <a:ext cx="1020557" cy="1020556"/>
          </a:xfrm>
          <a:prstGeom prst="rect">
            <a:avLst/>
          </a:prstGeom>
          <a:ln w="12700">
            <a:miter lim="400000"/>
          </a:ln>
        </p:spPr>
      </p:pic>
      <p:pic>
        <p:nvPicPr>
          <p:cNvPr id="741" name="Bild" descr="Bild"/>
          <p:cNvPicPr>
            <a:picLocks noChangeAspect="1"/>
          </p:cNvPicPr>
          <p:nvPr/>
        </p:nvPicPr>
        <p:blipFill>
          <a:blip r:embed="rId5"/>
          <a:stretch>
            <a:fillRect/>
          </a:stretch>
        </p:blipFill>
        <p:spPr>
          <a:xfrm>
            <a:off x="6285658" y="2187568"/>
            <a:ext cx="1800818" cy="2318396"/>
          </a:xfrm>
          <a:prstGeom prst="rect">
            <a:avLst/>
          </a:prstGeom>
          <a:ln w="12700">
            <a:miter lim="400000"/>
          </a:ln>
        </p:spPr>
      </p:pic>
      <p:pic>
        <p:nvPicPr>
          <p:cNvPr id="742" name="Bild" descr="Bild"/>
          <p:cNvPicPr>
            <a:picLocks noChangeAspect="1"/>
          </p:cNvPicPr>
          <p:nvPr/>
        </p:nvPicPr>
        <p:blipFill>
          <a:blip r:embed="rId6"/>
          <a:stretch>
            <a:fillRect/>
          </a:stretch>
        </p:blipFill>
        <p:spPr>
          <a:xfrm>
            <a:off x="8454276" y="2297694"/>
            <a:ext cx="1994841" cy="2318396"/>
          </a:xfrm>
          <a:prstGeom prst="rect">
            <a:avLst/>
          </a:prstGeom>
          <a:ln w="12700">
            <a:miter lim="400000"/>
          </a:ln>
        </p:spPr>
      </p:pic>
    </p:spTree>
  </p:cSld>
  <p:clrMapOvr>
    <a:masterClrMapping/>
  </p:clrMapOvr>
  <p:transition spd="slow">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 name="Bild" descr="Bild"/>
          <p:cNvPicPr>
            <a:picLocks/>
          </p:cNvPicPr>
          <p:nvPr/>
        </p:nvPicPr>
        <p:blipFill>
          <a:blip r:embed="rId3"/>
          <a:stretch>
            <a:fillRect/>
          </a:stretch>
        </p:blipFill>
        <p:spPr>
          <a:xfrm>
            <a:off x="-1367" y="2806"/>
            <a:ext cx="12194734" cy="6865088"/>
          </a:xfrm>
          <a:prstGeom prst="rect">
            <a:avLst/>
          </a:prstGeom>
          <a:ln w="12700">
            <a:miter lim="400000"/>
          </a:ln>
        </p:spPr>
      </p:pic>
      <p:pic>
        <p:nvPicPr>
          <p:cNvPr id="1004" name="Bild" descr="Bild"/>
          <p:cNvPicPr>
            <a:picLocks noChangeAspect="1"/>
          </p:cNvPicPr>
          <p:nvPr/>
        </p:nvPicPr>
        <p:blipFill>
          <a:blip r:embed="rId4"/>
          <a:stretch>
            <a:fillRect/>
          </a:stretch>
        </p:blipFill>
        <p:spPr>
          <a:xfrm>
            <a:off x="9907758" y="1642752"/>
            <a:ext cx="2851406" cy="8356601"/>
          </a:xfrm>
          <a:prstGeom prst="rect">
            <a:avLst/>
          </a:prstGeom>
          <a:ln w="12700">
            <a:miter lim="400000"/>
          </a:ln>
        </p:spPr>
      </p:pic>
      <p:pic>
        <p:nvPicPr>
          <p:cNvPr id="1005" name="Bild" descr="Bild"/>
          <p:cNvPicPr>
            <a:picLocks noChangeAspect="1"/>
          </p:cNvPicPr>
          <p:nvPr/>
        </p:nvPicPr>
        <p:blipFill>
          <a:blip r:embed="rId5"/>
          <a:stretch>
            <a:fillRect/>
          </a:stretch>
        </p:blipFill>
        <p:spPr>
          <a:xfrm>
            <a:off x="7517466" y="1220055"/>
            <a:ext cx="3149347" cy="8915401"/>
          </a:xfrm>
          <a:prstGeom prst="rect">
            <a:avLst/>
          </a:prstGeom>
          <a:ln w="12700">
            <a:miter lim="400000"/>
          </a:ln>
        </p:spPr>
      </p:pic>
      <p:sp>
        <p:nvSpPr>
          <p:cNvPr id="1006" name="Ellips 11"/>
          <p:cNvSpPr/>
          <p:nvPr/>
        </p:nvSpPr>
        <p:spPr>
          <a:xfrm>
            <a:off x="551383" y="1232755"/>
            <a:ext cx="4032449" cy="4032450"/>
          </a:xfrm>
          <a:prstGeom prst="ellipse">
            <a:avLst/>
          </a:prstGeom>
          <a:solidFill>
            <a:schemeClr val="accent1"/>
          </a:solidFill>
          <a:ln w="25400">
            <a:solidFill>
              <a:schemeClr val="accent1"/>
            </a:solidFill>
          </a:ln>
        </p:spPr>
        <p:txBody>
          <a:bodyPr lIns="45719" rIns="45719" anchor="ctr"/>
          <a:lstStyle/>
          <a:p>
            <a:pPr algn="ctr">
              <a:defRPr>
                <a:solidFill>
                  <a:srgbClr val="FFFFFF"/>
                </a:solidFill>
              </a:defRPr>
            </a:pPr>
            <a:endParaRPr lang="sv-SE" noProof="0" dirty="0"/>
          </a:p>
        </p:txBody>
      </p:sp>
      <p:sp>
        <p:nvSpPr>
          <p:cNvPr id="1007" name="textruta 1"/>
          <p:cNvSpPr txBox="1"/>
          <p:nvPr/>
        </p:nvSpPr>
        <p:spPr>
          <a:xfrm>
            <a:off x="4709843" y="2279483"/>
            <a:ext cx="2996621" cy="183739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marL="285750" indent="-285750">
              <a:spcBef>
                <a:spcPts val="1200"/>
              </a:spcBef>
              <a:buSzPct val="100000"/>
              <a:buFont typeface="Arial"/>
              <a:buChar char="•"/>
              <a:defRPr sz="1600"/>
            </a:pPr>
            <a:r>
              <a:rPr lang="sv-SE" noProof="0" dirty="0"/>
              <a:t>Provjobba gratis</a:t>
            </a:r>
          </a:p>
          <a:p>
            <a:pPr marL="285750" indent="-285750">
              <a:spcBef>
                <a:spcPts val="1200"/>
              </a:spcBef>
              <a:buSzPct val="100000"/>
              <a:buFont typeface="Arial"/>
              <a:buChar char="•"/>
              <a:defRPr sz="1600"/>
            </a:pPr>
            <a:r>
              <a:rPr lang="sv-SE" noProof="0" dirty="0"/>
              <a:t>Arbeta svart</a:t>
            </a:r>
          </a:p>
          <a:p>
            <a:pPr marL="285750" indent="-285750">
              <a:spcBef>
                <a:spcPts val="1200"/>
              </a:spcBef>
              <a:buSzPct val="100000"/>
              <a:buFont typeface="Arial"/>
              <a:buChar char="•"/>
              <a:defRPr sz="1600"/>
            </a:pPr>
            <a:r>
              <a:rPr lang="sv-SE" noProof="0" dirty="0"/>
              <a:t>Diskriminering</a:t>
            </a:r>
          </a:p>
          <a:p>
            <a:pPr marL="285750" indent="-285750">
              <a:spcBef>
                <a:spcPts val="1200"/>
              </a:spcBef>
              <a:buSzPct val="100000"/>
              <a:buFont typeface="Arial"/>
              <a:buChar char="•"/>
              <a:defRPr sz="1600"/>
            </a:pPr>
            <a:r>
              <a:rPr lang="sv-SE" noProof="0" dirty="0"/>
              <a:t>Sexuella trakasserier</a:t>
            </a:r>
          </a:p>
          <a:p>
            <a:pPr marL="285750" indent="-285750">
              <a:spcBef>
                <a:spcPts val="1200"/>
              </a:spcBef>
              <a:buSzPct val="100000"/>
              <a:buFont typeface="Arial"/>
              <a:buChar char="•"/>
              <a:defRPr sz="1600"/>
            </a:pPr>
            <a:r>
              <a:rPr lang="sv-SE" noProof="0" dirty="0"/>
              <a:t>Mobbning och trakasserier</a:t>
            </a:r>
          </a:p>
        </p:txBody>
      </p:sp>
      <p:pic>
        <p:nvPicPr>
          <p:cNvPr id="1008" name="Pennanteckning 7" descr="Pennanteckning 7"/>
          <p:cNvPicPr>
            <a:picLocks noChangeAspect="1"/>
          </p:cNvPicPr>
          <p:nvPr/>
        </p:nvPicPr>
        <p:blipFill>
          <a:blip r:embed="rId6"/>
          <a:stretch>
            <a:fillRect/>
          </a:stretch>
        </p:blipFill>
        <p:spPr>
          <a:xfrm>
            <a:off x="6863873" y="3735766"/>
            <a:ext cx="15818" cy="31186"/>
          </a:xfrm>
          <a:prstGeom prst="rect">
            <a:avLst/>
          </a:prstGeom>
          <a:ln w="12700">
            <a:miter lim="400000"/>
          </a:ln>
        </p:spPr>
      </p:pic>
      <p:pic>
        <p:nvPicPr>
          <p:cNvPr id="1009" name="Bild" descr="Bild"/>
          <p:cNvPicPr>
            <a:picLocks noChangeAspect="1"/>
          </p:cNvPicPr>
          <p:nvPr/>
        </p:nvPicPr>
        <p:blipFill>
          <a:blip r:embed="rId7"/>
          <a:stretch>
            <a:fillRect/>
          </a:stretch>
        </p:blipFill>
        <p:spPr>
          <a:xfrm>
            <a:off x="10963492" y="5729205"/>
            <a:ext cx="779510" cy="658151"/>
          </a:xfrm>
          <a:prstGeom prst="rect">
            <a:avLst/>
          </a:prstGeom>
          <a:ln w="12700">
            <a:miter lim="400000"/>
          </a:ln>
        </p:spPr>
      </p:pic>
      <p:sp>
        <p:nvSpPr>
          <p:cNvPr id="1010" name="Rubrik 5"/>
          <p:cNvSpPr txBox="1"/>
          <p:nvPr/>
        </p:nvSpPr>
        <p:spPr>
          <a:xfrm>
            <a:off x="532879" y="2146189"/>
            <a:ext cx="4044058" cy="3847859"/>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p>
            <a:pPr algn="ctr">
              <a:lnSpc>
                <a:spcPct val="90000"/>
              </a:lnSpc>
              <a:defRPr sz="7600" b="1" spc="-422">
                <a:solidFill>
                  <a:srgbClr val="FFFFFF"/>
                </a:solidFill>
              </a:defRPr>
            </a:pPr>
            <a:r>
              <a:rPr lang="sv-SE" noProof="0" dirty="0"/>
              <a:t>Aldrig</a:t>
            </a:r>
          </a:p>
          <a:p>
            <a:pPr algn="ctr">
              <a:lnSpc>
                <a:spcPct val="90000"/>
              </a:lnSpc>
              <a:defRPr sz="7600" b="1" spc="-422">
                <a:solidFill>
                  <a:srgbClr val="FFFFFF"/>
                </a:solidFill>
              </a:defRPr>
            </a:pPr>
            <a:r>
              <a:rPr lang="sv-SE" noProof="0" dirty="0"/>
              <a:t>okej!</a:t>
            </a:r>
          </a:p>
        </p:txBody>
      </p:sp>
    </p:spTree>
  </p:cSld>
  <p:clrMapOvr>
    <a:masterClrMapping/>
  </p:clrMapOvr>
  <p:transition spd="slow">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9" name="Bild" descr="Bild"/>
          <p:cNvPicPr>
            <a:picLocks/>
          </p:cNvPicPr>
          <p:nvPr/>
        </p:nvPicPr>
        <p:blipFill>
          <a:blip r:embed="rId3"/>
          <a:stretch>
            <a:fillRect/>
          </a:stretch>
        </p:blipFill>
        <p:spPr>
          <a:xfrm>
            <a:off x="6337" y="3735"/>
            <a:ext cx="12179326" cy="6850530"/>
          </a:xfrm>
          <a:prstGeom prst="rect">
            <a:avLst/>
          </a:prstGeom>
          <a:ln w="12700">
            <a:miter lim="400000"/>
          </a:ln>
        </p:spPr>
      </p:pic>
      <p:sp>
        <p:nvSpPr>
          <p:cNvPr id="910" name="Rubrik 5"/>
          <p:cNvSpPr txBox="1"/>
          <p:nvPr/>
        </p:nvSpPr>
        <p:spPr>
          <a:xfrm>
            <a:off x="575733" y="2649793"/>
            <a:ext cx="8287809" cy="114328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lvl1pPr>
              <a:lnSpc>
                <a:spcPct val="90000"/>
              </a:lnSpc>
              <a:defRPr sz="6100" b="1" spc="-338">
                <a:solidFill>
                  <a:srgbClr val="8F172E"/>
                </a:solidFill>
              </a:defRPr>
            </a:lvl1pPr>
          </a:lstStyle>
          <a:p>
            <a:r>
              <a:rPr lang="sv-SE" noProof="0" dirty="0"/>
              <a:t>Skyddsombudet</a:t>
            </a:r>
          </a:p>
        </p:txBody>
      </p:sp>
      <p:pic>
        <p:nvPicPr>
          <p:cNvPr id="911" name="Bildobjekt 2" descr="Bildobjekt 2"/>
          <p:cNvPicPr>
            <a:picLocks noChangeAspect="1"/>
          </p:cNvPicPr>
          <p:nvPr/>
        </p:nvPicPr>
        <p:blipFill>
          <a:blip r:embed="rId4"/>
          <a:stretch>
            <a:fillRect/>
          </a:stretch>
        </p:blipFill>
        <p:spPr>
          <a:xfrm>
            <a:off x="10841797" y="5547014"/>
            <a:ext cx="1020557" cy="1020556"/>
          </a:xfrm>
          <a:prstGeom prst="rect">
            <a:avLst/>
          </a:prstGeom>
          <a:ln w="12700">
            <a:miter lim="400000"/>
          </a:ln>
        </p:spPr>
      </p:pic>
      <p:sp>
        <p:nvSpPr>
          <p:cNvPr id="912" name="Rubrik 5"/>
          <p:cNvSpPr txBox="1"/>
          <p:nvPr/>
        </p:nvSpPr>
        <p:spPr>
          <a:xfrm>
            <a:off x="512233" y="569940"/>
            <a:ext cx="9052560" cy="60988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defRPr sz="3600" b="1" spc="-72">
                <a:solidFill>
                  <a:srgbClr val="E32013"/>
                </a:solidFill>
              </a:defRPr>
            </a:lvl1pPr>
          </a:lstStyle>
          <a:p>
            <a:r>
              <a:rPr lang="sv-SE" noProof="0" dirty="0"/>
              <a:t>Din arbetsmiljö</a:t>
            </a:r>
          </a:p>
        </p:txBody>
      </p:sp>
      <p:sp>
        <p:nvSpPr>
          <p:cNvPr id="913" name="• Utses av facket…"/>
          <p:cNvSpPr txBox="1"/>
          <p:nvPr/>
        </p:nvSpPr>
        <p:spPr>
          <a:xfrm>
            <a:off x="582471" y="4054861"/>
            <a:ext cx="5903948" cy="114328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45719" rIns="45719">
            <a:spAutoFit/>
          </a:bodyPr>
          <a:lstStyle/>
          <a:p>
            <a:pPr>
              <a:defRPr sz="3600" b="1" spc="-200">
                <a:solidFill>
                  <a:srgbClr val="8F172E"/>
                </a:solidFill>
              </a:defRPr>
            </a:pPr>
            <a:r>
              <a:rPr lang="sv-SE" noProof="0" dirty="0"/>
              <a:t>• Utses av facket</a:t>
            </a:r>
          </a:p>
          <a:p>
            <a:pPr>
              <a:defRPr sz="3600" b="1" spc="-200">
                <a:solidFill>
                  <a:srgbClr val="8F172E"/>
                </a:solidFill>
              </a:defRPr>
            </a:pPr>
            <a:r>
              <a:rPr lang="sv-SE" noProof="0" dirty="0"/>
              <a:t>• Kollar arbetsmiljön på jobbet</a:t>
            </a:r>
          </a:p>
        </p:txBody>
      </p:sp>
      <p:pic>
        <p:nvPicPr>
          <p:cNvPr id="914" name="Bild" descr="Bild"/>
          <p:cNvPicPr>
            <a:picLocks noChangeAspect="1"/>
          </p:cNvPicPr>
          <p:nvPr/>
        </p:nvPicPr>
        <p:blipFill>
          <a:blip r:embed="rId5"/>
          <a:stretch>
            <a:fillRect/>
          </a:stretch>
        </p:blipFill>
        <p:spPr>
          <a:xfrm>
            <a:off x="6870424" y="1448985"/>
            <a:ext cx="3586153" cy="6850529"/>
          </a:xfrm>
          <a:prstGeom prst="rect">
            <a:avLst/>
          </a:prstGeom>
          <a:ln w="12700">
            <a:miter lim="400000"/>
          </a:ln>
        </p:spPr>
      </p:pic>
      <p:pic>
        <p:nvPicPr>
          <p:cNvPr id="915" name="Bild" descr="Bild"/>
          <p:cNvPicPr>
            <a:picLocks noChangeAspect="1"/>
          </p:cNvPicPr>
          <p:nvPr/>
        </p:nvPicPr>
        <p:blipFill>
          <a:blip r:embed="rId6"/>
          <a:stretch>
            <a:fillRect/>
          </a:stretch>
        </p:blipFill>
        <p:spPr>
          <a:xfrm>
            <a:off x="9014600" y="5304083"/>
            <a:ext cx="257584" cy="257584"/>
          </a:xfrm>
          <a:prstGeom prst="rect">
            <a:avLst/>
          </a:prstGeom>
          <a:ln w="12700">
            <a:miter lim="400000"/>
          </a:ln>
        </p:spPr>
      </p:pic>
    </p:spTree>
  </p:cSld>
  <p:clrMapOvr>
    <a:masterClrMapping/>
  </p:clrMapOvr>
  <p:transition spd="slow">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 name="Bild" descr="Bild"/>
          <p:cNvPicPr>
            <a:picLocks/>
          </p:cNvPicPr>
          <p:nvPr/>
        </p:nvPicPr>
        <p:blipFill>
          <a:blip r:embed="rId3"/>
          <a:stretch>
            <a:fillRect/>
          </a:stretch>
        </p:blipFill>
        <p:spPr>
          <a:xfrm>
            <a:off x="-4784" y="2333"/>
            <a:ext cx="12192001" cy="6853334"/>
          </a:xfrm>
          <a:prstGeom prst="rect">
            <a:avLst/>
          </a:prstGeom>
          <a:ln w="12700">
            <a:miter lim="400000"/>
          </a:ln>
        </p:spPr>
      </p:pic>
      <p:sp>
        <p:nvSpPr>
          <p:cNvPr id="943" name="Rubrik 5"/>
          <p:cNvSpPr txBox="1"/>
          <p:nvPr/>
        </p:nvSpPr>
        <p:spPr>
          <a:xfrm>
            <a:off x="4653425" y="743819"/>
            <a:ext cx="7620795" cy="332117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nchor="ctr"/>
          <a:lstStyle/>
          <a:p>
            <a:pPr>
              <a:lnSpc>
                <a:spcPct val="90000"/>
              </a:lnSpc>
              <a:defRPr sz="6100" b="1" spc="-338">
                <a:solidFill>
                  <a:srgbClr val="006180"/>
                </a:solidFill>
              </a:defRPr>
            </a:pPr>
            <a:r>
              <a:rPr lang="sv-SE" noProof="0" dirty="0"/>
              <a:t>Frisörarbete är </a:t>
            </a:r>
          </a:p>
          <a:p>
            <a:pPr>
              <a:lnSpc>
                <a:spcPct val="90000"/>
              </a:lnSpc>
              <a:defRPr sz="6100" b="1" spc="-338">
                <a:solidFill>
                  <a:srgbClr val="006180"/>
                </a:solidFill>
              </a:defRPr>
            </a:pPr>
            <a:r>
              <a:rPr lang="sv-SE" noProof="0" dirty="0"/>
              <a:t>lika tungt för </a:t>
            </a:r>
          </a:p>
          <a:p>
            <a:pPr>
              <a:lnSpc>
                <a:spcPct val="90000"/>
              </a:lnSpc>
              <a:defRPr sz="6100" b="1" spc="-338">
                <a:solidFill>
                  <a:srgbClr val="006180"/>
                </a:solidFill>
              </a:defRPr>
            </a:pPr>
            <a:r>
              <a:rPr lang="sv-SE" noProof="0" dirty="0"/>
              <a:t>kroppen </a:t>
            </a:r>
            <a:r>
              <a:rPr lang="sv-SE" noProof="0" dirty="0">
                <a:solidFill>
                  <a:srgbClr val="53BDCE"/>
                </a:solidFill>
              </a:rPr>
              <a:t>som industriarbete</a:t>
            </a:r>
          </a:p>
        </p:txBody>
      </p:sp>
      <p:pic>
        <p:nvPicPr>
          <p:cNvPr id="944" name="Bildobjekt 2" descr="Bildobjekt 2"/>
          <p:cNvPicPr>
            <a:picLocks noChangeAspect="1"/>
          </p:cNvPicPr>
          <p:nvPr/>
        </p:nvPicPr>
        <p:blipFill>
          <a:blip r:embed="rId4"/>
          <a:stretch>
            <a:fillRect/>
          </a:stretch>
        </p:blipFill>
        <p:spPr>
          <a:xfrm>
            <a:off x="10841797" y="5547014"/>
            <a:ext cx="1020557" cy="1020556"/>
          </a:xfrm>
          <a:prstGeom prst="rect">
            <a:avLst/>
          </a:prstGeom>
          <a:ln w="12700">
            <a:miter lim="400000"/>
          </a:ln>
        </p:spPr>
      </p:pic>
      <p:sp>
        <p:nvSpPr>
          <p:cNvPr id="945" name="Platshållare för innehåll 2"/>
          <p:cNvSpPr txBox="1">
            <a:spLocks noGrp="1"/>
          </p:cNvSpPr>
          <p:nvPr>
            <p:ph type="body" sz="quarter" idx="4294967295"/>
          </p:nvPr>
        </p:nvSpPr>
        <p:spPr>
          <a:xfrm>
            <a:off x="4734666" y="4581526"/>
            <a:ext cx="4502771" cy="1872209"/>
          </a:xfrm>
          <a:prstGeom prst="rect">
            <a:avLst/>
          </a:prstGeom>
        </p:spPr>
        <p:txBody>
          <a:bodyPr lIns="45719" tIns="45720" rIns="45719" bIns="45720" anchor="t">
            <a:normAutofit/>
          </a:bodyPr>
          <a:lstStyle/>
          <a:p>
            <a:pPr>
              <a:lnSpc>
                <a:spcPct val="90000"/>
              </a:lnSpc>
              <a:spcBef>
                <a:spcPts val="600"/>
              </a:spcBef>
              <a:defRPr sz="1400"/>
            </a:pPr>
            <a:r>
              <a:rPr lang="sv-SE" noProof="0" dirty="0"/>
              <a:t>Ergonomiska problem är det vanligaste arbetsmiljöproblemet för frisörer.</a:t>
            </a:r>
          </a:p>
          <a:p>
            <a:pPr marL="0" indent="0">
              <a:lnSpc>
                <a:spcPct val="90000"/>
              </a:lnSpc>
              <a:spcBef>
                <a:spcPts val="600"/>
              </a:spcBef>
              <a:buSzTx/>
              <a:buNone/>
              <a:defRPr sz="1400"/>
            </a:pPr>
            <a:r>
              <a:rPr lang="sv-SE" noProof="0" dirty="0"/>
              <a:t>       </a:t>
            </a:r>
            <a:r>
              <a:rPr lang="sv-SE" b="1" noProof="0" dirty="0">
                <a:solidFill>
                  <a:srgbClr val="006180"/>
                </a:solidFill>
              </a:rPr>
              <a:t>Dessutom:</a:t>
            </a:r>
          </a:p>
          <a:p>
            <a:pPr>
              <a:lnSpc>
                <a:spcPct val="90000"/>
              </a:lnSpc>
              <a:spcBef>
                <a:spcPts val="600"/>
              </a:spcBef>
              <a:defRPr sz="1400"/>
            </a:pPr>
            <a:r>
              <a:rPr lang="sv-SE" noProof="0" dirty="0"/>
              <a:t>Allergier och överkänslighet i såväl luftrör som hud </a:t>
            </a:r>
          </a:p>
          <a:p>
            <a:pPr>
              <a:lnSpc>
                <a:spcPct val="90000"/>
              </a:lnSpc>
              <a:spcBef>
                <a:spcPts val="600"/>
              </a:spcBef>
              <a:defRPr sz="1400"/>
            </a:pPr>
            <a:r>
              <a:rPr lang="sv-SE" noProof="0" dirty="0"/>
              <a:t>Cancerrisk </a:t>
            </a:r>
          </a:p>
          <a:p>
            <a:pPr>
              <a:lnSpc>
                <a:spcPct val="90000"/>
              </a:lnSpc>
              <a:spcBef>
                <a:spcPts val="600"/>
              </a:spcBef>
              <a:defRPr sz="1400"/>
            </a:pPr>
            <a:r>
              <a:rPr lang="sv-SE" noProof="0" dirty="0"/>
              <a:t>Kemikalier</a:t>
            </a:r>
          </a:p>
          <a:p>
            <a:pPr>
              <a:lnSpc>
                <a:spcPct val="90000"/>
              </a:lnSpc>
              <a:spcBef>
                <a:spcPts val="600"/>
              </a:spcBef>
              <a:defRPr sz="1400"/>
            </a:pPr>
            <a:r>
              <a:rPr lang="sv-SE" noProof="0" dirty="0"/>
              <a:t>Läs gärna mer på frisorensarbetsmiljoguide.se</a:t>
            </a:r>
          </a:p>
        </p:txBody>
      </p:sp>
      <p:pic>
        <p:nvPicPr>
          <p:cNvPr id="946" name="Bild" descr="Bild"/>
          <p:cNvPicPr>
            <a:picLocks noChangeAspect="1"/>
          </p:cNvPicPr>
          <p:nvPr/>
        </p:nvPicPr>
        <p:blipFill>
          <a:blip r:embed="rId5"/>
          <a:stretch>
            <a:fillRect/>
          </a:stretch>
        </p:blipFill>
        <p:spPr>
          <a:xfrm flipH="1">
            <a:off x="638520" y="3487931"/>
            <a:ext cx="3509058" cy="2819791"/>
          </a:xfrm>
          <a:prstGeom prst="rect">
            <a:avLst/>
          </a:prstGeom>
          <a:ln w="12700">
            <a:miter lim="400000"/>
          </a:ln>
        </p:spPr>
      </p:pic>
      <p:pic>
        <p:nvPicPr>
          <p:cNvPr id="947" name="Bild" descr="Bild"/>
          <p:cNvPicPr>
            <a:picLocks noChangeAspect="1"/>
          </p:cNvPicPr>
          <p:nvPr/>
        </p:nvPicPr>
        <p:blipFill>
          <a:blip r:embed="rId6"/>
          <a:stretch>
            <a:fillRect/>
          </a:stretch>
        </p:blipFill>
        <p:spPr>
          <a:xfrm>
            <a:off x="541671" y="1012223"/>
            <a:ext cx="2819791" cy="2819791"/>
          </a:xfrm>
          <a:prstGeom prst="rect">
            <a:avLst/>
          </a:prstGeom>
          <a:ln w="12700">
            <a:miter lim="400000"/>
          </a:ln>
        </p:spPr>
      </p:pic>
    </p:spTree>
  </p:cSld>
  <p:clrMapOvr>
    <a:masterClrMapping/>
  </p:clrMapOvr>
  <p:transition spd="slow">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3" name="Nr-048_Norrstrandsskolan_210706.jpg" descr="Nr-048_Norrstrandsskolan_210706.jpg"/>
          <p:cNvPicPr>
            <a:picLocks noChangeAspect="1"/>
          </p:cNvPicPr>
          <p:nvPr/>
        </p:nvPicPr>
        <p:blipFill>
          <a:blip r:embed="rId3"/>
          <a:stretch>
            <a:fillRect/>
          </a:stretch>
        </p:blipFill>
        <p:spPr>
          <a:xfrm>
            <a:off x="-11" y="-63500"/>
            <a:ext cx="12192022" cy="8048196"/>
          </a:xfrm>
          <a:prstGeom prst="rect">
            <a:avLst/>
          </a:prstGeom>
          <a:ln w="12700">
            <a:miter lim="400000"/>
          </a:ln>
        </p:spPr>
      </p:pic>
      <p:pic>
        <p:nvPicPr>
          <p:cNvPr id="1035" name="Bild" descr="Bild"/>
          <p:cNvPicPr>
            <a:picLocks noChangeAspect="1"/>
          </p:cNvPicPr>
          <p:nvPr/>
        </p:nvPicPr>
        <p:blipFill>
          <a:blip r:embed="rId4"/>
          <a:stretch>
            <a:fillRect/>
          </a:stretch>
        </p:blipFill>
        <p:spPr>
          <a:xfrm>
            <a:off x="10963492" y="5729205"/>
            <a:ext cx="779510" cy="658151"/>
          </a:xfrm>
          <a:prstGeom prst="rect">
            <a:avLst/>
          </a:prstGeom>
          <a:ln w="12700">
            <a:miter lim="400000"/>
          </a:ln>
        </p:spPr>
      </p:pic>
      <p:sp>
        <p:nvSpPr>
          <p:cNvPr id="1036" name="Rubrik 5"/>
          <p:cNvSpPr txBox="1"/>
          <p:nvPr/>
        </p:nvSpPr>
        <p:spPr>
          <a:xfrm>
            <a:off x="512233" y="2586770"/>
            <a:ext cx="10117138" cy="1379660"/>
          </a:xfrm>
          <a:prstGeom prst="rect">
            <a:avLst/>
          </a:prstGeom>
          <a:ln w="12700">
            <a:miter lim="400000"/>
          </a:ln>
          <a:effectLst>
            <a:outerShdw blurRad="254000" dir="5400000" rotWithShape="0">
              <a:srgbClr val="000000">
                <a:alpha val="45000"/>
              </a:srgbClr>
            </a:outerShdw>
          </a:effectLst>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lvl1pPr>
              <a:lnSpc>
                <a:spcPct val="90000"/>
              </a:lnSpc>
              <a:defRPr sz="7600" b="1" spc="-422">
                <a:solidFill>
                  <a:srgbClr val="FFFFFF"/>
                </a:solidFill>
              </a:defRPr>
            </a:lvl1pPr>
          </a:lstStyle>
          <a:p>
            <a:r>
              <a:rPr lang="sv-SE" noProof="0" dirty="0"/>
              <a:t>Stark tillsammans</a:t>
            </a:r>
          </a:p>
        </p:txBody>
      </p:sp>
    </p:spTree>
  </p:cSld>
  <p:clrMapOvr>
    <a:masterClrMapping/>
  </p:clrMapOvr>
  <p:transition spd="slow">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0" name="Nr-048_Norrstrandsskolan_210706.jpg" descr="Nr-048_Norrstrandsskolan_210706.jpg"/>
          <p:cNvPicPr>
            <a:picLocks noChangeAspect="1"/>
          </p:cNvPicPr>
          <p:nvPr/>
        </p:nvPicPr>
        <p:blipFill>
          <a:blip r:embed="rId3"/>
          <a:stretch>
            <a:fillRect/>
          </a:stretch>
        </p:blipFill>
        <p:spPr>
          <a:xfrm>
            <a:off x="-11" y="-63500"/>
            <a:ext cx="12192022" cy="8048196"/>
          </a:xfrm>
          <a:prstGeom prst="rect">
            <a:avLst/>
          </a:prstGeom>
          <a:ln w="12700">
            <a:miter lim="400000"/>
          </a:ln>
        </p:spPr>
      </p:pic>
      <p:pic>
        <p:nvPicPr>
          <p:cNvPr id="1041" name="Bild" descr="Bild"/>
          <p:cNvPicPr>
            <a:picLocks noChangeAspect="1"/>
          </p:cNvPicPr>
          <p:nvPr/>
        </p:nvPicPr>
        <p:blipFill>
          <a:blip r:embed="rId4"/>
          <a:stretch>
            <a:fillRect/>
          </a:stretch>
        </p:blipFill>
        <p:spPr>
          <a:xfrm>
            <a:off x="9791065" y="-1685060"/>
            <a:ext cx="2181378" cy="1219587"/>
          </a:xfrm>
          <a:prstGeom prst="rect">
            <a:avLst/>
          </a:prstGeom>
          <a:ln w="12700">
            <a:miter lim="400000"/>
          </a:ln>
        </p:spPr>
      </p:pic>
      <p:pic>
        <p:nvPicPr>
          <p:cNvPr id="1042" name="Bild" descr="Bild"/>
          <p:cNvPicPr>
            <a:picLocks noChangeAspect="1"/>
          </p:cNvPicPr>
          <p:nvPr/>
        </p:nvPicPr>
        <p:blipFill>
          <a:blip r:embed="rId5"/>
          <a:stretch>
            <a:fillRect/>
          </a:stretch>
        </p:blipFill>
        <p:spPr>
          <a:xfrm>
            <a:off x="10963492" y="5729205"/>
            <a:ext cx="779510" cy="658151"/>
          </a:xfrm>
          <a:prstGeom prst="rect">
            <a:avLst/>
          </a:prstGeom>
          <a:ln w="12700">
            <a:miter lim="400000"/>
          </a:ln>
        </p:spPr>
      </p:pic>
      <p:pic>
        <p:nvPicPr>
          <p:cNvPr id="1043" name="Bild" descr="Bild"/>
          <p:cNvPicPr>
            <a:picLocks noChangeAspect="1"/>
          </p:cNvPicPr>
          <p:nvPr/>
        </p:nvPicPr>
        <p:blipFill>
          <a:blip r:embed="rId6"/>
          <a:stretch>
            <a:fillRect/>
          </a:stretch>
        </p:blipFill>
        <p:spPr>
          <a:xfrm>
            <a:off x="492727" y="3872738"/>
            <a:ext cx="2413001" cy="2413018"/>
          </a:xfrm>
          <a:prstGeom prst="rect">
            <a:avLst/>
          </a:prstGeom>
          <a:ln w="12700">
            <a:miter lim="400000"/>
          </a:ln>
        </p:spPr>
      </p:pic>
      <p:sp>
        <p:nvSpPr>
          <p:cNvPr id="1044" name="Rubrik 5"/>
          <p:cNvSpPr txBox="1"/>
          <p:nvPr/>
        </p:nvSpPr>
        <p:spPr>
          <a:xfrm>
            <a:off x="512233" y="2586770"/>
            <a:ext cx="10117138" cy="1379660"/>
          </a:xfrm>
          <a:prstGeom prst="rect">
            <a:avLst/>
          </a:prstGeom>
          <a:ln w="12700">
            <a:miter lim="400000"/>
          </a:ln>
          <a:effectLst>
            <a:outerShdw blurRad="254000" dir="5400000" rotWithShape="0">
              <a:srgbClr val="000000">
                <a:alpha val="45000"/>
              </a:srgbClr>
            </a:outerShdw>
          </a:effectLst>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lvl1pPr>
              <a:lnSpc>
                <a:spcPct val="90000"/>
              </a:lnSpc>
              <a:defRPr sz="7600" b="1" spc="-422">
                <a:solidFill>
                  <a:srgbClr val="FFFFFF"/>
                </a:solidFill>
              </a:defRPr>
            </a:lvl1pPr>
          </a:lstStyle>
          <a:p>
            <a:r>
              <a:rPr lang="sv-SE" noProof="0" dirty="0"/>
              <a:t>Stark tillsammans</a:t>
            </a:r>
          </a:p>
        </p:txBody>
      </p:sp>
      <p:sp>
        <p:nvSpPr>
          <p:cNvPr id="1045" name="Rubrik 5"/>
          <p:cNvSpPr txBox="1"/>
          <p:nvPr/>
        </p:nvSpPr>
        <p:spPr>
          <a:xfrm>
            <a:off x="486443" y="4034027"/>
            <a:ext cx="2425568" cy="232729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nchor="ctr"/>
          <a:lstStyle/>
          <a:p>
            <a:pPr algn="ctr">
              <a:lnSpc>
                <a:spcPct val="110000"/>
              </a:lnSpc>
              <a:defRPr sz="2400" b="1" spc="-133">
                <a:solidFill>
                  <a:srgbClr val="FFFFFF"/>
                </a:solidFill>
              </a:defRPr>
            </a:pPr>
            <a:r>
              <a:rPr lang="sv-SE" noProof="0" dirty="0"/>
              <a:t>Engagera dig </a:t>
            </a:r>
          </a:p>
          <a:p>
            <a:pPr algn="ctr">
              <a:lnSpc>
                <a:spcPct val="110000"/>
              </a:lnSpc>
              <a:defRPr sz="2400" b="1" spc="-133">
                <a:solidFill>
                  <a:srgbClr val="FFFFFF"/>
                </a:solidFill>
              </a:defRPr>
            </a:pPr>
            <a:r>
              <a:rPr lang="sv-SE" noProof="0" dirty="0"/>
              <a:t>– bli aktiv i </a:t>
            </a:r>
          </a:p>
          <a:p>
            <a:pPr algn="ctr">
              <a:lnSpc>
                <a:spcPct val="110000"/>
              </a:lnSpc>
              <a:defRPr sz="2400" b="1" spc="-133">
                <a:solidFill>
                  <a:srgbClr val="FFFFFF"/>
                </a:solidFill>
              </a:defRPr>
            </a:pPr>
            <a:r>
              <a:rPr lang="sv-SE" noProof="0" dirty="0"/>
              <a:t>Handels!</a:t>
            </a:r>
          </a:p>
        </p:txBody>
      </p:sp>
    </p:spTree>
  </p:cSld>
  <p:clrMapOvr>
    <a:masterClrMapping/>
  </p:clrMapOvr>
  <p:transition spd="slow">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 name="Bild" descr="Bild"/>
          <p:cNvPicPr>
            <a:picLocks/>
          </p:cNvPicPr>
          <p:nvPr/>
        </p:nvPicPr>
        <p:blipFill>
          <a:blip r:embed="rId3"/>
          <a:stretch>
            <a:fillRect/>
          </a:stretch>
        </p:blipFill>
        <p:spPr>
          <a:xfrm>
            <a:off x="6337" y="3735"/>
            <a:ext cx="12179326" cy="6850530"/>
          </a:xfrm>
          <a:prstGeom prst="rect">
            <a:avLst/>
          </a:prstGeom>
          <a:ln w="12700">
            <a:miter lim="400000"/>
          </a:ln>
        </p:spPr>
      </p:pic>
      <p:sp>
        <p:nvSpPr>
          <p:cNvPr id="1025" name="Rubrik 5"/>
          <p:cNvSpPr txBox="1"/>
          <p:nvPr/>
        </p:nvSpPr>
        <p:spPr>
          <a:xfrm>
            <a:off x="575733" y="617793"/>
            <a:ext cx="11040534" cy="293362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p>
            <a:pPr>
              <a:lnSpc>
                <a:spcPct val="90000"/>
              </a:lnSpc>
              <a:defRPr sz="6100" b="1" spc="-338">
                <a:solidFill>
                  <a:srgbClr val="D13826"/>
                </a:solidFill>
              </a:defRPr>
            </a:pPr>
            <a:r>
              <a:rPr lang="sv-SE" noProof="0" dirty="0"/>
              <a:t>Elevmedlemskap –</a:t>
            </a:r>
          </a:p>
          <a:p>
            <a:pPr>
              <a:lnSpc>
                <a:spcPct val="90000"/>
              </a:lnSpc>
              <a:defRPr sz="6100" b="1" spc="-338">
                <a:solidFill>
                  <a:srgbClr val="832430"/>
                </a:solidFill>
              </a:defRPr>
            </a:pPr>
            <a:r>
              <a:rPr lang="sv-SE" noProof="0" dirty="0"/>
              <a:t>För din trygghet på arbetsplatsen</a:t>
            </a:r>
          </a:p>
        </p:txBody>
      </p:sp>
      <p:pic>
        <p:nvPicPr>
          <p:cNvPr id="1026" name="Pennanteckning 4" descr="Pennanteckning 4"/>
          <p:cNvPicPr>
            <a:picLocks noChangeAspect="1"/>
          </p:cNvPicPr>
          <p:nvPr/>
        </p:nvPicPr>
        <p:blipFill>
          <a:blip r:embed="rId4"/>
          <a:stretch>
            <a:fillRect/>
          </a:stretch>
        </p:blipFill>
        <p:spPr>
          <a:xfrm>
            <a:off x="10011251" y="956107"/>
            <a:ext cx="17681" cy="13192"/>
          </a:xfrm>
          <a:prstGeom prst="rect">
            <a:avLst/>
          </a:prstGeom>
          <a:ln w="12700">
            <a:miter lim="400000"/>
          </a:ln>
        </p:spPr>
      </p:pic>
      <p:sp>
        <p:nvSpPr>
          <p:cNvPr id="1027" name="Platshållare för innehåll 2"/>
          <p:cNvSpPr txBox="1">
            <a:spLocks noGrp="1"/>
          </p:cNvSpPr>
          <p:nvPr>
            <p:ph type="body" sz="half" idx="4294967295"/>
          </p:nvPr>
        </p:nvSpPr>
        <p:spPr>
          <a:xfrm>
            <a:off x="653107" y="2767942"/>
            <a:ext cx="5718026" cy="3749879"/>
          </a:xfrm>
          <a:prstGeom prst="rect">
            <a:avLst/>
          </a:prstGeom>
        </p:spPr>
        <p:txBody>
          <a:bodyPr>
            <a:normAutofit/>
          </a:bodyPr>
          <a:lstStyle/>
          <a:p>
            <a:pPr>
              <a:lnSpc>
                <a:spcPct val="110000"/>
              </a:lnSpc>
              <a:spcBef>
                <a:spcPts val="600"/>
              </a:spcBef>
              <a:defRPr sz="1400"/>
            </a:pPr>
            <a:r>
              <a:rPr lang="sv-SE" noProof="0" dirty="0"/>
              <a:t>Alla som går gymnasiets Handels- och administrationsprogram eller Hantverksprogram – t ex florist, frisör, stylist, skönhetsvård och textil/mode/design – kan bli elevmedlemmar i Handels. </a:t>
            </a:r>
            <a:br>
              <a:rPr lang="sv-SE" noProof="0" dirty="0"/>
            </a:br>
            <a:r>
              <a:rPr lang="sv-SE" noProof="0" dirty="0"/>
              <a:t>Det gäller också likvärdig gymnasial vuxen- eller yrkesutbildning </a:t>
            </a:r>
          </a:p>
          <a:p>
            <a:pPr>
              <a:lnSpc>
                <a:spcPct val="110000"/>
              </a:lnSpc>
              <a:spcBef>
                <a:spcPts val="600"/>
              </a:spcBef>
              <a:defRPr sz="1400"/>
            </a:pPr>
            <a:r>
              <a:rPr lang="sv-SE" noProof="0" dirty="0"/>
              <a:t>Det är helt gratis</a:t>
            </a:r>
          </a:p>
          <a:p>
            <a:pPr>
              <a:lnSpc>
                <a:spcPct val="110000"/>
              </a:lnSpc>
              <a:spcBef>
                <a:spcPts val="600"/>
              </a:spcBef>
              <a:defRPr sz="1400"/>
            </a:pPr>
            <a:r>
              <a:rPr lang="sv-SE" noProof="0" dirty="0"/>
              <a:t>Som elevmedlem har du facket i ryggen när du är ute på praktik och jobbar extra</a:t>
            </a:r>
          </a:p>
          <a:p>
            <a:pPr>
              <a:lnSpc>
                <a:spcPct val="110000"/>
              </a:lnSpc>
              <a:spcBef>
                <a:spcPts val="600"/>
              </a:spcBef>
              <a:defRPr sz="1400"/>
            </a:pPr>
            <a:r>
              <a:rPr lang="sv-SE" noProof="0" dirty="0"/>
              <a:t>Du får facklig rådgivning från </a:t>
            </a:r>
            <a:r>
              <a:rPr lang="sv-SE" b="1" noProof="0" dirty="0"/>
              <a:t>Handels Direkt, 0771-666 444</a:t>
            </a:r>
          </a:p>
          <a:p>
            <a:pPr>
              <a:lnSpc>
                <a:spcPct val="110000"/>
              </a:lnSpc>
              <a:spcBef>
                <a:spcPts val="600"/>
              </a:spcBef>
              <a:defRPr sz="1400"/>
            </a:pPr>
            <a:r>
              <a:rPr lang="sv-SE" noProof="0" dirty="0"/>
              <a:t>Du kan få förhandlingshjälp</a:t>
            </a:r>
          </a:p>
          <a:p>
            <a:pPr>
              <a:lnSpc>
                <a:spcPct val="110000"/>
              </a:lnSpc>
              <a:spcBef>
                <a:spcPts val="600"/>
              </a:spcBef>
              <a:defRPr sz="1400"/>
            </a:pPr>
            <a:r>
              <a:rPr lang="sv-SE" noProof="0" dirty="0"/>
              <a:t>Du kan gå på facklig utbildning och får vår medlemstidning Handelsnytt 11 gånger om året</a:t>
            </a:r>
          </a:p>
          <a:p>
            <a:pPr>
              <a:lnSpc>
                <a:spcPct val="110000"/>
              </a:lnSpc>
              <a:spcBef>
                <a:spcPts val="600"/>
              </a:spcBef>
              <a:defRPr sz="1400"/>
            </a:pPr>
            <a:r>
              <a:rPr lang="sv-SE" noProof="0" dirty="0"/>
              <a:t>Efter avslutade studier kontaktar vi dig med viktig information om vad du ska tänka på som ny på arbetsmarknaden</a:t>
            </a:r>
          </a:p>
        </p:txBody>
      </p:sp>
      <p:pic>
        <p:nvPicPr>
          <p:cNvPr id="1028" name="Bildobjekt 2" descr="Bildobjekt 2"/>
          <p:cNvPicPr>
            <a:picLocks noChangeAspect="1"/>
          </p:cNvPicPr>
          <p:nvPr/>
        </p:nvPicPr>
        <p:blipFill>
          <a:blip r:embed="rId5"/>
          <a:stretch>
            <a:fillRect/>
          </a:stretch>
        </p:blipFill>
        <p:spPr>
          <a:xfrm>
            <a:off x="10841797" y="5547014"/>
            <a:ext cx="1020557" cy="1020556"/>
          </a:xfrm>
          <a:prstGeom prst="rect">
            <a:avLst/>
          </a:prstGeom>
          <a:ln w="12700">
            <a:miter lim="400000"/>
          </a:ln>
        </p:spPr>
      </p:pic>
      <p:pic>
        <p:nvPicPr>
          <p:cNvPr id="1029" name="Bild" descr="Bild"/>
          <p:cNvPicPr>
            <a:picLocks noChangeAspect="1"/>
          </p:cNvPicPr>
          <p:nvPr/>
        </p:nvPicPr>
        <p:blipFill>
          <a:blip r:embed="rId6"/>
          <a:stretch>
            <a:fillRect/>
          </a:stretch>
        </p:blipFill>
        <p:spPr>
          <a:xfrm rot="1500000">
            <a:off x="6989709" y="2641600"/>
            <a:ext cx="3371304" cy="3512030"/>
          </a:xfrm>
          <a:prstGeom prst="rect">
            <a:avLst/>
          </a:prstGeom>
          <a:ln w="12700">
            <a:miter lim="400000"/>
          </a:ln>
        </p:spPr>
      </p:pic>
    </p:spTree>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 name="Bild" descr="Bild"/>
          <p:cNvPicPr>
            <a:picLocks/>
          </p:cNvPicPr>
          <p:nvPr/>
        </p:nvPicPr>
        <p:blipFill>
          <a:blip r:embed="rId3"/>
          <a:stretch>
            <a:fillRect/>
          </a:stretch>
        </p:blipFill>
        <p:spPr>
          <a:xfrm>
            <a:off x="-1201" y="2540"/>
            <a:ext cx="12194402" cy="6858001"/>
          </a:xfrm>
          <a:prstGeom prst="rect">
            <a:avLst/>
          </a:prstGeom>
          <a:ln w="12700">
            <a:miter lim="400000"/>
          </a:ln>
        </p:spPr>
      </p:pic>
      <p:pic>
        <p:nvPicPr>
          <p:cNvPr id="106" name="Bild" descr="Bild"/>
          <p:cNvPicPr>
            <a:picLocks noChangeAspect="1"/>
          </p:cNvPicPr>
          <p:nvPr/>
        </p:nvPicPr>
        <p:blipFill>
          <a:blip r:embed="rId4"/>
          <a:stretch>
            <a:fillRect/>
          </a:stretch>
        </p:blipFill>
        <p:spPr>
          <a:xfrm>
            <a:off x="6908800" y="2527300"/>
            <a:ext cx="2483257" cy="2586914"/>
          </a:xfrm>
          <a:prstGeom prst="rect">
            <a:avLst/>
          </a:prstGeom>
          <a:ln w="12700">
            <a:miter lim="400000"/>
          </a:ln>
        </p:spPr>
      </p:pic>
      <p:sp>
        <p:nvSpPr>
          <p:cNvPr id="107" name="textruta 9"/>
          <p:cNvSpPr txBox="1"/>
          <p:nvPr/>
        </p:nvSpPr>
        <p:spPr>
          <a:xfrm>
            <a:off x="-31497" y="1787672"/>
            <a:ext cx="6269028" cy="412500"/>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lgn="ctr">
              <a:defRPr sz="2200" b="1"/>
            </a:pPr>
            <a:r>
              <a:rPr lang="sv-SE" noProof="0" dirty="0">
                <a:solidFill>
                  <a:srgbClr val="E2261B"/>
                </a:solidFill>
              </a:rPr>
              <a:t>Jobba</a:t>
            </a:r>
            <a:r>
              <a:rPr lang="sv-SE" noProof="0" dirty="0"/>
              <a:t> – Ett fackförbund per bransch</a:t>
            </a:r>
          </a:p>
        </p:txBody>
      </p:sp>
      <p:sp>
        <p:nvSpPr>
          <p:cNvPr id="108" name="textruta 10"/>
          <p:cNvSpPr txBox="1"/>
          <p:nvPr/>
        </p:nvSpPr>
        <p:spPr>
          <a:xfrm>
            <a:off x="6788637" y="1763103"/>
            <a:ext cx="3475567" cy="437069"/>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lgn="ctr">
              <a:defRPr sz="2400" b="1"/>
            </a:pPr>
            <a:r>
              <a:rPr lang="sv-SE" noProof="0" dirty="0">
                <a:solidFill>
                  <a:srgbClr val="E32013"/>
                </a:solidFill>
              </a:rPr>
              <a:t>Äga</a:t>
            </a:r>
            <a:r>
              <a:rPr lang="sv-SE" noProof="0" dirty="0"/>
              <a:t> – Arbetsgivare</a:t>
            </a:r>
          </a:p>
        </p:txBody>
      </p:sp>
      <p:pic>
        <p:nvPicPr>
          <p:cNvPr id="109" name="Bildobjekt 26" descr="Bildobjekt 26"/>
          <p:cNvPicPr>
            <a:picLocks noChangeAspect="1"/>
          </p:cNvPicPr>
          <p:nvPr/>
        </p:nvPicPr>
        <p:blipFill>
          <a:blip r:embed="rId5"/>
          <a:stretch>
            <a:fillRect/>
          </a:stretch>
        </p:blipFill>
        <p:spPr>
          <a:xfrm>
            <a:off x="6646172" y="5373844"/>
            <a:ext cx="832720" cy="792669"/>
          </a:xfrm>
          <a:prstGeom prst="rect">
            <a:avLst/>
          </a:prstGeom>
          <a:ln w="12700">
            <a:miter lim="400000"/>
          </a:ln>
        </p:spPr>
      </p:pic>
      <p:sp>
        <p:nvSpPr>
          <p:cNvPr id="110" name="textruta 5"/>
          <p:cNvSpPr txBox="1"/>
          <p:nvPr/>
        </p:nvSpPr>
        <p:spPr>
          <a:xfrm>
            <a:off x="7611347" y="5543193"/>
            <a:ext cx="3359547" cy="73866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tIns="45720" rIns="45719" bIns="45720" anchor="t">
            <a:spAutoFit/>
          </a:bodyPr>
          <a:lstStyle/>
          <a:p>
            <a:pPr>
              <a:defRPr sz="1400" b="1"/>
            </a:pPr>
            <a:r>
              <a:rPr lang="sv-SE" noProof="0" dirty="0"/>
              <a:t>En arbetsgivarförening per bransch</a:t>
            </a:r>
          </a:p>
          <a:p>
            <a:pPr>
              <a:defRPr sz="1400"/>
            </a:pPr>
            <a:r>
              <a:rPr lang="sv-SE" noProof="0" dirty="0"/>
              <a:t>Till exempel Sveriges Frisörföretagare eller </a:t>
            </a:r>
            <a:r>
              <a:rPr lang="sv-SE" noProof="0" dirty="0" err="1"/>
              <a:t>Fremia</a:t>
            </a:r>
            <a:endParaRPr lang="sv-SE" noProof="0" dirty="0"/>
          </a:p>
        </p:txBody>
      </p:sp>
      <p:sp>
        <p:nvSpPr>
          <p:cNvPr id="111" name="Rubrik 5"/>
          <p:cNvSpPr txBox="1"/>
          <p:nvPr/>
        </p:nvSpPr>
        <p:spPr>
          <a:xfrm>
            <a:off x="1569719" y="569940"/>
            <a:ext cx="9052561" cy="60988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lgn="ctr">
              <a:defRPr sz="3600" b="1" spc="-71">
                <a:solidFill>
                  <a:srgbClr val="E2261B"/>
                </a:solidFill>
              </a:defRPr>
            </a:lvl1pPr>
          </a:lstStyle>
          <a:p>
            <a:r>
              <a:rPr lang="sv-SE" noProof="0" dirty="0"/>
              <a:t>Arbetsmarknadens parter</a:t>
            </a:r>
          </a:p>
        </p:txBody>
      </p:sp>
      <p:pic>
        <p:nvPicPr>
          <p:cNvPr id="112" name="Bildobjekt 19" descr="Bildobjekt 19"/>
          <p:cNvPicPr>
            <a:picLocks noChangeAspect="1"/>
          </p:cNvPicPr>
          <p:nvPr/>
        </p:nvPicPr>
        <p:blipFill>
          <a:blip r:embed="rId6"/>
          <a:stretch>
            <a:fillRect/>
          </a:stretch>
        </p:blipFill>
        <p:spPr>
          <a:xfrm>
            <a:off x="3826422" y="3844532"/>
            <a:ext cx="683415" cy="683417"/>
          </a:xfrm>
          <a:prstGeom prst="rect">
            <a:avLst/>
          </a:prstGeom>
          <a:ln w="12700">
            <a:miter lim="400000"/>
          </a:ln>
        </p:spPr>
      </p:pic>
      <p:pic>
        <p:nvPicPr>
          <p:cNvPr id="113" name="Bildobjekt 5" descr="Bildobjekt 5"/>
          <p:cNvPicPr>
            <a:picLocks noChangeAspect="1"/>
          </p:cNvPicPr>
          <p:nvPr/>
        </p:nvPicPr>
        <p:blipFill>
          <a:blip r:embed="rId7"/>
          <a:stretch>
            <a:fillRect/>
          </a:stretch>
        </p:blipFill>
        <p:spPr>
          <a:xfrm>
            <a:off x="2821892" y="3866371"/>
            <a:ext cx="727642" cy="639739"/>
          </a:xfrm>
          <a:prstGeom prst="rect">
            <a:avLst/>
          </a:prstGeom>
          <a:ln w="12700">
            <a:miter lim="400000"/>
          </a:ln>
        </p:spPr>
      </p:pic>
      <p:pic>
        <p:nvPicPr>
          <p:cNvPr id="114" name="Bildobjekt 14343" descr="Bildobjekt 14343"/>
          <p:cNvPicPr>
            <a:picLocks noChangeAspect="1"/>
          </p:cNvPicPr>
          <p:nvPr/>
        </p:nvPicPr>
        <p:blipFill>
          <a:blip r:embed="rId8"/>
          <a:stretch>
            <a:fillRect/>
          </a:stretch>
        </p:blipFill>
        <p:spPr>
          <a:xfrm>
            <a:off x="8875709" y="3652766"/>
            <a:ext cx="1561193" cy="816564"/>
          </a:xfrm>
          <a:prstGeom prst="rect">
            <a:avLst/>
          </a:prstGeom>
          <a:ln w="12700">
            <a:miter lim="400000"/>
          </a:ln>
        </p:spPr>
      </p:pic>
      <p:pic>
        <p:nvPicPr>
          <p:cNvPr id="115" name="Bildobjekt 16" descr="Bildobjekt 16"/>
          <p:cNvPicPr>
            <a:picLocks noChangeAspect="1"/>
          </p:cNvPicPr>
          <p:nvPr/>
        </p:nvPicPr>
        <p:blipFill>
          <a:blip r:embed="rId9"/>
          <a:stretch>
            <a:fillRect/>
          </a:stretch>
        </p:blipFill>
        <p:spPr>
          <a:xfrm>
            <a:off x="4712076" y="3934011"/>
            <a:ext cx="826140" cy="504458"/>
          </a:xfrm>
          <a:prstGeom prst="rect">
            <a:avLst/>
          </a:prstGeom>
          <a:ln w="12700">
            <a:miter lim="400000"/>
          </a:ln>
        </p:spPr>
      </p:pic>
      <p:sp>
        <p:nvSpPr>
          <p:cNvPr id="116" name="Rak koppling 11"/>
          <p:cNvSpPr/>
          <p:nvPr/>
        </p:nvSpPr>
        <p:spPr>
          <a:xfrm flipH="1">
            <a:off x="6240016" y="1767248"/>
            <a:ext cx="1" cy="4587599"/>
          </a:xfrm>
          <a:prstGeom prst="line">
            <a:avLst/>
          </a:prstGeom>
          <a:ln w="25400">
            <a:solidFill>
              <a:schemeClr val="accent1"/>
            </a:solidFill>
            <a:miter lim="400000"/>
          </a:ln>
        </p:spPr>
        <p:txBody>
          <a:bodyPr lIns="45719" rIns="45719"/>
          <a:lstStyle/>
          <a:p>
            <a:endParaRPr lang="sv-SE" noProof="0" dirty="0"/>
          </a:p>
        </p:txBody>
      </p:sp>
      <p:pic>
        <p:nvPicPr>
          <p:cNvPr id="117" name="Bildobjekt 2" descr="Bildobjekt 2"/>
          <p:cNvPicPr>
            <a:picLocks noChangeAspect="1"/>
          </p:cNvPicPr>
          <p:nvPr/>
        </p:nvPicPr>
        <p:blipFill>
          <a:blip r:embed="rId10"/>
          <a:stretch>
            <a:fillRect/>
          </a:stretch>
        </p:blipFill>
        <p:spPr>
          <a:xfrm>
            <a:off x="10841797" y="5547014"/>
            <a:ext cx="1020557" cy="1020556"/>
          </a:xfrm>
          <a:prstGeom prst="rect">
            <a:avLst/>
          </a:prstGeom>
          <a:ln w="12700">
            <a:miter lim="400000"/>
          </a:ln>
        </p:spPr>
      </p:pic>
      <p:sp>
        <p:nvSpPr>
          <p:cNvPr id="118" name="14 fackförbund, Handels är det 3:e största"/>
          <p:cNvSpPr txBox="1"/>
          <p:nvPr/>
        </p:nvSpPr>
        <p:spPr>
          <a:xfrm>
            <a:off x="1474028" y="5746393"/>
            <a:ext cx="3423372" cy="307777"/>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45719" rIns="45719">
            <a:spAutoFit/>
          </a:bodyPr>
          <a:lstStyle>
            <a:lvl1pPr algn="ctr">
              <a:tabLst>
                <a:tab pos="1079500" algn="l"/>
                <a:tab pos="1219200" algn="l"/>
                <a:tab pos="1397000" algn="l"/>
              </a:tabLst>
              <a:defRPr sz="1400"/>
            </a:lvl1pPr>
          </a:lstStyle>
          <a:p>
            <a:r>
              <a:rPr lang="sv-SE" noProof="0" dirty="0"/>
              <a:t>13 fackförbund, Handels är det 3:e största</a:t>
            </a:r>
          </a:p>
        </p:txBody>
      </p:sp>
      <p:sp>
        <p:nvSpPr>
          <p:cNvPr id="119" name="Rak koppling 11"/>
          <p:cNvSpPr/>
          <p:nvPr/>
        </p:nvSpPr>
        <p:spPr>
          <a:xfrm flipH="1">
            <a:off x="3185712" y="4675794"/>
            <a:ext cx="1" cy="1020557"/>
          </a:xfrm>
          <a:prstGeom prst="line">
            <a:avLst/>
          </a:prstGeom>
          <a:ln w="25400">
            <a:solidFill>
              <a:schemeClr val="accent1"/>
            </a:solidFill>
            <a:miter lim="400000"/>
            <a:tailEnd type="triangle"/>
          </a:ln>
        </p:spPr>
        <p:txBody>
          <a:bodyPr lIns="45719" rIns="45719"/>
          <a:lstStyle/>
          <a:p>
            <a:endParaRPr lang="sv-SE" noProof="0" dirty="0"/>
          </a:p>
        </p:txBody>
      </p:sp>
      <p:pic>
        <p:nvPicPr>
          <p:cNvPr id="120" name="Bild" descr="Bild"/>
          <p:cNvPicPr>
            <a:picLocks noChangeAspect="1"/>
          </p:cNvPicPr>
          <p:nvPr/>
        </p:nvPicPr>
        <p:blipFill>
          <a:blip r:embed="rId11"/>
          <a:stretch>
            <a:fillRect/>
          </a:stretch>
        </p:blipFill>
        <p:spPr>
          <a:xfrm>
            <a:off x="685800" y="2692400"/>
            <a:ext cx="2483257" cy="2586914"/>
          </a:xfrm>
          <a:prstGeom prst="rect">
            <a:avLst/>
          </a:prstGeom>
          <a:ln w="12700">
            <a:miter lim="400000"/>
          </a:ln>
        </p:spPr>
      </p:pic>
    </p:spTree>
  </p:cSld>
  <p:clrMapOvr>
    <a:masterClrMapping/>
  </p:clrMapOvr>
  <p:transition spd="slow">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9" name="Bild" descr="Bild"/>
          <p:cNvPicPr>
            <a:picLocks/>
          </p:cNvPicPr>
          <p:nvPr/>
        </p:nvPicPr>
        <p:blipFill>
          <a:blip r:embed="rId3"/>
          <a:stretch>
            <a:fillRect/>
          </a:stretch>
        </p:blipFill>
        <p:spPr>
          <a:xfrm>
            <a:off x="-1367" y="2806"/>
            <a:ext cx="12194734" cy="6865088"/>
          </a:xfrm>
          <a:prstGeom prst="rect">
            <a:avLst/>
          </a:prstGeom>
          <a:ln w="12700">
            <a:miter lim="400000"/>
          </a:ln>
        </p:spPr>
      </p:pic>
      <p:pic>
        <p:nvPicPr>
          <p:cNvPr id="1080" name="Bildobjekt 2" descr="Bildobjekt 2"/>
          <p:cNvPicPr>
            <a:picLocks noChangeAspect="1"/>
          </p:cNvPicPr>
          <p:nvPr/>
        </p:nvPicPr>
        <p:blipFill>
          <a:blip r:embed="rId4"/>
          <a:stretch>
            <a:fillRect/>
          </a:stretch>
        </p:blipFill>
        <p:spPr>
          <a:xfrm>
            <a:off x="10841797" y="5547014"/>
            <a:ext cx="1020557" cy="1020556"/>
          </a:xfrm>
          <a:prstGeom prst="rect">
            <a:avLst/>
          </a:prstGeom>
          <a:ln w="12700">
            <a:miter lim="400000"/>
          </a:ln>
        </p:spPr>
      </p:pic>
      <p:pic>
        <p:nvPicPr>
          <p:cNvPr id="1081" name="Bildobjekt 9" descr="Bildobjekt 9"/>
          <p:cNvPicPr>
            <a:picLocks noChangeAspect="1"/>
          </p:cNvPicPr>
          <p:nvPr/>
        </p:nvPicPr>
        <p:blipFill>
          <a:blip r:embed="rId5"/>
          <a:stretch>
            <a:fillRect/>
          </a:stretch>
        </p:blipFill>
        <p:spPr>
          <a:xfrm>
            <a:off x="1489500" y="3682627"/>
            <a:ext cx="648073" cy="648073"/>
          </a:xfrm>
          <a:prstGeom prst="rect">
            <a:avLst/>
          </a:prstGeom>
          <a:ln w="12700">
            <a:miter lim="400000"/>
          </a:ln>
          <a:effectLst>
            <a:reflection stA="52000" endPos="40000" dir="5400000" sy="-100000" algn="bl" rotWithShape="0"/>
          </a:effectLst>
        </p:spPr>
      </p:pic>
      <p:sp>
        <p:nvSpPr>
          <p:cNvPr id="1082" name="Rektangel 3"/>
          <p:cNvSpPr txBox="1"/>
          <p:nvPr/>
        </p:nvSpPr>
        <p:spPr>
          <a:xfrm>
            <a:off x="718895" y="4799541"/>
            <a:ext cx="4480561" cy="1477328"/>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spcBef>
                <a:spcPts val="1200"/>
              </a:spcBef>
              <a:defRPr b="1"/>
            </a:pPr>
            <a:r>
              <a:rPr lang="sv-SE" noProof="0" dirty="0"/>
              <a:t>Handels Direkt: </a:t>
            </a:r>
            <a:r>
              <a:rPr lang="sv-SE" noProof="0" dirty="0">
                <a:solidFill>
                  <a:srgbClr val="C00000"/>
                </a:solidFill>
              </a:rPr>
              <a:t>0771-666 444</a:t>
            </a:r>
            <a:br>
              <a:rPr lang="sv-SE" noProof="0" dirty="0">
                <a:solidFill>
                  <a:srgbClr val="C00000"/>
                </a:solidFill>
              </a:rPr>
            </a:br>
            <a:r>
              <a:rPr lang="sv-SE" noProof="0" dirty="0"/>
              <a:t>Webb: </a:t>
            </a:r>
            <a:r>
              <a:rPr lang="sv-SE" noProof="0" dirty="0">
                <a:solidFill>
                  <a:srgbClr val="C00000"/>
                </a:solidFill>
              </a:rPr>
              <a:t>Handels.se/ung</a:t>
            </a:r>
          </a:p>
          <a:p>
            <a:pPr>
              <a:defRPr b="1"/>
            </a:pPr>
            <a:r>
              <a:rPr lang="sv-SE" noProof="0" dirty="0"/>
              <a:t>Facebook: </a:t>
            </a:r>
            <a:r>
              <a:rPr lang="sv-SE" noProof="0" dirty="0">
                <a:solidFill>
                  <a:srgbClr val="C00000"/>
                </a:solidFill>
              </a:rPr>
              <a:t>Handelsanställdas förbund</a:t>
            </a:r>
          </a:p>
          <a:p>
            <a:pPr>
              <a:defRPr b="1"/>
            </a:pPr>
            <a:r>
              <a:rPr lang="sv-SE" noProof="0" dirty="0" err="1"/>
              <a:t>Instagram</a:t>
            </a:r>
            <a:r>
              <a:rPr lang="sv-SE" noProof="0" dirty="0"/>
              <a:t>: </a:t>
            </a:r>
            <a:r>
              <a:rPr lang="sv-SE" noProof="0" dirty="0">
                <a:solidFill>
                  <a:srgbClr val="C00000"/>
                </a:solidFill>
              </a:rPr>
              <a:t>handelsfacket</a:t>
            </a:r>
          </a:p>
          <a:p>
            <a:pPr>
              <a:defRPr b="1"/>
            </a:pPr>
            <a:r>
              <a:rPr lang="sv-SE" dirty="0"/>
              <a:t>X</a:t>
            </a:r>
            <a:r>
              <a:rPr lang="sv-SE" noProof="0" dirty="0"/>
              <a:t>: </a:t>
            </a:r>
            <a:r>
              <a:rPr lang="sv-SE" noProof="0" dirty="0">
                <a:solidFill>
                  <a:srgbClr val="C00000"/>
                </a:solidFill>
              </a:rPr>
              <a:t>@Handelsfacket</a:t>
            </a:r>
          </a:p>
        </p:txBody>
      </p:sp>
      <p:pic>
        <p:nvPicPr>
          <p:cNvPr id="1083" name="Bildobjekt 15" descr="Bildobjekt 15"/>
          <p:cNvPicPr>
            <a:picLocks noChangeAspect="1"/>
          </p:cNvPicPr>
          <p:nvPr/>
        </p:nvPicPr>
        <p:blipFill>
          <a:blip r:embed="rId6"/>
          <a:stretch>
            <a:fillRect/>
          </a:stretch>
        </p:blipFill>
        <p:spPr>
          <a:xfrm>
            <a:off x="696888" y="3676808"/>
            <a:ext cx="648073" cy="648073"/>
          </a:xfrm>
          <a:prstGeom prst="rect">
            <a:avLst/>
          </a:prstGeom>
          <a:ln w="12700">
            <a:miter lim="400000"/>
          </a:ln>
          <a:effectLst>
            <a:reflection stA="52000" endPos="40000" dir="5400000" sy="-100000" algn="bl" rotWithShape="0"/>
          </a:effectLst>
        </p:spPr>
      </p:pic>
      <p:pic>
        <p:nvPicPr>
          <p:cNvPr id="1085" name="Bildobjekt 21" descr="Bildobjekt 21"/>
          <p:cNvPicPr>
            <a:picLocks noChangeAspect="1"/>
          </p:cNvPicPr>
          <p:nvPr/>
        </p:nvPicPr>
        <p:blipFill>
          <a:blip r:embed="rId7"/>
          <a:srcRect b="9720"/>
          <a:stretch>
            <a:fillRect/>
          </a:stretch>
        </p:blipFill>
        <p:spPr>
          <a:xfrm>
            <a:off x="2327945" y="3610619"/>
            <a:ext cx="805302" cy="727021"/>
          </a:xfrm>
          <a:prstGeom prst="rect">
            <a:avLst/>
          </a:prstGeom>
          <a:ln w="12700">
            <a:miter lim="400000"/>
          </a:ln>
          <a:effectLst>
            <a:reflection stA="52000" endPos="40000" dir="5400000" sy="-100000" algn="bl" rotWithShape="0"/>
          </a:effectLst>
        </p:spPr>
      </p:pic>
      <p:sp>
        <p:nvSpPr>
          <p:cNvPr id="1086" name="Rubrik 5"/>
          <p:cNvSpPr txBox="1"/>
          <p:nvPr/>
        </p:nvSpPr>
        <p:spPr>
          <a:xfrm>
            <a:off x="664633" y="668593"/>
            <a:ext cx="6099969" cy="473160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lvl1pPr>
              <a:lnSpc>
                <a:spcPct val="90000"/>
              </a:lnSpc>
              <a:defRPr sz="7600" b="1" spc="-422">
                <a:solidFill>
                  <a:srgbClr val="832330"/>
                </a:solidFill>
              </a:defRPr>
            </a:lvl1pPr>
          </a:lstStyle>
          <a:p>
            <a:r>
              <a:rPr lang="sv-SE" noProof="0" dirty="0"/>
              <a:t>Tack för att du lyssnade!</a:t>
            </a:r>
          </a:p>
        </p:txBody>
      </p:sp>
      <p:pic>
        <p:nvPicPr>
          <p:cNvPr id="3" name="Bildobjekt 2">
            <a:extLst>
              <a:ext uri="{FF2B5EF4-FFF2-40B4-BE49-F238E27FC236}">
                <a16:creationId xmlns:a16="http://schemas.microsoft.com/office/drawing/2014/main" id="{2F377322-76BD-2FB2-64D7-68A5E334AB0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319180" y="3676808"/>
            <a:ext cx="634070" cy="648073"/>
          </a:xfrm>
          <a:prstGeom prst="rect">
            <a:avLst/>
          </a:prstGeom>
          <a:effectLst>
            <a:reflection blurRad="6350" stA="52000" endA="300" endPos="35000" dir="5400000" sy="-100000" algn="bl" rotWithShape="0"/>
          </a:effectLst>
        </p:spPr>
      </p:pic>
    </p:spTree>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 name="Bild" descr="Bild"/>
          <p:cNvPicPr>
            <a:picLocks/>
          </p:cNvPicPr>
          <p:nvPr/>
        </p:nvPicPr>
        <p:blipFill>
          <a:blip r:embed="rId3"/>
          <a:stretch>
            <a:fillRect/>
          </a:stretch>
        </p:blipFill>
        <p:spPr>
          <a:xfrm>
            <a:off x="713" y="-100"/>
            <a:ext cx="12190573" cy="6858200"/>
          </a:xfrm>
          <a:prstGeom prst="rect">
            <a:avLst/>
          </a:prstGeom>
          <a:ln w="12700">
            <a:miter lim="400000"/>
          </a:ln>
        </p:spPr>
      </p:pic>
      <p:pic>
        <p:nvPicPr>
          <p:cNvPr id="125" name="Bild" descr="Bild"/>
          <p:cNvPicPr>
            <a:picLocks noChangeAspect="1"/>
          </p:cNvPicPr>
          <p:nvPr/>
        </p:nvPicPr>
        <p:blipFill>
          <a:blip r:embed="rId4"/>
          <a:stretch>
            <a:fillRect/>
          </a:stretch>
        </p:blipFill>
        <p:spPr>
          <a:xfrm>
            <a:off x="8960335" y="1431270"/>
            <a:ext cx="1224047" cy="3683001"/>
          </a:xfrm>
          <a:prstGeom prst="rect">
            <a:avLst/>
          </a:prstGeom>
          <a:ln w="12700">
            <a:miter lim="400000"/>
          </a:ln>
        </p:spPr>
      </p:pic>
      <p:sp>
        <p:nvSpPr>
          <p:cNvPr id="126" name="Rubrik 5"/>
          <p:cNvSpPr txBox="1"/>
          <p:nvPr/>
        </p:nvSpPr>
        <p:spPr>
          <a:xfrm>
            <a:off x="1569719" y="569940"/>
            <a:ext cx="9052561" cy="60988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lgn="ctr">
              <a:defRPr sz="3600" b="1" spc="-71">
                <a:solidFill>
                  <a:srgbClr val="F08701"/>
                </a:solidFill>
              </a:defRPr>
            </a:lvl1pPr>
          </a:lstStyle>
          <a:p>
            <a:r>
              <a:rPr lang="sv-SE" noProof="0" dirty="0"/>
              <a:t>Vem bestämmer din lön?</a:t>
            </a:r>
          </a:p>
        </p:txBody>
      </p:sp>
      <p:pic>
        <p:nvPicPr>
          <p:cNvPr id="127" name="Bildobjekt 2" descr="Bildobjekt 2"/>
          <p:cNvPicPr>
            <a:picLocks noChangeAspect="1"/>
          </p:cNvPicPr>
          <p:nvPr/>
        </p:nvPicPr>
        <p:blipFill>
          <a:blip r:embed="rId5"/>
          <a:stretch>
            <a:fillRect/>
          </a:stretch>
        </p:blipFill>
        <p:spPr>
          <a:xfrm>
            <a:off x="10841797" y="5547014"/>
            <a:ext cx="1020557" cy="1020556"/>
          </a:xfrm>
          <a:prstGeom prst="rect">
            <a:avLst/>
          </a:prstGeom>
          <a:ln w="12700">
            <a:miter lim="400000"/>
          </a:ln>
        </p:spPr>
      </p:pic>
      <p:sp>
        <p:nvSpPr>
          <p:cNvPr id="128" name="textruta 5"/>
          <p:cNvSpPr txBox="1"/>
          <p:nvPr/>
        </p:nvSpPr>
        <p:spPr>
          <a:xfrm>
            <a:off x="1548485" y="5365717"/>
            <a:ext cx="3727500" cy="49202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lgn="ctr">
              <a:defRPr sz="1400"/>
            </a:pPr>
            <a:r>
              <a:rPr lang="sv-SE" noProof="0" dirty="0"/>
              <a:t>T ex blommarknaden.</a:t>
            </a:r>
          </a:p>
          <a:p>
            <a:pPr algn="ctr">
              <a:defRPr sz="1400"/>
            </a:pPr>
            <a:r>
              <a:rPr lang="sv-SE" noProof="0" dirty="0"/>
              <a:t>Blommor skall vara vackra, färska, billiga etc.</a:t>
            </a:r>
          </a:p>
        </p:txBody>
      </p:sp>
      <p:sp>
        <p:nvSpPr>
          <p:cNvPr id="129" name="textruta 8"/>
          <p:cNvSpPr txBox="1"/>
          <p:nvPr/>
        </p:nvSpPr>
        <p:spPr>
          <a:xfrm>
            <a:off x="5485458" y="5365717"/>
            <a:ext cx="5886668" cy="49202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lgn="ctr">
              <a:defRPr sz="1400"/>
            </a:pPr>
            <a:r>
              <a:rPr lang="sv-SE" noProof="0" dirty="0"/>
              <a:t>Arbetsmarknaden, där människor säljer arbete. </a:t>
            </a:r>
          </a:p>
          <a:p>
            <a:pPr algn="ctr">
              <a:defRPr sz="1400"/>
            </a:pPr>
            <a:r>
              <a:rPr lang="sv-SE" noProof="0" dirty="0"/>
              <a:t>Inte en vara som andra. Det handlar om människor!</a:t>
            </a:r>
          </a:p>
        </p:txBody>
      </p:sp>
      <p:sp>
        <p:nvSpPr>
          <p:cNvPr id="130" name="textruta 5"/>
          <p:cNvSpPr txBox="1"/>
          <p:nvPr/>
        </p:nvSpPr>
        <p:spPr>
          <a:xfrm>
            <a:off x="1328591" y="1794643"/>
            <a:ext cx="4449862" cy="41250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defRPr sz="2200" b="1">
                <a:solidFill>
                  <a:srgbClr val="F08701"/>
                </a:solidFill>
              </a:defRPr>
            </a:lvl1pPr>
          </a:lstStyle>
          <a:p>
            <a:r>
              <a:rPr lang="sv-SE" noProof="0" dirty="0"/>
              <a:t>Saker säljs på olika marknader</a:t>
            </a:r>
          </a:p>
        </p:txBody>
      </p:sp>
      <p:pic>
        <p:nvPicPr>
          <p:cNvPr id="131" name="Bild" descr="Bild"/>
          <p:cNvPicPr>
            <a:picLocks noChangeAspect="1"/>
          </p:cNvPicPr>
          <p:nvPr/>
        </p:nvPicPr>
        <p:blipFill>
          <a:blip r:embed="rId6"/>
          <a:stretch>
            <a:fillRect/>
          </a:stretch>
        </p:blipFill>
        <p:spPr>
          <a:xfrm>
            <a:off x="1342333" y="2501452"/>
            <a:ext cx="4139804" cy="2032896"/>
          </a:xfrm>
          <a:prstGeom prst="rect">
            <a:avLst/>
          </a:prstGeom>
          <a:ln w="12700">
            <a:miter lim="400000"/>
          </a:ln>
        </p:spPr>
      </p:pic>
      <p:pic>
        <p:nvPicPr>
          <p:cNvPr id="132" name="Bild" descr="Bild"/>
          <p:cNvPicPr>
            <a:picLocks noChangeAspect="1"/>
          </p:cNvPicPr>
          <p:nvPr/>
        </p:nvPicPr>
        <p:blipFill>
          <a:blip r:embed="rId7"/>
          <a:stretch>
            <a:fillRect/>
          </a:stretch>
        </p:blipFill>
        <p:spPr>
          <a:xfrm>
            <a:off x="6673202" y="1431270"/>
            <a:ext cx="1285498" cy="3683001"/>
          </a:xfrm>
          <a:prstGeom prst="rect">
            <a:avLst/>
          </a:prstGeom>
          <a:ln w="12700">
            <a:miter lim="400000"/>
          </a:ln>
        </p:spPr>
      </p:pic>
      <p:pic>
        <p:nvPicPr>
          <p:cNvPr id="133" name="Bild" descr="Bild"/>
          <p:cNvPicPr>
            <a:picLocks noChangeAspect="1"/>
          </p:cNvPicPr>
          <p:nvPr/>
        </p:nvPicPr>
        <p:blipFill>
          <a:blip r:embed="rId8"/>
          <a:stretch>
            <a:fillRect/>
          </a:stretch>
        </p:blipFill>
        <p:spPr>
          <a:xfrm>
            <a:off x="7814219" y="1431270"/>
            <a:ext cx="1259871" cy="3683001"/>
          </a:xfrm>
          <a:prstGeom prst="rect">
            <a:avLst/>
          </a:prstGeom>
          <a:ln w="12700">
            <a:miter lim="400000"/>
          </a:ln>
        </p:spPr>
      </p:pic>
    </p:spTree>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7" name="Bild" descr="Bild"/>
          <p:cNvPicPr>
            <a:picLocks/>
          </p:cNvPicPr>
          <p:nvPr/>
        </p:nvPicPr>
        <p:blipFill>
          <a:blip r:embed="rId3"/>
          <a:stretch>
            <a:fillRect/>
          </a:stretch>
        </p:blipFill>
        <p:spPr>
          <a:xfrm>
            <a:off x="713" y="-100"/>
            <a:ext cx="12190573" cy="6858200"/>
          </a:xfrm>
          <a:prstGeom prst="rect">
            <a:avLst/>
          </a:prstGeom>
          <a:ln w="12700">
            <a:miter lim="400000"/>
          </a:ln>
        </p:spPr>
      </p:pic>
      <p:pic>
        <p:nvPicPr>
          <p:cNvPr id="138" name="Bild" descr="Bild"/>
          <p:cNvPicPr>
            <a:picLocks noChangeAspect="1"/>
          </p:cNvPicPr>
          <p:nvPr/>
        </p:nvPicPr>
        <p:blipFill>
          <a:blip r:embed="rId4"/>
          <a:stretch>
            <a:fillRect/>
          </a:stretch>
        </p:blipFill>
        <p:spPr>
          <a:xfrm>
            <a:off x="2285328" y="1431270"/>
            <a:ext cx="1285498" cy="3683001"/>
          </a:xfrm>
          <a:prstGeom prst="rect">
            <a:avLst/>
          </a:prstGeom>
          <a:ln w="12700">
            <a:miter lim="400000"/>
          </a:ln>
        </p:spPr>
      </p:pic>
      <p:sp>
        <p:nvSpPr>
          <p:cNvPr id="139" name="textruta 5"/>
          <p:cNvSpPr txBox="1"/>
          <p:nvPr/>
        </p:nvSpPr>
        <p:spPr>
          <a:xfrm>
            <a:off x="1461703" y="5373215"/>
            <a:ext cx="2932748" cy="69522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lgn="ctr">
              <a:defRPr sz="1400" b="1"/>
            </a:pPr>
            <a:r>
              <a:rPr lang="sv-SE" noProof="0" dirty="0"/>
              <a:t>Arbetsgivare.</a:t>
            </a:r>
          </a:p>
          <a:p>
            <a:pPr algn="ctr">
              <a:defRPr sz="1400"/>
            </a:pPr>
            <a:r>
              <a:rPr lang="sv-SE" noProof="0" dirty="0"/>
              <a:t>Behöver anställa, söker arbetskraft</a:t>
            </a:r>
          </a:p>
          <a:p>
            <a:pPr algn="ctr">
              <a:defRPr sz="1400" b="1"/>
            </a:pPr>
            <a:r>
              <a:rPr lang="sv-SE" noProof="0" dirty="0"/>
              <a:t>Medlem i arbetsgivarorganisation</a:t>
            </a:r>
          </a:p>
        </p:txBody>
      </p:sp>
      <p:sp>
        <p:nvSpPr>
          <p:cNvPr id="140" name="textruta 30"/>
          <p:cNvSpPr txBox="1"/>
          <p:nvPr/>
        </p:nvSpPr>
        <p:spPr>
          <a:xfrm>
            <a:off x="6689649" y="5358720"/>
            <a:ext cx="3509011" cy="89842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lgn="ctr">
              <a:defRPr sz="1400" b="1"/>
            </a:pPr>
            <a:r>
              <a:rPr lang="sv-SE" noProof="0" dirty="0"/>
              <a:t>Arbetstagare.</a:t>
            </a:r>
          </a:p>
          <a:p>
            <a:pPr algn="ctr">
              <a:defRPr sz="1400"/>
            </a:pPr>
            <a:r>
              <a:rPr lang="sv-SE" noProof="0" dirty="0"/>
              <a:t>Behöver jobba, söker jobb</a:t>
            </a:r>
          </a:p>
          <a:p>
            <a:pPr algn="ctr">
              <a:defRPr sz="1400" b="1">
                <a:solidFill>
                  <a:srgbClr val="E32015"/>
                </a:solidFill>
              </a:defRPr>
            </a:pPr>
            <a:r>
              <a:rPr lang="sv-SE" noProof="0" dirty="0"/>
              <a:t>Medlem i fackförening</a:t>
            </a:r>
          </a:p>
        </p:txBody>
      </p:sp>
      <p:sp>
        <p:nvSpPr>
          <p:cNvPr id="141" name="textruta 5"/>
          <p:cNvSpPr txBox="1"/>
          <p:nvPr/>
        </p:nvSpPr>
        <p:spPr>
          <a:xfrm>
            <a:off x="3013790" y="3442568"/>
            <a:ext cx="3797264" cy="28882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lgn="ctr">
              <a:defRPr sz="1400" b="1"/>
            </a:lvl1pPr>
          </a:lstStyle>
          <a:p>
            <a:r>
              <a:rPr lang="sv-SE" noProof="0" dirty="0"/>
              <a:t>säljer du ditt arbete?</a:t>
            </a:r>
          </a:p>
        </p:txBody>
      </p:sp>
      <p:sp>
        <p:nvSpPr>
          <p:cNvPr id="142" name="Rubrik 5"/>
          <p:cNvSpPr txBox="1"/>
          <p:nvPr/>
        </p:nvSpPr>
        <p:spPr>
          <a:xfrm>
            <a:off x="1569719" y="569940"/>
            <a:ext cx="9052561" cy="60988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lgn="ctr">
              <a:defRPr sz="3600" b="1" spc="-71">
                <a:solidFill>
                  <a:srgbClr val="F08701"/>
                </a:solidFill>
              </a:defRPr>
            </a:lvl1pPr>
          </a:lstStyle>
          <a:p>
            <a:r>
              <a:rPr lang="sv-SE" noProof="0" dirty="0"/>
              <a:t>Vem bestämmer din lön?</a:t>
            </a:r>
          </a:p>
        </p:txBody>
      </p:sp>
      <p:sp>
        <p:nvSpPr>
          <p:cNvPr id="143" name="Till vilket pris"/>
          <p:cNvSpPr txBox="1"/>
          <p:nvPr/>
        </p:nvSpPr>
        <p:spPr>
          <a:xfrm>
            <a:off x="4563666" y="2941688"/>
            <a:ext cx="1286668" cy="28882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45719" rIns="45719">
            <a:spAutoFit/>
          </a:bodyPr>
          <a:lstStyle>
            <a:lvl1pPr algn="ctr">
              <a:defRPr sz="1400" b="1"/>
            </a:lvl1pPr>
          </a:lstStyle>
          <a:p>
            <a:r>
              <a:rPr lang="sv-SE" noProof="0" dirty="0"/>
              <a:t>Till vilket pris </a:t>
            </a:r>
          </a:p>
        </p:txBody>
      </p:sp>
      <p:pic>
        <p:nvPicPr>
          <p:cNvPr id="144" name="Bildobjekt 2" descr="Bildobjekt 2"/>
          <p:cNvPicPr>
            <a:picLocks noChangeAspect="1"/>
          </p:cNvPicPr>
          <p:nvPr/>
        </p:nvPicPr>
        <p:blipFill>
          <a:blip r:embed="rId5"/>
          <a:stretch>
            <a:fillRect/>
          </a:stretch>
        </p:blipFill>
        <p:spPr>
          <a:xfrm>
            <a:off x="10841797" y="5547014"/>
            <a:ext cx="1020557" cy="1020556"/>
          </a:xfrm>
          <a:prstGeom prst="rect">
            <a:avLst/>
          </a:prstGeom>
          <a:ln w="12700">
            <a:miter lim="400000"/>
          </a:ln>
        </p:spPr>
      </p:pic>
      <p:pic>
        <p:nvPicPr>
          <p:cNvPr id="145" name="Bild" descr="Bild"/>
          <p:cNvPicPr>
            <a:picLocks noChangeAspect="1"/>
          </p:cNvPicPr>
          <p:nvPr/>
        </p:nvPicPr>
        <p:blipFill>
          <a:blip r:embed="rId6"/>
          <a:stretch>
            <a:fillRect/>
          </a:stretch>
        </p:blipFill>
        <p:spPr>
          <a:xfrm rot="10800000" flipH="1">
            <a:off x="3763633" y="2501900"/>
            <a:ext cx="2712689" cy="1700396"/>
          </a:xfrm>
          <a:prstGeom prst="rect">
            <a:avLst/>
          </a:prstGeom>
          <a:ln w="12700">
            <a:miter lim="400000"/>
          </a:ln>
        </p:spPr>
      </p:pic>
      <p:pic>
        <p:nvPicPr>
          <p:cNvPr id="146" name="Bild" descr="Bild"/>
          <p:cNvPicPr>
            <a:picLocks noChangeAspect="1"/>
          </p:cNvPicPr>
          <p:nvPr/>
        </p:nvPicPr>
        <p:blipFill>
          <a:blip r:embed="rId7"/>
          <a:stretch>
            <a:fillRect/>
          </a:stretch>
        </p:blipFill>
        <p:spPr>
          <a:xfrm>
            <a:off x="8960335" y="1431270"/>
            <a:ext cx="1224047" cy="3683001"/>
          </a:xfrm>
          <a:prstGeom prst="rect">
            <a:avLst/>
          </a:prstGeom>
          <a:ln w="12700">
            <a:miter lim="400000"/>
          </a:ln>
        </p:spPr>
      </p:pic>
      <p:pic>
        <p:nvPicPr>
          <p:cNvPr id="147" name="Bild" descr="Bild"/>
          <p:cNvPicPr>
            <a:picLocks noChangeAspect="1"/>
          </p:cNvPicPr>
          <p:nvPr/>
        </p:nvPicPr>
        <p:blipFill>
          <a:blip r:embed="rId8"/>
          <a:stretch>
            <a:fillRect/>
          </a:stretch>
        </p:blipFill>
        <p:spPr>
          <a:xfrm>
            <a:off x="6673202" y="1431270"/>
            <a:ext cx="1285498" cy="3683001"/>
          </a:xfrm>
          <a:prstGeom prst="rect">
            <a:avLst/>
          </a:prstGeom>
          <a:ln w="12700">
            <a:miter lim="400000"/>
          </a:ln>
        </p:spPr>
      </p:pic>
      <p:pic>
        <p:nvPicPr>
          <p:cNvPr id="148" name="Bild" descr="Bild"/>
          <p:cNvPicPr>
            <a:picLocks noChangeAspect="1"/>
          </p:cNvPicPr>
          <p:nvPr/>
        </p:nvPicPr>
        <p:blipFill>
          <a:blip r:embed="rId9"/>
          <a:stretch>
            <a:fillRect/>
          </a:stretch>
        </p:blipFill>
        <p:spPr>
          <a:xfrm>
            <a:off x="7814219" y="1431270"/>
            <a:ext cx="1259871" cy="3683001"/>
          </a:xfrm>
          <a:prstGeom prst="rect">
            <a:avLst/>
          </a:prstGeom>
          <a:ln w="12700">
            <a:miter lim="400000"/>
          </a:ln>
        </p:spPr>
      </p:pic>
    </p:spTree>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2" name="Bild" descr="Bild"/>
          <p:cNvPicPr>
            <a:picLocks/>
          </p:cNvPicPr>
          <p:nvPr/>
        </p:nvPicPr>
        <p:blipFill>
          <a:blip r:embed="rId3"/>
          <a:stretch>
            <a:fillRect/>
          </a:stretch>
        </p:blipFill>
        <p:spPr>
          <a:xfrm>
            <a:off x="6337" y="3735"/>
            <a:ext cx="12179326" cy="6850530"/>
          </a:xfrm>
          <a:prstGeom prst="rect">
            <a:avLst/>
          </a:prstGeom>
          <a:ln w="12700">
            <a:miter lim="400000"/>
          </a:ln>
        </p:spPr>
      </p:pic>
      <p:pic>
        <p:nvPicPr>
          <p:cNvPr id="153" name="Bild" descr="Bild"/>
          <p:cNvPicPr>
            <a:picLocks noChangeAspect="1"/>
          </p:cNvPicPr>
          <p:nvPr/>
        </p:nvPicPr>
        <p:blipFill>
          <a:blip r:embed="rId4"/>
          <a:stretch>
            <a:fillRect/>
          </a:stretch>
        </p:blipFill>
        <p:spPr>
          <a:xfrm>
            <a:off x="8856978" y="1407921"/>
            <a:ext cx="2182181" cy="6565901"/>
          </a:xfrm>
          <a:prstGeom prst="rect">
            <a:avLst/>
          </a:prstGeom>
          <a:ln w="12700">
            <a:miter lim="400000"/>
          </a:ln>
        </p:spPr>
      </p:pic>
      <p:pic>
        <p:nvPicPr>
          <p:cNvPr id="154" name="Bild" descr="Bild"/>
          <p:cNvPicPr>
            <a:picLocks noChangeAspect="1"/>
          </p:cNvPicPr>
          <p:nvPr/>
        </p:nvPicPr>
        <p:blipFill>
          <a:blip r:embed="rId5"/>
          <a:stretch>
            <a:fillRect/>
          </a:stretch>
        </p:blipFill>
        <p:spPr>
          <a:xfrm>
            <a:off x="5462851" y="1589160"/>
            <a:ext cx="2291732" cy="6565901"/>
          </a:xfrm>
          <a:prstGeom prst="rect">
            <a:avLst/>
          </a:prstGeom>
          <a:ln w="12700">
            <a:miter lim="400000"/>
          </a:ln>
        </p:spPr>
      </p:pic>
      <p:pic>
        <p:nvPicPr>
          <p:cNvPr id="155" name="Bildobjekt 2" descr="Bildobjekt 2"/>
          <p:cNvPicPr>
            <a:picLocks noChangeAspect="1"/>
          </p:cNvPicPr>
          <p:nvPr/>
        </p:nvPicPr>
        <p:blipFill>
          <a:blip r:embed="rId6"/>
          <a:stretch>
            <a:fillRect/>
          </a:stretch>
        </p:blipFill>
        <p:spPr>
          <a:xfrm>
            <a:off x="10841797" y="5547014"/>
            <a:ext cx="1020557" cy="1020556"/>
          </a:xfrm>
          <a:prstGeom prst="rect">
            <a:avLst/>
          </a:prstGeom>
          <a:ln w="12700">
            <a:miter lim="400000"/>
          </a:ln>
        </p:spPr>
      </p:pic>
      <p:sp>
        <p:nvSpPr>
          <p:cNvPr id="156" name="Rubrik 5"/>
          <p:cNvSpPr txBox="1"/>
          <p:nvPr/>
        </p:nvSpPr>
        <p:spPr>
          <a:xfrm>
            <a:off x="512233" y="1671893"/>
            <a:ext cx="6099969" cy="473160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p>
            <a:pPr>
              <a:lnSpc>
                <a:spcPct val="90000"/>
              </a:lnSpc>
              <a:defRPr sz="7600" b="1" spc="-422">
                <a:solidFill>
                  <a:srgbClr val="8F172E"/>
                </a:solidFill>
              </a:defRPr>
            </a:pPr>
            <a:r>
              <a:rPr lang="sv-SE" noProof="0" dirty="0"/>
              <a:t>Vad säljer </a:t>
            </a:r>
          </a:p>
          <a:p>
            <a:pPr>
              <a:lnSpc>
                <a:spcPct val="90000"/>
              </a:lnSpc>
              <a:defRPr sz="7600" b="1" spc="-422">
                <a:solidFill>
                  <a:srgbClr val="8F172E"/>
                </a:solidFill>
              </a:defRPr>
            </a:pPr>
            <a:r>
              <a:rPr lang="sv-SE" noProof="0" dirty="0"/>
              <a:t>du ditt </a:t>
            </a:r>
          </a:p>
          <a:p>
            <a:pPr>
              <a:lnSpc>
                <a:spcPct val="90000"/>
              </a:lnSpc>
              <a:defRPr sz="7600" b="1" spc="-422">
                <a:solidFill>
                  <a:srgbClr val="8F172E"/>
                </a:solidFill>
              </a:defRPr>
            </a:pPr>
            <a:r>
              <a:rPr lang="sv-SE" noProof="0" dirty="0"/>
              <a:t>arbete för?</a:t>
            </a:r>
          </a:p>
        </p:txBody>
      </p:sp>
      <p:pic>
        <p:nvPicPr>
          <p:cNvPr id="157" name="Bild" descr="Bild"/>
          <p:cNvPicPr>
            <a:picLocks noChangeAspect="1"/>
          </p:cNvPicPr>
          <p:nvPr/>
        </p:nvPicPr>
        <p:blipFill>
          <a:blip r:embed="rId7"/>
          <a:stretch>
            <a:fillRect/>
          </a:stretch>
        </p:blipFill>
        <p:spPr>
          <a:xfrm>
            <a:off x="7061637" y="1278010"/>
            <a:ext cx="2458919" cy="7188201"/>
          </a:xfrm>
          <a:prstGeom prst="rect">
            <a:avLst/>
          </a:prstGeom>
          <a:ln w="12700">
            <a:miter lim="400000"/>
          </a:ln>
        </p:spPr>
      </p:pic>
    </p:spTree>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1" name="Nr-181_Norrstrandsskolan_210706.jpg" descr="Nr-181_Norrstrandsskolan_210706.jpg"/>
          <p:cNvPicPr>
            <a:picLocks noChangeAspect="1"/>
          </p:cNvPicPr>
          <p:nvPr/>
        </p:nvPicPr>
        <p:blipFill>
          <a:blip r:embed="rId3"/>
          <a:stretch>
            <a:fillRect/>
          </a:stretch>
        </p:blipFill>
        <p:spPr>
          <a:xfrm>
            <a:off x="-8067" y="-1248347"/>
            <a:ext cx="12497812" cy="8332523"/>
          </a:xfrm>
          <a:prstGeom prst="rect">
            <a:avLst/>
          </a:prstGeom>
          <a:ln w="12700">
            <a:miter lim="400000"/>
          </a:ln>
        </p:spPr>
      </p:pic>
      <p:pic>
        <p:nvPicPr>
          <p:cNvPr id="162" name="Pennanteckning 1" descr="Pennanteckning 1"/>
          <p:cNvPicPr>
            <a:picLocks noChangeAspect="1"/>
          </p:cNvPicPr>
          <p:nvPr/>
        </p:nvPicPr>
        <p:blipFill>
          <a:blip r:embed="rId4"/>
          <a:stretch>
            <a:fillRect/>
          </a:stretch>
        </p:blipFill>
        <p:spPr>
          <a:xfrm>
            <a:off x="13420470" y="1052996"/>
            <a:ext cx="41307" cy="33116"/>
          </a:xfrm>
          <a:prstGeom prst="rect">
            <a:avLst/>
          </a:prstGeom>
          <a:ln w="12700">
            <a:miter lim="400000"/>
          </a:ln>
        </p:spPr>
      </p:pic>
      <p:pic>
        <p:nvPicPr>
          <p:cNvPr id="163" name="Bild" descr="Bild"/>
          <p:cNvPicPr>
            <a:picLocks noChangeAspect="1"/>
          </p:cNvPicPr>
          <p:nvPr/>
        </p:nvPicPr>
        <p:blipFill>
          <a:blip r:embed="rId5"/>
          <a:stretch>
            <a:fillRect/>
          </a:stretch>
        </p:blipFill>
        <p:spPr>
          <a:xfrm>
            <a:off x="10963492" y="5729205"/>
            <a:ext cx="779510" cy="658151"/>
          </a:xfrm>
          <a:prstGeom prst="rect">
            <a:avLst/>
          </a:prstGeom>
          <a:ln w="12700">
            <a:miter lim="400000"/>
          </a:ln>
        </p:spPr>
      </p:pic>
      <p:pic>
        <p:nvPicPr>
          <p:cNvPr id="164" name="Bild" descr="Bild"/>
          <p:cNvPicPr>
            <a:picLocks noChangeAspect="1"/>
          </p:cNvPicPr>
          <p:nvPr/>
        </p:nvPicPr>
        <p:blipFill>
          <a:blip r:embed="rId6"/>
          <a:stretch>
            <a:fillRect/>
          </a:stretch>
        </p:blipFill>
        <p:spPr>
          <a:xfrm>
            <a:off x="489160" y="4545855"/>
            <a:ext cx="1841501" cy="1841501"/>
          </a:xfrm>
          <a:prstGeom prst="rect">
            <a:avLst/>
          </a:prstGeom>
          <a:ln w="12700">
            <a:miter lim="400000"/>
          </a:ln>
        </p:spPr>
      </p:pic>
      <p:sp>
        <p:nvSpPr>
          <p:cNvPr id="165" name="Det…"/>
          <p:cNvSpPr txBox="1"/>
          <p:nvPr/>
        </p:nvSpPr>
        <p:spPr>
          <a:xfrm>
            <a:off x="463462" y="4843846"/>
            <a:ext cx="1842096" cy="1372519"/>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p>
            <a:pPr lvl="1" indent="0" algn="ctr">
              <a:lnSpc>
                <a:spcPct val="110000"/>
              </a:lnSpc>
              <a:defRPr sz="2400" b="1" spc="-133">
                <a:solidFill>
                  <a:srgbClr val="E2261B"/>
                </a:solidFill>
              </a:defRPr>
            </a:pPr>
            <a:r>
              <a:rPr lang="sv-SE" noProof="0" dirty="0"/>
              <a:t>Det</a:t>
            </a:r>
          </a:p>
          <a:p>
            <a:pPr lvl="1" indent="0" algn="ctr">
              <a:lnSpc>
                <a:spcPct val="110000"/>
              </a:lnSpc>
              <a:defRPr sz="2400" b="1" spc="-133">
                <a:solidFill>
                  <a:srgbClr val="E2261B"/>
                </a:solidFill>
              </a:defRPr>
            </a:pPr>
            <a:r>
              <a:rPr lang="sv-SE" noProof="0" dirty="0"/>
              <a:t>fackliga</a:t>
            </a:r>
          </a:p>
          <a:p>
            <a:pPr lvl="1" indent="0" algn="ctr">
              <a:lnSpc>
                <a:spcPct val="110000"/>
              </a:lnSpc>
              <a:defRPr sz="2400" b="1" spc="-133">
                <a:solidFill>
                  <a:srgbClr val="E2261B"/>
                </a:solidFill>
              </a:defRPr>
            </a:pPr>
            <a:r>
              <a:rPr lang="sv-SE" noProof="0" dirty="0"/>
              <a:t>löftet</a:t>
            </a:r>
          </a:p>
        </p:txBody>
      </p:sp>
    </p:spTree>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9" name="Nr-181_Norrstrandsskolan_210706.jpg" descr="Nr-181_Norrstrandsskolan_210706.jpg"/>
          <p:cNvPicPr>
            <a:picLocks noChangeAspect="1"/>
          </p:cNvPicPr>
          <p:nvPr/>
        </p:nvPicPr>
        <p:blipFill>
          <a:blip r:embed="rId3"/>
          <a:stretch>
            <a:fillRect/>
          </a:stretch>
        </p:blipFill>
        <p:spPr>
          <a:xfrm>
            <a:off x="-8067" y="-1248347"/>
            <a:ext cx="12497812" cy="8332523"/>
          </a:xfrm>
          <a:prstGeom prst="rect">
            <a:avLst/>
          </a:prstGeom>
          <a:ln w="12700">
            <a:miter lim="400000"/>
          </a:ln>
        </p:spPr>
      </p:pic>
      <p:pic>
        <p:nvPicPr>
          <p:cNvPr id="170" name="Pennanteckning 1" descr="Pennanteckning 1"/>
          <p:cNvPicPr>
            <a:picLocks noChangeAspect="1"/>
          </p:cNvPicPr>
          <p:nvPr/>
        </p:nvPicPr>
        <p:blipFill>
          <a:blip r:embed="rId4"/>
          <a:stretch>
            <a:fillRect/>
          </a:stretch>
        </p:blipFill>
        <p:spPr>
          <a:xfrm>
            <a:off x="13420470" y="1052996"/>
            <a:ext cx="41307" cy="33116"/>
          </a:xfrm>
          <a:prstGeom prst="rect">
            <a:avLst/>
          </a:prstGeom>
          <a:ln w="12700">
            <a:miter lim="400000"/>
          </a:ln>
        </p:spPr>
      </p:pic>
      <p:sp>
        <p:nvSpPr>
          <p:cNvPr id="171" name="Rubrik 5"/>
          <p:cNvSpPr txBox="1"/>
          <p:nvPr/>
        </p:nvSpPr>
        <p:spPr>
          <a:xfrm>
            <a:off x="463802" y="2229407"/>
            <a:ext cx="8858913" cy="6206587"/>
          </a:xfrm>
          <a:prstGeom prst="rect">
            <a:avLst/>
          </a:prstGeom>
          <a:ln w="12700">
            <a:miter lim="400000"/>
          </a:ln>
          <a:effectLst>
            <a:outerShdw blurRad="254000" dir="5400000" rotWithShape="0">
              <a:srgbClr val="000000">
                <a:alpha val="60000"/>
              </a:srgbClr>
            </a:outerShdw>
          </a:effectLst>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p>
            <a:pPr>
              <a:lnSpc>
                <a:spcPct val="90000"/>
              </a:lnSpc>
              <a:defRPr sz="4700" b="1" spc="-261">
                <a:solidFill>
                  <a:srgbClr val="FCF4D3"/>
                </a:solidFill>
              </a:defRPr>
            </a:pPr>
            <a:r>
              <a:rPr lang="sv-SE" noProof="0" dirty="0"/>
              <a:t>Gärna bättre aldrig </a:t>
            </a:r>
          </a:p>
          <a:p>
            <a:pPr>
              <a:lnSpc>
                <a:spcPct val="90000"/>
              </a:lnSpc>
              <a:defRPr sz="4700" b="1" spc="-261">
                <a:solidFill>
                  <a:srgbClr val="FFFFFF"/>
                </a:solidFill>
              </a:defRPr>
            </a:pPr>
            <a:r>
              <a:rPr lang="sv-SE" noProof="0" dirty="0">
                <a:solidFill>
                  <a:srgbClr val="FCF4D3"/>
                </a:solidFill>
              </a:rPr>
              <a:t>sämre.</a:t>
            </a:r>
            <a:r>
              <a:rPr lang="sv-SE" noProof="0" dirty="0"/>
              <a:t> Om vi håller </a:t>
            </a:r>
          </a:p>
          <a:p>
            <a:pPr>
              <a:lnSpc>
                <a:spcPct val="90000"/>
              </a:lnSpc>
              <a:defRPr sz="4700" b="1" spc="-261">
                <a:solidFill>
                  <a:srgbClr val="FFFFFF"/>
                </a:solidFill>
              </a:defRPr>
            </a:pPr>
            <a:r>
              <a:rPr lang="sv-SE" noProof="0" dirty="0"/>
              <a:t>ihop får vi inflytande!</a:t>
            </a:r>
          </a:p>
        </p:txBody>
      </p:sp>
      <p:pic>
        <p:nvPicPr>
          <p:cNvPr id="172" name="Bild" descr="Bild"/>
          <p:cNvPicPr>
            <a:picLocks noChangeAspect="1"/>
          </p:cNvPicPr>
          <p:nvPr/>
        </p:nvPicPr>
        <p:blipFill>
          <a:blip r:embed="rId5"/>
          <a:stretch>
            <a:fillRect/>
          </a:stretch>
        </p:blipFill>
        <p:spPr>
          <a:xfrm>
            <a:off x="489160" y="4545855"/>
            <a:ext cx="1841501" cy="1841501"/>
          </a:xfrm>
          <a:prstGeom prst="rect">
            <a:avLst/>
          </a:prstGeom>
          <a:ln w="12700">
            <a:miter lim="400000"/>
          </a:ln>
        </p:spPr>
      </p:pic>
      <p:sp>
        <p:nvSpPr>
          <p:cNvPr id="173" name="Det…"/>
          <p:cNvSpPr txBox="1"/>
          <p:nvPr/>
        </p:nvSpPr>
        <p:spPr>
          <a:xfrm>
            <a:off x="463462" y="4843846"/>
            <a:ext cx="1842096" cy="1372519"/>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p>
            <a:pPr lvl="1" indent="0" algn="ctr">
              <a:lnSpc>
                <a:spcPct val="110000"/>
              </a:lnSpc>
              <a:defRPr sz="2400" b="1" spc="-133">
                <a:solidFill>
                  <a:srgbClr val="E2261B"/>
                </a:solidFill>
              </a:defRPr>
            </a:pPr>
            <a:r>
              <a:rPr lang="sv-SE" noProof="0" dirty="0"/>
              <a:t>Det</a:t>
            </a:r>
          </a:p>
          <a:p>
            <a:pPr lvl="1" indent="0" algn="ctr">
              <a:lnSpc>
                <a:spcPct val="110000"/>
              </a:lnSpc>
              <a:defRPr sz="2400" b="1" spc="-133">
                <a:solidFill>
                  <a:srgbClr val="E2261B"/>
                </a:solidFill>
              </a:defRPr>
            </a:pPr>
            <a:r>
              <a:rPr lang="sv-SE" noProof="0" dirty="0"/>
              <a:t>fackliga</a:t>
            </a:r>
          </a:p>
          <a:p>
            <a:pPr lvl="1" indent="0" algn="ctr">
              <a:lnSpc>
                <a:spcPct val="110000"/>
              </a:lnSpc>
              <a:defRPr sz="2400" b="1" spc="-133">
                <a:solidFill>
                  <a:srgbClr val="E2261B"/>
                </a:solidFill>
              </a:defRPr>
            </a:pPr>
            <a:r>
              <a:rPr lang="sv-SE" noProof="0" dirty="0"/>
              <a:t>löftet</a:t>
            </a:r>
          </a:p>
        </p:txBody>
      </p:sp>
      <p:pic>
        <p:nvPicPr>
          <p:cNvPr id="174" name="Bild" descr="Bild"/>
          <p:cNvPicPr>
            <a:picLocks noChangeAspect="1"/>
          </p:cNvPicPr>
          <p:nvPr/>
        </p:nvPicPr>
        <p:blipFill>
          <a:blip r:embed="rId6"/>
          <a:stretch>
            <a:fillRect/>
          </a:stretch>
        </p:blipFill>
        <p:spPr>
          <a:xfrm>
            <a:off x="10963492" y="5729205"/>
            <a:ext cx="779510" cy="658151"/>
          </a:xfrm>
          <a:prstGeom prst="rect">
            <a:avLst/>
          </a:prstGeom>
          <a:ln w="12700">
            <a:miter lim="400000"/>
          </a:ln>
        </p:spPr>
      </p:pic>
    </p:spTree>
  </p:cSld>
  <p:clrMapOvr>
    <a:masterClrMapping/>
  </p:clrMapOvr>
  <p:transition spd="slow">
    <p:fade/>
  </p:transition>
</p:sld>
</file>

<file path=ppt/theme/theme1.xml><?xml version="1.0" encoding="utf-8"?>
<a:theme xmlns:a="http://schemas.openxmlformats.org/drawingml/2006/main" name="Handels">
  <a:themeElements>
    <a:clrScheme name="Handels">
      <a:dk1>
        <a:srgbClr val="000000"/>
      </a:dk1>
      <a:lt1>
        <a:srgbClr val="FFFFFF"/>
      </a:lt1>
      <a:dk2>
        <a:srgbClr val="A7A7A7"/>
      </a:dk2>
      <a:lt2>
        <a:srgbClr val="535353"/>
      </a:lt2>
      <a:accent1>
        <a:srgbClr val="E2261A"/>
      </a:accent1>
      <a:accent2>
        <a:srgbClr val="2DC6D6"/>
      </a:accent2>
      <a:accent3>
        <a:srgbClr val="FE7F03"/>
      </a:accent3>
      <a:accent4>
        <a:srgbClr val="00A486"/>
      </a:accent4>
      <a:accent5>
        <a:srgbClr val="8C2633"/>
      </a:accent5>
      <a:accent6>
        <a:srgbClr val="868C01"/>
      </a:accent6>
      <a:hlink>
        <a:srgbClr val="0000FF"/>
      </a:hlink>
      <a:folHlink>
        <a:srgbClr val="FF00FF"/>
      </a:folHlink>
    </a:clrScheme>
    <a:fontScheme name="Handels">
      <a:majorFont>
        <a:latin typeface="Helvetica"/>
        <a:ea typeface="Helvetica"/>
        <a:cs typeface="Helvetica"/>
      </a:majorFont>
      <a:minorFont>
        <a:latin typeface="Arial"/>
        <a:ea typeface="Arial"/>
        <a:cs typeface="Arial"/>
      </a:minorFont>
    </a:fontScheme>
    <a:fmtScheme name="Handel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Handels">
  <a:themeElements>
    <a:clrScheme name="Handels">
      <a:dk1>
        <a:srgbClr val="000000"/>
      </a:dk1>
      <a:lt1>
        <a:srgbClr val="FFFFFF"/>
      </a:lt1>
      <a:dk2>
        <a:srgbClr val="A7A7A7"/>
      </a:dk2>
      <a:lt2>
        <a:srgbClr val="535353"/>
      </a:lt2>
      <a:accent1>
        <a:srgbClr val="E2261A"/>
      </a:accent1>
      <a:accent2>
        <a:srgbClr val="2DC6D6"/>
      </a:accent2>
      <a:accent3>
        <a:srgbClr val="FE7F03"/>
      </a:accent3>
      <a:accent4>
        <a:srgbClr val="00A486"/>
      </a:accent4>
      <a:accent5>
        <a:srgbClr val="8C2633"/>
      </a:accent5>
      <a:accent6>
        <a:srgbClr val="868C01"/>
      </a:accent6>
      <a:hlink>
        <a:srgbClr val="0000FF"/>
      </a:hlink>
      <a:folHlink>
        <a:srgbClr val="FF00FF"/>
      </a:folHlink>
    </a:clrScheme>
    <a:fontScheme name="Handels">
      <a:majorFont>
        <a:latin typeface="Helvetica"/>
        <a:ea typeface="Helvetica"/>
        <a:cs typeface="Helvetica"/>
      </a:majorFont>
      <a:minorFont>
        <a:latin typeface="Arial"/>
        <a:ea typeface="Arial"/>
        <a:cs typeface="Arial"/>
      </a:minorFont>
    </a:fontScheme>
    <a:fmtScheme name="Handel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074355090C044D4696E56DBEB4A1EA1D" ma:contentTypeVersion="17" ma:contentTypeDescription="Skapa ett nytt dokument." ma:contentTypeScope="" ma:versionID="71ce6603466508f7052dfc6927a8070d">
  <xsd:schema xmlns:xsd="http://www.w3.org/2001/XMLSchema" xmlns:xs="http://www.w3.org/2001/XMLSchema" xmlns:p="http://schemas.microsoft.com/office/2006/metadata/properties" xmlns:ns2="16084d06-3e8e-49e3-9312-e473a5b7c930" xmlns:ns3="f5c75cb3-12d5-415f-9da5-3b7a9787cea9" targetNamespace="http://schemas.microsoft.com/office/2006/metadata/properties" ma:root="true" ma:fieldsID="562cf9d3116a5bb5b49cabe7dad3f608" ns2:_="" ns3:_="">
    <xsd:import namespace="16084d06-3e8e-49e3-9312-e473a5b7c930"/>
    <xsd:import namespace="f5c75cb3-12d5-415f-9da5-3b7a9787cea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CR" minOccurs="0"/>
                <xsd:element ref="ns2:MediaServiceLocation" minOccurs="0"/>
                <xsd:element ref="ns3:SharedWithUsers" minOccurs="0"/>
                <xsd:element ref="ns3:SharedWithDetails" minOccurs="0"/>
                <xsd:element ref="ns2:MediaServiceAutoKeyPoints" minOccurs="0"/>
                <xsd:element ref="ns2:MediaServiceKeyPoints" minOccurs="0"/>
                <xsd:element ref="ns2:lcf76f155ced4ddcb4097134ff3c332f" minOccurs="0"/>
                <xsd:element ref="ns3:TaxCatchAll" minOccurs="0"/>
                <xsd:element ref="ns2:MediaServiceGenerationTime" minOccurs="0"/>
                <xsd:element ref="ns2:MediaServiceEventHashCode"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6084d06-3e8e-49e3-9312-e473a5b7c93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Location" ma:index="12" nillable="true" ma:displayName="Location" ma:internalName="MediaServiceLocatio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lcf76f155ced4ddcb4097134ff3c332f" ma:index="18" nillable="true" ma:taxonomy="true" ma:internalName="lcf76f155ced4ddcb4097134ff3c332f" ma:taxonomyFieldName="MediaServiceImageTags" ma:displayName="Bildmarkeringar" ma:readOnly="false" ma:fieldId="{5cf76f15-5ced-4ddc-b409-7134ff3c332f}" ma:taxonomyMulti="true" ma:sspId="07b0dcc0-e665-4050-ae29-3b7657684338" ma:termSetId="09814cd3-568e-fe90-9814-8d621ff8fb84" ma:anchorId="fba54fb3-c3e1-fe81-a776-ca4b69148c4d" ma:open="true" ma:isKeyword="false">
      <xsd:complexType>
        <xsd:sequence>
          <xsd:element ref="pc:Terms" minOccurs="0" maxOccurs="1"/>
        </xsd:sequence>
      </xsd:complex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5c75cb3-12d5-415f-9da5-3b7a9787cea9" elementFormDefault="qualified">
    <xsd:import namespace="http://schemas.microsoft.com/office/2006/documentManagement/types"/>
    <xsd:import namespace="http://schemas.microsoft.com/office/infopath/2007/PartnerControls"/>
    <xsd:element name="SharedWithUsers" ma:index="13"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Delat med information" ma:internalName="SharedWithDetails" ma:readOnly="true">
      <xsd:simpleType>
        <xsd:restriction base="dms:Note">
          <xsd:maxLength value="255"/>
        </xsd:restriction>
      </xsd:simpleType>
    </xsd:element>
    <xsd:element name="TaxCatchAll" ma:index="19" nillable="true" ma:displayName="Taxonomy Catch All Column" ma:hidden="true" ma:list="{88f952ec-11d6-40b5-9617-6d59e2035c40}" ma:internalName="TaxCatchAll" ma:showField="CatchAllData" ma:web="f5c75cb3-12d5-415f-9da5-3b7a9787cea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f5c75cb3-12d5-415f-9da5-3b7a9787cea9" xsi:nil="true"/>
    <lcf76f155ced4ddcb4097134ff3c332f xmlns="16084d06-3e8e-49e3-9312-e473a5b7c930">
      <Terms xmlns="http://schemas.microsoft.com/office/infopath/2007/PartnerControls"/>
    </lcf76f155ced4ddcb4097134ff3c332f>
    <SharedWithUsers xmlns="f5c75cb3-12d5-415f-9da5-3b7a9787cea9">
      <UserInfo>
        <DisplayName>Sara Johansson</DisplayName>
        <AccountId>640</AccountId>
        <AccountType/>
      </UserInfo>
    </SharedWithUsers>
  </documentManagement>
</p:properties>
</file>

<file path=customXml/itemProps1.xml><?xml version="1.0" encoding="utf-8"?>
<ds:datastoreItem xmlns:ds="http://schemas.openxmlformats.org/officeDocument/2006/customXml" ds:itemID="{7FBA7F51-8471-4EBB-AFAF-404858C45747}">
  <ds:schemaRefs>
    <ds:schemaRef ds:uri="http://schemas.microsoft.com/sharepoint/v3/contenttype/forms"/>
  </ds:schemaRefs>
</ds:datastoreItem>
</file>

<file path=customXml/itemProps2.xml><?xml version="1.0" encoding="utf-8"?>
<ds:datastoreItem xmlns:ds="http://schemas.openxmlformats.org/officeDocument/2006/customXml" ds:itemID="{2C83C818-A866-48C6-AEE5-65DF7BBF6799}"/>
</file>

<file path=customXml/itemProps3.xml><?xml version="1.0" encoding="utf-8"?>
<ds:datastoreItem xmlns:ds="http://schemas.openxmlformats.org/officeDocument/2006/customXml" ds:itemID="{F28DCD8F-3A93-4967-81BE-6F38A0961EC8}">
  <ds:schemaRefs>
    <ds:schemaRef ds:uri="16084d06-3e8e-49e3-9312-e473a5b7c930"/>
    <ds:schemaRef ds:uri="f5c75cb3-12d5-415f-9da5-3b7a9787cea9"/>
    <ds:schemaRef ds:uri="http://schemas.microsoft.com/office/2006/metadata/properties"/>
    <ds:schemaRef ds:uri="http://schemas.microsoft.com/office/infopath/2007/PartnerControls"/>
  </ds:schemaRefs>
</ds:datastoreItem>
</file>

<file path=docMetadata/LabelInfo.xml><?xml version="1.0" encoding="utf-8"?>
<clbl:labelList xmlns:clbl="http://schemas.microsoft.com/office/2020/mipLabelMetadata">
  <clbl:label id="{f086fe86-a4aa-467a-b4e0-bdbbfd008c1e}" enabled="0" method="" siteId="{f086fe86-a4aa-467a-b4e0-bdbbfd008c1e}" removed="1"/>
</clbl:labelList>
</file>

<file path=docProps/app.xml><?xml version="1.0" encoding="utf-8"?>
<Properties xmlns="http://schemas.openxmlformats.org/officeDocument/2006/extended-properties" xmlns:vt="http://schemas.openxmlformats.org/officeDocument/2006/docPropsVTypes">
  <TotalTime>46405</TotalTime>
  <Words>8533</Words>
  <Application>Microsoft Office PowerPoint</Application>
  <PresentationFormat>Bredbild</PresentationFormat>
  <Paragraphs>625</Paragraphs>
  <Slides>40</Slides>
  <Notes>34</Notes>
  <HiddenSlides>0</HiddenSlides>
  <MMClips>0</MMClips>
  <ScaleCrop>false</ScaleCrop>
  <HeadingPairs>
    <vt:vector size="6" baseType="variant">
      <vt:variant>
        <vt:lpstr>Använt teckensnitt</vt:lpstr>
      </vt:variant>
      <vt:variant>
        <vt:i4>2</vt:i4>
      </vt:variant>
      <vt:variant>
        <vt:lpstr>Tema</vt:lpstr>
      </vt:variant>
      <vt:variant>
        <vt:i4>1</vt:i4>
      </vt:variant>
      <vt:variant>
        <vt:lpstr>Bildrubriker</vt:lpstr>
      </vt:variant>
      <vt:variant>
        <vt:i4>40</vt:i4>
      </vt:variant>
    </vt:vector>
  </HeadingPairs>
  <TitlesOfParts>
    <vt:vector size="43" baseType="lpstr">
      <vt:lpstr>Arial</vt:lpstr>
      <vt:lpstr>Lato</vt:lpstr>
      <vt:lpstr>Handels</vt:lpstr>
      <vt:lpstr>För dig som  är på väg ut i  arbetslivet</vt:lpstr>
      <vt:lpstr>För dig som  är på väg ut i  arbetslivet</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För dig som  är på väg ut i  arbetslivet</dc:title>
  <dc:creator>Lizette Nilsson</dc:creator>
  <cp:lastModifiedBy>Goran Khello Sheikhi</cp:lastModifiedBy>
  <cp:revision>10</cp:revision>
  <dcterms:modified xsi:type="dcterms:W3CDTF">2026-08-27T10:25:55Z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0x010100074355090C044D4696E56DBEB4A1EA1D</vt:lpwstr>
  </property>
  <property fmtid="{D5CDD505-2E9C-101B-9397-08002B2CF9AE}" pid="3" name="MediaServiceImageTags">
    <vt:lpwstr/>
  </property>
</Properties>
</file>