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35"/>
  </p:notesMasterIdLst>
  <p:sldIdLst>
    <p:sldId id="257" r:id="rId6"/>
    <p:sldId id="258" r:id="rId7"/>
    <p:sldId id="259" r:id="rId8"/>
    <p:sldId id="261" r:id="rId9"/>
    <p:sldId id="260" r:id="rId10"/>
    <p:sldId id="264" r:id="rId11"/>
    <p:sldId id="263" r:id="rId12"/>
    <p:sldId id="262" r:id="rId13"/>
    <p:sldId id="269" r:id="rId14"/>
    <p:sldId id="280" r:id="rId15"/>
    <p:sldId id="268" r:id="rId16"/>
    <p:sldId id="267" r:id="rId17"/>
    <p:sldId id="300" r:id="rId18"/>
    <p:sldId id="301" r:id="rId19"/>
    <p:sldId id="302" r:id="rId20"/>
    <p:sldId id="303" r:id="rId21"/>
    <p:sldId id="304" r:id="rId22"/>
    <p:sldId id="305" r:id="rId23"/>
    <p:sldId id="306" r:id="rId24"/>
    <p:sldId id="276" r:id="rId25"/>
    <p:sldId id="279" r:id="rId26"/>
    <p:sldId id="278" r:id="rId27"/>
    <p:sldId id="282" r:id="rId28"/>
    <p:sldId id="281" r:id="rId29"/>
    <p:sldId id="283" r:id="rId30"/>
    <p:sldId id="343" r:id="rId31"/>
    <p:sldId id="286" r:id="rId32"/>
    <p:sldId id="285" r:id="rId33"/>
    <p:sldId id="287"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B3EE9-7BDC-1057-E964-75D64F9F35A3}" v="45" dt="2021-09-15T11:56:51.959"/>
    <p1510:client id="{5E42E651-CDC1-D05A-346F-D9B9472ED9A1}" v="1" dt="2021-09-15T12:00:15.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49893" autoAdjust="0"/>
  </p:normalViewPr>
  <p:slideViewPr>
    <p:cSldViewPr snapToGrid="0">
      <p:cViewPr varScale="1">
        <p:scale>
          <a:sx n="55" d="100"/>
          <a:sy n="55" d="100"/>
        </p:scale>
        <p:origin x="24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6AA54-3622-40DD-8563-1D4CA7A726EE}" type="datetimeFigureOut">
              <a:rPr lang="sv-SE"/>
              <a:t>2023-07-31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3A2CA-C703-4EE7-B50E-98F37F53508D}" type="slidenum">
              <a:rPr lang="sv-SE"/>
              <a:t>‹#›</a:t>
            </a:fld>
            <a:endParaRPr lang="sv-SE"/>
          </a:p>
        </p:txBody>
      </p:sp>
    </p:spTree>
    <p:extLst>
      <p:ext uri="{BB962C8B-B14F-4D97-AF65-F5344CB8AC3E}">
        <p14:creationId xmlns:p14="http://schemas.microsoft.com/office/powerpoint/2010/main" val="7693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79HJ5cjp88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o.se/start/solidarisk_lonepolitik/kollektivavta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rbetslivskoll.se/material/spel-for-klassrumme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xfrm>
            <a:off x="381000" y="685800"/>
            <a:ext cx="6096000" cy="3429000"/>
          </a:xfrm>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pPr>
              <a:spcBef>
                <a:spcPts val="0"/>
              </a:spcBef>
              <a:defRPr b="1"/>
            </a:pPr>
            <a:r>
              <a:t>Inledning </a:t>
            </a:r>
          </a:p>
          <a:p>
            <a:pPr>
              <a:spcBef>
                <a:spcPts val="0"/>
              </a:spcBef>
            </a:pPr>
            <a:r>
              <a:t>Materialet är ett exempel på vad du kan ta upp. Det innehåller många powerpointbilder och andra verktyg du kan använda dig av som skolinformatör. Tanken är inte att du ska visa alla bilder och ordagrant säga exakt allt som finns med i talarmanuset, utan du kan själv välja vilka bilder och anpassa informationen efter tid, inriktning och årskurs. </a:t>
            </a:r>
          </a:p>
          <a:p>
            <a:pPr>
              <a:spcBef>
                <a:spcPts val="0"/>
              </a:spcBef>
            </a:pPr>
            <a:endParaRPr/>
          </a:p>
          <a:p>
            <a:pPr>
              <a:spcBef>
                <a:spcPts val="0"/>
              </a:spcBef>
            </a:pPr>
            <a:r>
              <a:t>På handels.se/skolinfo finns alla verktyg och powerpoint-presentationer som är anpassade efter årskurs. </a:t>
            </a:r>
          </a:p>
          <a:p>
            <a:pPr>
              <a:spcBef>
                <a:spcPts val="0"/>
              </a:spcBef>
            </a:pPr>
            <a:r>
              <a:t> </a:t>
            </a:r>
          </a:p>
          <a:p>
            <a:pPr>
              <a:spcBef>
                <a:spcPts val="0"/>
              </a:spcBef>
            </a:pPr>
            <a:r>
              <a:t>Vi använder oftast Handels workshop (magneter) om lag/avtal eftersom vi vet att det är ett bra sätt att göra eleverna delaktiga och ta till sig information. </a:t>
            </a:r>
          </a:p>
          <a:p>
            <a:pPr>
              <a:spcBef>
                <a:spcPts val="0"/>
              </a:spcBef>
            </a:pPr>
            <a:r>
              <a:t>Vi ser också alltid till att informera om saker som är bra att tänka på nu när man ska ut och jobba och ger alla elever foldern ”På väg ut i arbetslivet”.</a:t>
            </a:r>
          </a:p>
          <a:p>
            <a:pPr>
              <a:spcBef>
                <a:spcPts val="0"/>
              </a:spcBef>
            </a:pPr>
            <a:r>
              <a:t> </a:t>
            </a:r>
          </a:p>
          <a:p>
            <a:pPr>
              <a:spcBef>
                <a:spcPts val="0"/>
              </a:spcBef>
            </a:pPr>
            <a:r>
              <a:t>Det är såklart viktigt att de allra flesta elever är eller blir elevmedlemmar. Tänk på att inte vänta med info om elevmedlemskap till slutet av presentationen. Det kan bli stressigt och glömmas bort, utan försök flika in det ungefär i mitten av presentationen och påminn i slutet. </a:t>
            </a:r>
          </a:p>
          <a:p>
            <a:pPr>
              <a:spcBef>
                <a:spcPts val="0"/>
              </a:spcBef>
            </a:pPr>
            <a:r>
              <a:t>  </a:t>
            </a:r>
          </a:p>
          <a:p>
            <a:pPr>
              <a:spcBef>
                <a:spcPts val="0"/>
              </a:spcBef>
              <a:defRPr b="1"/>
            </a:pPr>
            <a:r>
              <a:t>Presentation</a:t>
            </a:r>
            <a:r>
              <a:rPr b="0"/>
              <a:t> </a:t>
            </a:r>
          </a:p>
          <a:p>
            <a:pPr>
              <a:spcBef>
                <a:spcPts val="0"/>
              </a:spcBef>
            </a:pPr>
            <a:r>
              <a:t>Berätta vem du är, vad du jobbar med i vanliga fall samt lite om varför du valde att bli medlem och engagera dig i Handels. </a:t>
            </a:r>
          </a:p>
          <a:p>
            <a:pPr>
              <a:spcBef>
                <a:spcPts val="0"/>
              </a:spcBef>
            </a:pPr>
            <a:r>
              <a:t>Tänk på att inte ”namedroppa” uppdrag eller så. </a:t>
            </a:r>
          </a:p>
          <a:p>
            <a:pPr>
              <a:spcBef>
                <a:spcPts val="0"/>
              </a:spcBef>
            </a:pPr>
            <a:r>
              <a:t>Vi vill att eleverna ska kunna identifiera sig med oss skolinformatörer. Vi är vanliga medlemmar/handelsanställda som valt att engagera oss. </a:t>
            </a:r>
          </a:p>
          <a:p>
            <a:pPr>
              <a:spcBef>
                <a:spcPts val="0"/>
              </a:spcBef>
            </a:pPr>
            <a:r>
              <a:t>Om du har tid be gärna eleverna att presentera sig samt om de jobbar/har jobbat någonstans.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xfrm>
            <a:off x="381000" y="685800"/>
            <a:ext cx="6096000" cy="3429000"/>
          </a:xfrm>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t>De flesta arbetsplatser har kollektivavtal - och alla borde ha det. Avtalet säkrar att du har rätt lön, garanteras löneökningar och har schysta villkor i övrigt.</a:t>
            </a:r>
          </a:p>
          <a:p>
            <a:r>
              <a:t>Kollektivavtalet är ett slags spelregler som fack och arbetsgivare kommer överens om. Om kollektivavtal saknas, är det arbetsgivarens regler som gäller. Då kan arbetsgivaren själv bestämma din lön och du kan missa olika slags ersättningar och försäkringar. </a:t>
            </a:r>
          </a:p>
          <a:p>
            <a:endParaRPr/>
          </a:p>
          <a:p>
            <a:pPr>
              <a:defRPr b="1"/>
            </a:pPr>
            <a:r>
              <a:t>Exempel på vad som bestäms i kollektivavtalet</a:t>
            </a:r>
          </a:p>
          <a:p>
            <a:r>
              <a:t>Lägstanivån på din lön – högre kan du alltid få, avtalet sätter inget tak</a:t>
            </a:r>
          </a:p>
          <a:p>
            <a:r>
              <a:t>Din ersättning vid övertid och obekväm arbetstid</a:t>
            </a:r>
          </a:p>
          <a:p>
            <a:r>
              <a:t>Hur din arbetstid ska räknas och läggas ut</a:t>
            </a:r>
          </a:p>
          <a:p>
            <a:r>
              <a:t>När du har rätt till betald ledighet</a:t>
            </a:r>
          </a:p>
          <a:p>
            <a:r>
              <a:t>Högre pension (så kallad avtalspension)</a:t>
            </a:r>
          </a:p>
          <a:p>
            <a:r>
              <a:t>Försäkringar vid uppsägning, sjukdom, arbetsskada eller dödsfall</a:t>
            </a:r>
          </a:p>
          <a:p>
            <a:r>
              <a:t>Extra pengar när du är föräldraledig</a:t>
            </a:r>
          </a:p>
          <a:p>
            <a:endParaRPr/>
          </a:p>
          <a:p>
            <a:pPr>
              <a:defRPr b="1"/>
            </a:pPr>
            <a:r>
              <a:t>Saknas kollektivavtal där du jobbar?</a:t>
            </a:r>
          </a:p>
          <a:p>
            <a:r>
              <a:t>Om det inte finns kollektivavtal på din arbetsplats kontaktar du Handels. </a:t>
            </a:r>
            <a:br/>
            <a:r>
              <a:t>Det behöver inte vara ett aktivt val av din arbetsgivare, utan kan bero på okunnighet. Men det finns också arbetsgivare som inte vill teckna avtal. Det accepterar inte Handels. Inget företag ska bygga på låga löner och dåliga arbetsvillkor. Om din arbetsgivare vägrar kan Handels varsla om konflikt och ta till olika stridsåtgärder. Det är viktigt att de allra flesta är medlemmar. </a:t>
            </a:r>
          </a:p>
          <a:p>
            <a:endParaRPr/>
          </a:p>
          <a:p>
            <a:pPr>
              <a:spcBef>
                <a:spcPts val="0"/>
              </a:spcBef>
              <a:defRPr b="1"/>
            </a:pPr>
            <a:r>
              <a:t>Verktyg:</a:t>
            </a:r>
            <a:r>
              <a:rPr b="0"/>
              <a:t> Handels film om kollektivavtal </a:t>
            </a:r>
            <a:r>
              <a:rPr b="0" u="sng">
                <a:solidFill>
                  <a:srgbClr val="0000FF"/>
                </a:solidFill>
                <a:uFill>
                  <a:solidFill>
                    <a:srgbClr val="0000FF"/>
                  </a:solidFill>
                </a:uFill>
                <a:hlinkClick r:id="rId3"/>
              </a:rPr>
              <a:t>www.youtube.com/watch?v=79HJ5cjp88g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a:spcBef>
                <a:spcPts val="0"/>
              </a:spcBef>
              <a:defRPr b="1"/>
            </a:pPr>
            <a:r>
              <a:rPr dirty="0" err="1"/>
              <a:t>Sammanfatta</a:t>
            </a:r>
            <a:r>
              <a:rPr dirty="0"/>
              <a:t> </a:t>
            </a:r>
            <a:r>
              <a:rPr dirty="0" err="1"/>
              <a:t>varför</a:t>
            </a:r>
            <a:r>
              <a:rPr dirty="0"/>
              <a:t> det är </a:t>
            </a:r>
            <a:r>
              <a:rPr dirty="0" err="1"/>
              <a:t>viktigt</a:t>
            </a:r>
            <a:r>
              <a:rPr dirty="0"/>
              <a:t> att </a:t>
            </a:r>
            <a:r>
              <a:rPr dirty="0" err="1"/>
              <a:t>vara</a:t>
            </a:r>
            <a:r>
              <a:rPr dirty="0"/>
              <a:t> </a:t>
            </a:r>
            <a:r>
              <a:rPr dirty="0" err="1"/>
              <a:t>medlem</a:t>
            </a:r>
            <a:endParaRPr dirty="0"/>
          </a:p>
          <a:p>
            <a:pPr>
              <a:spcBef>
                <a:spcPts val="0"/>
              </a:spcBef>
              <a:defRPr b="1"/>
            </a:pPr>
            <a:endParaRPr dirty="0"/>
          </a:p>
          <a:p>
            <a:pPr>
              <a:spcBef>
                <a:spcPts val="0"/>
              </a:spcBef>
            </a:pPr>
            <a:r>
              <a:rPr dirty="0" err="1"/>
              <a:t>Återkoppla</a:t>
            </a:r>
            <a:r>
              <a:rPr dirty="0"/>
              <a:t> till </a:t>
            </a:r>
            <a:r>
              <a:rPr dirty="0" err="1"/>
              <a:t>kollektivavtal</a:t>
            </a:r>
            <a:r>
              <a:rPr dirty="0"/>
              <a:t> och </a:t>
            </a:r>
            <a:r>
              <a:rPr dirty="0" err="1"/>
              <a:t>avtalsrörelser</a:t>
            </a:r>
            <a:r>
              <a:rPr dirty="0"/>
              <a:t>. </a:t>
            </a:r>
            <a:endParaRPr lang="sv-SE" dirty="0"/>
          </a:p>
          <a:p>
            <a:pPr>
              <a:spcBef>
                <a:spcPts val="0"/>
              </a:spcBef>
            </a:pPr>
            <a:endParaRPr dirty="0"/>
          </a:p>
          <a:p>
            <a:pPr>
              <a:spcBef>
                <a:spcPts val="0"/>
              </a:spcBef>
            </a:pPr>
            <a:r>
              <a:rPr dirty="0"/>
              <a:t>Du </a:t>
            </a:r>
            <a:r>
              <a:rPr dirty="0" err="1"/>
              <a:t>kan</a:t>
            </a:r>
            <a:r>
              <a:rPr dirty="0"/>
              <a:t> </a:t>
            </a:r>
            <a:r>
              <a:rPr dirty="0" err="1"/>
              <a:t>också</a:t>
            </a:r>
            <a:r>
              <a:rPr dirty="0"/>
              <a:t> ta upp att det är en </a:t>
            </a:r>
            <a:r>
              <a:rPr dirty="0" err="1"/>
              <a:t>sak</a:t>
            </a:r>
            <a:r>
              <a:rPr dirty="0"/>
              <a:t> att </a:t>
            </a:r>
            <a:r>
              <a:rPr b="1" dirty="0"/>
              <a:t>ha</a:t>
            </a:r>
            <a:r>
              <a:rPr dirty="0"/>
              <a:t> </a:t>
            </a:r>
            <a:r>
              <a:rPr dirty="0" err="1"/>
              <a:t>rätt</a:t>
            </a:r>
            <a:r>
              <a:rPr dirty="0"/>
              <a:t>. En </a:t>
            </a:r>
            <a:r>
              <a:rPr dirty="0" err="1"/>
              <a:t>annan</a:t>
            </a:r>
            <a:r>
              <a:rPr dirty="0"/>
              <a:t> </a:t>
            </a:r>
            <a:r>
              <a:rPr dirty="0" err="1"/>
              <a:t>sak</a:t>
            </a:r>
            <a:r>
              <a:rPr dirty="0"/>
              <a:t> att </a:t>
            </a:r>
            <a:r>
              <a:rPr b="1" dirty="0" err="1"/>
              <a:t>få</a:t>
            </a:r>
            <a:r>
              <a:rPr b="1" dirty="0"/>
              <a:t> </a:t>
            </a:r>
            <a:r>
              <a:rPr dirty="0" err="1"/>
              <a:t>rätt</a:t>
            </a:r>
            <a:r>
              <a:rPr dirty="0"/>
              <a:t>. </a:t>
            </a:r>
          </a:p>
          <a:p>
            <a:pPr>
              <a:spcBef>
                <a:spcPts val="0"/>
              </a:spcBef>
            </a:pPr>
            <a:r>
              <a:rPr dirty="0" err="1"/>
              <a:t>Även</a:t>
            </a:r>
            <a:r>
              <a:rPr dirty="0"/>
              <a:t> om </a:t>
            </a:r>
            <a:r>
              <a:rPr dirty="0" err="1"/>
              <a:t>exempelvis</a:t>
            </a:r>
            <a:r>
              <a:rPr dirty="0"/>
              <a:t> en lag ger dig </a:t>
            </a:r>
            <a:r>
              <a:rPr dirty="0" err="1"/>
              <a:t>rätt</a:t>
            </a:r>
            <a:r>
              <a:rPr dirty="0"/>
              <a:t> </a:t>
            </a:r>
            <a:r>
              <a:rPr dirty="0" err="1"/>
              <a:t>så</a:t>
            </a:r>
            <a:r>
              <a:rPr dirty="0"/>
              <a:t> </a:t>
            </a:r>
            <a:r>
              <a:rPr dirty="0" err="1"/>
              <a:t>behövs</a:t>
            </a:r>
            <a:r>
              <a:rPr dirty="0"/>
              <a:t> </a:t>
            </a:r>
            <a:r>
              <a:rPr dirty="0" err="1"/>
              <a:t>ofta</a:t>
            </a:r>
            <a:r>
              <a:rPr dirty="0"/>
              <a:t> det </a:t>
            </a:r>
            <a:r>
              <a:rPr dirty="0" err="1"/>
              <a:t>fackliga</a:t>
            </a:r>
            <a:r>
              <a:rPr dirty="0"/>
              <a:t> </a:t>
            </a:r>
            <a:r>
              <a:rPr dirty="0" err="1"/>
              <a:t>medlemskapet</a:t>
            </a:r>
            <a:r>
              <a:rPr dirty="0"/>
              <a:t>, </a:t>
            </a:r>
            <a:r>
              <a:rPr dirty="0" err="1"/>
              <a:t>dess</a:t>
            </a:r>
            <a:r>
              <a:rPr dirty="0"/>
              <a:t> </a:t>
            </a:r>
            <a:r>
              <a:rPr dirty="0" err="1"/>
              <a:t>tryggheten</a:t>
            </a:r>
            <a:r>
              <a:rPr dirty="0"/>
              <a:t>, </a:t>
            </a:r>
            <a:r>
              <a:rPr dirty="0" err="1"/>
              <a:t>hjälp</a:t>
            </a:r>
            <a:r>
              <a:rPr dirty="0"/>
              <a:t> och </a:t>
            </a:r>
            <a:r>
              <a:rPr dirty="0" err="1"/>
              <a:t>stöd</a:t>
            </a:r>
            <a:r>
              <a:rPr dirty="0"/>
              <a:t> för att </a:t>
            </a:r>
            <a:r>
              <a:rPr dirty="0" err="1"/>
              <a:t>få</a:t>
            </a:r>
            <a:r>
              <a:rPr dirty="0"/>
              <a:t> </a:t>
            </a:r>
            <a:r>
              <a:rPr dirty="0" err="1"/>
              <a:t>rätt</a:t>
            </a:r>
            <a:r>
              <a:rPr dirty="0"/>
              <a:t>.</a:t>
            </a:r>
          </a:p>
          <a:p>
            <a:pPr>
              <a:spcBef>
                <a:spcPts val="0"/>
              </a:spcBef>
            </a:pPr>
            <a:r>
              <a:rPr dirty="0"/>
              <a:t> </a:t>
            </a:r>
            <a:endParaRPr b="1" dirty="0"/>
          </a:p>
          <a:p>
            <a:pPr>
              <a:spcBef>
                <a:spcPts val="0"/>
              </a:spcBef>
            </a:pPr>
            <a:r>
              <a:rPr dirty="0" err="1"/>
              <a:t>Tryggheten</a:t>
            </a:r>
            <a:r>
              <a:rPr dirty="0"/>
              <a:t> i det </a:t>
            </a:r>
            <a:r>
              <a:rPr dirty="0" err="1"/>
              <a:t>fackliga</a:t>
            </a:r>
            <a:r>
              <a:rPr dirty="0"/>
              <a:t> </a:t>
            </a:r>
            <a:r>
              <a:rPr dirty="0" err="1"/>
              <a:t>medlemskapet</a:t>
            </a:r>
            <a:r>
              <a:rPr dirty="0"/>
              <a:t> är </a:t>
            </a:r>
            <a:r>
              <a:rPr dirty="0" err="1"/>
              <a:t>alltså</a:t>
            </a:r>
            <a:r>
              <a:rPr dirty="0"/>
              <a:t> </a:t>
            </a:r>
            <a:r>
              <a:rPr dirty="0" err="1"/>
              <a:t>viktig</a:t>
            </a:r>
            <a:r>
              <a:rPr dirty="0"/>
              <a:t>. </a:t>
            </a:r>
            <a:r>
              <a:rPr dirty="0" err="1"/>
              <a:t>Facket</a:t>
            </a:r>
            <a:r>
              <a:rPr dirty="0"/>
              <a:t> </a:t>
            </a:r>
            <a:r>
              <a:rPr dirty="0" err="1"/>
              <a:t>hjälper</a:t>
            </a:r>
            <a:r>
              <a:rPr dirty="0"/>
              <a:t> och </a:t>
            </a:r>
            <a:r>
              <a:rPr dirty="0" err="1"/>
              <a:t>stöttar</a:t>
            </a:r>
            <a:r>
              <a:rPr dirty="0"/>
              <a:t> </a:t>
            </a:r>
            <a:r>
              <a:rPr dirty="0" err="1"/>
              <a:t>medlemmarna</a:t>
            </a:r>
            <a:r>
              <a:rPr dirty="0"/>
              <a:t>. Är du </a:t>
            </a:r>
            <a:r>
              <a:rPr dirty="0" err="1"/>
              <a:t>inte</a:t>
            </a:r>
            <a:r>
              <a:rPr dirty="0"/>
              <a:t> </a:t>
            </a:r>
            <a:r>
              <a:rPr dirty="0" err="1"/>
              <a:t>medlem</a:t>
            </a:r>
            <a:r>
              <a:rPr dirty="0"/>
              <a:t> </a:t>
            </a:r>
            <a:r>
              <a:rPr dirty="0" err="1"/>
              <a:t>så</a:t>
            </a:r>
            <a:r>
              <a:rPr dirty="0"/>
              <a:t> </a:t>
            </a:r>
            <a:r>
              <a:rPr dirty="0" err="1"/>
              <a:t>står</a:t>
            </a:r>
            <a:r>
              <a:rPr dirty="0"/>
              <a:t> du </a:t>
            </a:r>
            <a:r>
              <a:rPr dirty="0" err="1"/>
              <a:t>utanför</a:t>
            </a:r>
            <a:r>
              <a:rPr dirty="0"/>
              <a:t>. </a:t>
            </a:r>
          </a:p>
          <a:p>
            <a:pPr>
              <a:spcBef>
                <a:spcPts val="0"/>
              </a:spcBef>
            </a:pPr>
            <a:endParaRPr dirty="0"/>
          </a:p>
          <a:p>
            <a:pPr>
              <a:spcBef>
                <a:spcPts val="0"/>
              </a:spcBef>
            </a:pPr>
            <a:r>
              <a:rPr dirty="0" err="1"/>
              <a:t>Berätta</a:t>
            </a:r>
            <a:r>
              <a:rPr dirty="0"/>
              <a:t> att </a:t>
            </a:r>
            <a:r>
              <a:rPr dirty="0" err="1"/>
              <a:t>fackets</a:t>
            </a:r>
            <a:r>
              <a:rPr dirty="0"/>
              <a:t> </a:t>
            </a:r>
            <a:r>
              <a:rPr dirty="0" err="1"/>
              <a:t>styrka</a:t>
            </a:r>
            <a:r>
              <a:rPr dirty="0"/>
              <a:t> </a:t>
            </a:r>
            <a:r>
              <a:rPr dirty="0" err="1"/>
              <a:t>bygger</a:t>
            </a:r>
            <a:r>
              <a:rPr dirty="0"/>
              <a:t> på att vi är </a:t>
            </a:r>
            <a:r>
              <a:rPr dirty="0" err="1"/>
              <a:t>många</a:t>
            </a:r>
            <a:r>
              <a:rPr dirty="0"/>
              <a:t> </a:t>
            </a:r>
            <a:r>
              <a:rPr dirty="0" err="1"/>
              <a:t>medlemmar</a:t>
            </a:r>
            <a:r>
              <a:rPr dirty="0"/>
              <a:t>. Med </a:t>
            </a:r>
            <a:r>
              <a:rPr dirty="0" err="1"/>
              <a:t>ännu</a:t>
            </a:r>
            <a:r>
              <a:rPr dirty="0"/>
              <a:t> </a:t>
            </a:r>
            <a:r>
              <a:rPr dirty="0" err="1"/>
              <a:t>fler</a:t>
            </a:r>
            <a:r>
              <a:rPr dirty="0"/>
              <a:t> </a:t>
            </a:r>
            <a:r>
              <a:rPr dirty="0" err="1"/>
              <a:t>medlemmar</a:t>
            </a:r>
            <a:r>
              <a:rPr dirty="0"/>
              <a:t> i </a:t>
            </a:r>
            <a:r>
              <a:rPr dirty="0" err="1"/>
              <a:t>Handels</a:t>
            </a:r>
            <a:r>
              <a:rPr dirty="0"/>
              <a:t> och </a:t>
            </a:r>
            <a:r>
              <a:rPr dirty="0" err="1"/>
              <a:t>ännu</a:t>
            </a:r>
            <a:r>
              <a:rPr dirty="0"/>
              <a:t> </a:t>
            </a:r>
            <a:r>
              <a:rPr dirty="0" err="1"/>
              <a:t>större</a:t>
            </a:r>
            <a:r>
              <a:rPr dirty="0"/>
              <a:t> facklig </a:t>
            </a:r>
            <a:r>
              <a:rPr dirty="0" err="1"/>
              <a:t>styrka</a:t>
            </a:r>
            <a:r>
              <a:rPr dirty="0"/>
              <a:t> </a:t>
            </a:r>
            <a:r>
              <a:rPr dirty="0" err="1"/>
              <a:t>kan</a:t>
            </a:r>
            <a:r>
              <a:rPr dirty="0"/>
              <a:t> vi </a:t>
            </a:r>
            <a:r>
              <a:rPr dirty="0" err="1"/>
              <a:t>lyckas</a:t>
            </a:r>
            <a:r>
              <a:rPr dirty="0"/>
              <a:t> </a:t>
            </a:r>
            <a:r>
              <a:rPr dirty="0" err="1"/>
              <a:t>ännu</a:t>
            </a:r>
            <a:r>
              <a:rPr dirty="0"/>
              <a:t> </a:t>
            </a:r>
            <a:r>
              <a:rPr dirty="0" err="1"/>
              <a:t>bättre</a:t>
            </a:r>
            <a:r>
              <a:rPr dirty="0"/>
              <a:t>. </a:t>
            </a:r>
          </a:p>
          <a:p>
            <a:pPr>
              <a:spcBef>
                <a:spcPts val="0"/>
              </a:spcBef>
            </a:pPr>
            <a:r>
              <a:rPr dirty="0"/>
              <a:t>Vi har </a:t>
            </a:r>
            <a:r>
              <a:rPr dirty="0" err="1"/>
              <a:t>stora</a:t>
            </a:r>
            <a:r>
              <a:rPr dirty="0"/>
              <a:t> </a:t>
            </a:r>
            <a:r>
              <a:rPr dirty="0" err="1"/>
              <a:t>utmaningar</a:t>
            </a:r>
            <a:r>
              <a:rPr dirty="0"/>
              <a:t> </a:t>
            </a:r>
            <a:r>
              <a:rPr dirty="0" err="1"/>
              <a:t>framför</a:t>
            </a:r>
            <a:r>
              <a:rPr dirty="0"/>
              <a:t> </a:t>
            </a:r>
            <a:r>
              <a:rPr dirty="0" err="1"/>
              <a:t>oss</a:t>
            </a:r>
            <a:r>
              <a:rPr dirty="0"/>
              <a:t>. </a:t>
            </a:r>
          </a:p>
        </p:txBody>
      </p:sp>
    </p:spTree>
    <p:extLst>
      <p:ext uri="{BB962C8B-B14F-4D97-AF65-F5344CB8AC3E}">
        <p14:creationId xmlns:p14="http://schemas.microsoft.com/office/powerpoint/2010/main" val="1510632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spcBef>
                <a:spcPts val="0"/>
              </a:spcBef>
              <a:defRPr b="1"/>
            </a:pPr>
            <a:r>
              <a:rPr dirty="0" err="1"/>
              <a:t>Sammanfatta</a:t>
            </a:r>
            <a:r>
              <a:rPr dirty="0"/>
              <a:t> </a:t>
            </a:r>
            <a:r>
              <a:rPr dirty="0" err="1"/>
              <a:t>varför</a:t>
            </a:r>
            <a:r>
              <a:rPr dirty="0"/>
              <a:t> det är </a:t>
            </a:r>
            <a:r>
              <a:rPr dirty="0" err="1"/>
              <a:t>viktigt</a:t>
            </a:r>
            <a:r>
              <a:rPr dirty="0"/>
              <a:t> att </a:t>
            </a:r>
            <a:r>
              <a:rPr dirty="0" err="1"/>
              <a:t>vara</a:t>
            </a:r>
            <a:r>
              <a:rPr dirty="0"/>
              <a:t> </a:t>
            </a:r>
            <a:r>
              <a:rPr dirty="0" err="1"/>
              <a:t>medlem</a:t>
            </a:r>
            <a:endParaRPr dirty="0"/>
          </a:p>
          <a:p>
            <a:pPr>
              <a:spcBef>
                <a:spcPts val="0"/>
              </a:spcBef>
              <a:defRPr b="1"/>
            </a:pPr>
            <a:endParaRPr dirty="0"/>
          </a:p>
          <a:p>
            <a:pPr>
              <a:spcBef>
                <a:spcPts val="0"/>
              </a:spcBef>
            </a:pPr>
            <a:r>
              <a:rPr dirty="0" err="1"/>
              <a:t>Återkoppla</a:t>
            </a:r>
            <a:r>
              <a:rPr dirty="0"/>
              <a:t> till </a:t>
            </a:r>
            <a:r>
              <a:rPr dirty="0" err="1"/>
              <a:t>kollektivavtal</a:t>
            </a:r>
            <a:r>
              <a:rPr dirty="0"/>
              <a:t> och </a:t>
            </a:r>
            <a:r>
              <a:rPr dirty="0" err="1"/>
              <a:t>avtalsrörelser</a:t>
            </a:r>
            <a:r>
              <a:rPr dirty="0"/>
              <a:t>. </a:t>
            </a:r>
          </a:p>
          <a:p>
            <a:pPr>
              <a:spcBef>
                <a:spcPts val="0"/>
              </a:spcBef>
            </a:pPr>
            <a:endParaRPr lang="sv-SE" dirty="0"/>
          </a:p>
          <a:p>
            <a:pPr>
              <a:spcBef>
                <a:spcPts val="0"/>
              </a:spcBef>
            </a:pPr>
            <a:r>
              <a:rPr dirty="0"/>
              <a:t>Du </a:t>
            </a:r>
            <a:r>
              <a:rPr dirty="0" err="1"/>
              <a:t>kan</a:t>
            </a:r>
            <a:r>
              <a:rPr dirty="0"/>
              <a:t> </a:t>
            </a:r>
            <a:r>
              <a:rPr dirty="0" err="1"/>
              <a:t>också</a:t>
            </a:r>
            <a:r>
              <a:rPr dirty="0"/>
              <a:t> ta upp att det är en </a:t>
            </a:r>
            <a:r>
              <a:rPr dirty="0" err="1"/>
              <a:t>sak</a:t>
            </a:r>
            <a:r>
              <a:rPr dirty="0"/>
              <a:t> att </a:t>
            </a:r>
            <a:r>
              <a:rPr b="1" dirty="0"/>
              <a:t>ha</a:t>
            </a:r>
            <a:r>
              <a:rPr dirty="0"/>
              <a:t> </a:t>
            </a:r>
            <a:r>
              <a:rPr dirty="0" err="1"/>
              <a:t>rätt</a:t>
            </a:r>
            <a:r>
              <a:rPr dirty="0"/>
              <a:t>. En </a:t>
            </a:r>
            <a:r>
              <a:rPr dirty="0" err="1"/>
              <a:t>annan</a:t>
            </a:r>
            <a:r>
              <a:rPr dirty="0"/>
              <a:t> </a:t>
            </a:r>
            <a:r>
              <a:rPr dirty="0" err="1"/>
              <a:t>sak</a:t>
            </a:r>
            <a:r>
              <a:rPr dirty="0"/>
              <a:t> att </a:t>
            </a:r>
            <a:r>
              <a:rPr b="1" dirty="0" err="1"/>
              <a:t>få</a:t>
            </a:r>
            <a:r>
              <a:rPr b="1" dirty="0"/>
              <a:t> </a:t>
            </a:r>
            <a:r>
              <a:rPr dirty="0" err="1"/>
              <a:t>rätt</a:t>
            </a:r>
            <a:r>
              <a:rPr dirty="0"/>
              <a:t>. </a:t>
            </a:r>
          </a:p>
          <a:p>
            <a:pPr>
              <a:spcBef>
                <a:spcPts val="0"/>
              </a:spcBef>
            </a:pPr>
            <a:r>
              <a:rPr dirty="0" err="1"/>
              <a:t>Även</a:t>
            </a:r>
            <a:r>
              <a:rPr dirty="0"/>
              <a:t> om </a:t>
            </a:r>
            <a:r>
              <a:rPr dirty="0" err="1"/>
              <a:t>exempelvis</a:t>
            </a:r>
            <a:r>
              <a:rPr dirty="0"/>
              <a:t> en lag ger dig </a:t>
            </a:r>
            <a:r>
              <a:rPr dirty="0" err="1"/>
              <a:t>rätt</a:t>
            </a:r>
            <a:r>
              <a:rPr dirty="0"/>
              <a:t> </a:t>
            </a:r>
            <a:r>
              <a:rPr dirty="0" err="1"/>
              <a:t>så</a:t>
            </a:r>
            <a:r>
              <a:rPr dirty="0"/>
              <a:t> </a:t>
            </a:r>
            <a:r>
              <a:rPr dirty="0" err="1"/>
              <a:t>behövs</a:t>
            </a:r>
            <a:r>
              <a:rPr dirty="0"/>
              <a:t> </a:t>
            </a:r>
            <a:r>
              <a:rPr dirty="0" err="1"/>
              <a:t>ofta</a:t>
            </a:r>
            <a:r>
              <a:rPr dirty="0"/>
              <a:t> det </a:t>
            </a:r>
            <a:r>
              <a:rPr dirty="0" err="1"/>
              <a:t>fackliga</a:t>
            </a:r>
            <a:r>
              <a:rPr dirty="0"/>
              <a:t> </a:t>
            </a:r>
            <a:r>
              <a:rPr dirty="0" err="1"/>
              <a:t>medlemskapet</a:t>
            </a:r>
            <a:r>
              <a:rPr dirty="0"/>
              <a:t>, </a:t>
            </a:r>
            <a:r>
              <a:rPr dirty="0" err="1"/>
              <a:t>dess</a:t>
            </a:r>
            <a:r>
              <a:rPr dirty="0"/>
              <a:t> </a:t>
            </a:r>
            <a:r>
              <a:rPr dirty="0" err="1"/>
              <a:t>tryggheten</a:t>
            </a:r>
            <a:r>
              <a:rPr dirty="0"/>
              <a:t>, </a:t>
            </a:r>
            <a:r>
              <a:rPr dirty="0" err="1"/>
              <a:t>hjälp</a:t>
            </a:r>
            <a:r>
              <a:rPr dirty="0"/>
              <a:t> och </a:t>
            </a:r>
            <a:r>
              <a:rPr dirty="0" err="1"/>
              <a:t>stöd</a:t>
            </a:r>
            <a:r>
              <a:rPr dirty="0"/>
              <a:t> för att </a:t>
            </a:r>
            <a:r>
              <a:rPr dirty="0" err="1"/>
              <a:t>få</a:t>
            </a:r>
            <a:r>
              <a:rPr dirty="0"/>
              <a:t> </a:t>
            </a:r>
            <a:r>
              <a:rPr dirty="0" err="1"/>
              <a:t>rätt</a:t>
            </a:r>
            <a:r>
              <a:rPr dirty="0"/>
              <a:t>.</a:t>
            </a:r>
          </a:p>
          <a:p>
            <a:pPr>
              <a:spcBef>
                <a:spcPts val="0"/>
              </a:spcBef>
            </a:pPr>
            <a:r>
              <a:rPr dirty="0"/>
              <a:t> </a:t>
            </a:r>
            <a:endParaRPr b="1" dirty="0"/>
          </a:p>
          <a:p>
            <a:pPr>
              <a:spcBef>
                <a:spcPts val="0"/>
              </a:spcBef>
            </a:pPr>
            <a:r>
              <a:rPr dirty="0" err="1"/>
              <a:t>Tryggheten</a:t>
            </a:r>
            <a:r>
              <a:rPr dirty="0"/>
              <a:t> i det </a:t>
            </a:r>
            <a:r>
              <a:rPr dirty="0" err="1"/>
              <a:t>fackliga</a:t>
            </a:r>
            <a:r>
              <a:rPr dirty="0"/>
              <a:t> </a:t>
            </a:r>
            <a:r>
              <a:rPr dirty="0" err="1"/>
              <a:t>medlemskapet</a:t>
            </a:r>
            <a:r>
              <a:rPr dirty="0"/>
              <a:t> är </a:t>
            </a:r>
            <a:r>
              <a:rPr dirty="0" err="1"/>
              <a:t>alltså</a:t>
            </a:r>
            <a:r>
              <a:rPr dirty="0"/>
              <a:t> </a:t>
            </a:r>
            <a:r>
              <a:rPr dirty="0" err="1"/>
              <a:t>viktig</a:t>
            </a:r>
            <a:r>
              <a:rPr dirty="0"/>
              <a:t>. </a:t>
            </a:r>
            <a:r>
              <a:rPr dirty="0" err="1"/>
              <a:t>Facket</a:t>
            </a:r>
            <a:r>
              <a:rPr dirty="0"/>
              <a:t> </a:t>
            </a:r>
            <a:r>
              <a:rPr dirty="0" err="1"/>
              <a:t>hjälper</a:t>
            </a:r>
            <a:r>
              <a:rPr dirty="0"/>
              <a:t> och </a:t>
            </a:r>
            <a:r>
              <a:rPr dirty="0" err="1"/>
              <a:t>stöttar</a:t>
            </a:r>
            <a:r>
              <a:rPr dirty="0"/>
              <a:t> </a:t>
            </a:r>
            <a:r>
              <a:rPr dirty="0" err="1"/>
              <a:t>medlemmarna</a:t>
            </a:r>
            <a:r>
              <a:rPr dirty="0"/>
              <a:t>. Är du </a:t>
            </a:r>
            <a:r>
              <a:rPr dirty="0" err="1"/>
              <a:t>inte</a:t>
            </a:r>
            <a:r>
              <a:rPr dirty="0"/>
              <a:t> </a:t>
            </a:r>
            <a:r>
              <a:rPr dirty="0" err="1"/>
              <a:t>medlem</a:t>
            </a:r>
            <a:r>
              <a:rPr dirty="0"/>
              <a:t> </a:t>
            </a:r>
            <a:r>
              <a:rPr dirty="0" err="1"/>
              <a:t>så</a:t>
            </a:r>
            <a:r>
              <a:rPr dirty="0"/>
              <a:t> </a:t>
            </a:r>
            <a:r>
              <a:rPr dirty="0" err="1"/>
              <a:t>står</a:t>
            </a:r>
            <a:r>
              <a:rPr dirty="0"/>
              <a:t> du </a:t>
            </a:r>
            <a:r>
              <a:rPr dirty="0" err="1"/>
              <a:t>utanför</a:t>
            </a:r>
            <a:r>
              <a:rPr dirty="0"/>
              <a:t>. </a:t>
            </a:r>
          </a:p>
          <a:p>
            <a:pPr>
              <a:spcBef>
                <a:spcPts val="0"/>
              </a:spcBef>
            </a:pPr>
            <a:endParaRPr dirty="0"/>
          </a:p>
          <a:p>
            <a:pPr>
              <a:spcBef>
                <a:spcPts val="0"/>
              </a:spcBef>
            </a:pPr>
            <a:r>
              <a:rPr dirty="0" err="1"/>
              <a:t>Berätta</a:t>
            </a:r>
            <a:r>
              <a:rPr dirty="0"/>
              <a:t> att </a:t>
            </a:r>
            <a:r>
              <a:rPr dirty="0" err="1"/>
              <a:t>fackets</a:t>
            </a:r>
            <a:r>
              <a:rPr dirty="0"/>
              <a:t> </a:t>
            </a:r>
            <a:r>
              <a:rPr dirty="0" err="1"/>
              <a:t>styrka</a:t>
            </a:r>
            <a:r>
              <a:rPr dirty="0"/>
              <a:t> </a:t>
            </a:r>
            <a:r>
              <a:rPr dirty="0" err="1"/>
              <a:t>bygger</a:t>
            </a:r>
            <a:r>
              <a:rPr dirty="0"/>
              <a:t> på att vi är </a:t>
            </a:r>
            <a:r>
              <a:rPr dirty="0" err="1"/>
              <a:t>många</a:t>
            </a:r>
            <a:r>
              <a:rPr dirty="0"/>
              <a:t> </a:t>
            </a:r>
            <a:r>
              <a:rPr dirty="0" err="1"/>
              <a:t>medlemmar</a:t>
            </a:r>
            <a:r>
              <a:rPr dirty="0"/>
              <a:t>. Med </a:t>
            </a:r>
            <a:r>
              <a:rPr dirty="0" err="1"/>
              <a:t>ännu</a:t>
            </a:r>
            <a:r>
              <a:rPr dirty="0"/>
              <a:t> </a:t>
            </a:r>
            <a:r>
              <a:rPr dirty="0" err="1"/>
              <a:t>fler</a:t>
            </a:r>
            <a:r>
              <a:rPr dirty="0"/>
              <a:t> </a:t>
            </a:r>
            <a:r>
              <a:rPr dirty="0" err="1"/>
              <a:t>medlemmar</a:t>
            </a:r>
            <a:r>
              <a:rPr dirty="0"/>
              <a:t> i </a:t>
            </a:r>
            <a:r>
              <a:rPr dirty="0" err="1"/>
              <a:t>Handels</a:t>
            </a:r>
            <a:r>
              <a:rPr dirty="0"/>
              <a:t> och </a:t>
            </a:r>
            <a:r>
              <a:rPr dirty="0" err="1"/>
              <a:t>ännu</a:t>
            </a:r>
            <a:r>
              <a:rPr dirty="0"/>
              <a:t> </a:t>
            </a:r>
            <a:r>
              <a:rPr dirty="0" err="1"/>
              <a:t>större</a:t>
            </a:r>
            <a:r>
              <a:rPr dirty="0"/>
              <a:t> facklig </a:t>
            </a:r>
            <a:r>
              <a:rPr dirty="0" err="1"/>
              <a:t>styrka</a:t>
            </a:r>
            <a:r>
              <a:rPr dirty="0"/>
              <a:t> </a:t>
            </a:r>
            <a:r>
              <a:rPr dirty="0" err="1"/>
              <a:t>kan</a:t>
            </a:r>
            <a:r>
              <a:rPr dirty="0"/>
              <a:t> vi </a:t>
            </a:r>
            <a:r>
              <a:rPr dirty="0" err="1"/>
              <a:t>lyckas</a:t>
            </a:r>
            <a:r>
              <a:rPr dirty="0"/>
              <a:t> </a:t>
            </a:r>
            <a:r>
              <a:rPr dirty="0" err="1"/>
              <a:t>ännu</a:t>
            </a:r>
            <a:r>
              <a:rPr dirty="0"/>
              <a:t> </a:t>
            </a:r>
            <a:r>
              <a:rPr dirty="0" err="1"/>
              <a:t>bättre</a:t>
            </a:r>
            <a:r>
              <a:rPr dirty="0"/>
              <a:t>. </a:t>
            </a:r>
          </a:p>
          <a:p>
            <a:pPr>
              <a:spcBef>
                <a:spcPts val="0"/>
              </a:spcBef>
            </a:pPr>
            <a:r>
              <a:rPr dirty="0"/>
              <a:t>Vi har </a:t>
            </a:r>
            <a:r>
              <a:rPr dirty="0" err="1"/>
              <a:t>stora</a:t>
            </a:r>
            <a:r>
              <a:rPr dirty="0"/>
              <a:t> </a:t>
            </a:r>
            <a:r>
              <a:rPr dirty="0" err="1"/>
              <a:t>utmaningar</a:t>
            </a:r>
            <a:r>
              <a:rPr dirty="0"/>
              <a:t> </a:t>
            </a:r>
            <a:r>
              <a:rPr dirty="0" err="1"/>
              <a:t>framför</a:t>
            </a:r>
            <a:r>
              <a:rPr dirty="0"/>
              <a:t> </a:t>
            </a:r>
            <a:r>
              <a:rPr dirty="0" err="1"/>
              <a:t>oss</a:t>
            </a:r>
            <a:r>
              <a:rPr dirty="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spcBef>
                <a:spcPts val="0"/>
              </a:spcBef>
            </a:pPr>
            <a:r>
              <a:t>Dela ut ett förslag på anställningsbevis eller visa på det som finns i powerpointen. Berätta lite om hur det ska vara ifyllt. </a:t>
            </a:r>
          </a:p>
          <a:p>
            <a:pPr>
              <a:spcBef>
                <a:spcPts val="0"/>
              </a:spcBef>
            </a:pPr>
            <a:endParaRPr/>
          </a:p>
          <a:p>
            <a:pPr>
              <a:spcBef>
                <a:spcPts val="0"/>
              </a:spcBef>
            </a:pPr>
            <a:r>
              <a:t>Det ska tydligt framgå exakt vilken arbetsgivare du arbetar för samt på vilket/vilka arbetsställen (var) du förväntas arbeta. Det ska också framgå vilken anställningsform du har. Det ska framgå vilken tid anställningen omfattar. Alltså när anställningen startar och eventuellt slutar (om tidsbegränsad anställning). </a:t>
            </a:r>
          </a:p>
          <a:p>
            <a:pPr>
              <a:spcBef>
                <a:spcPts val="0"/>
              </a:spcBef>
            </a:pPr>
            <a:endParaRPr/>
          </a:p>
          <a:p>
            <a:pPr>
              <a:spcBef>
                <a:spcPts val="0"/>
              </a:spcBef>
            </a:pPr>
            <a:r>
              <a:t>Påminn om att det är viktigt att som anställd får ett av originalen och sparar det på en plats som du själv har tillgång till. Förslagsvis hemma. </a:t>
            </a:r>
          </a:p>
          <a:p>
            <a:pPr>
              <a:spcBef>
                <a:spcPts val="0"/>
              </a:spcBef>
            </a:pPr>
            <a:endParaRPr/>
          </a:p>
          <a:p>
            <a:pPr>
              <a:spcBef>
                <a:spcPts val="0"/>
              </a:spcBef>
            </a:pPr>
            <a:r>
              <a:t>De saker dem kommit överens om med arbetsgivaren ska stå med, bland annat vilken lön som gäller. </a:t>
            </a:r>
          </a:p>
          <a:p>
            <a:pPr>
              <a:spcBef>
                <a:spcPts val="0"/>
              </a:spcBef>
            </a:pPr>
            <a:endParaRPr/>
          </a:p>
          <a:p>
            <a:pPr>
              <a:spcBef>
                <a:spcPts val="0"/>
              </a:spcBef>
            </a:pPr>
            <a:r>
              <a:t>Självklart ska kollektivavtalet följas. Om det står en lägre lön i anställningsbeviset än vad kollektivavtalet lägst stipulerar så gäller den högre lönen i kollektivavtalet förutsatt att arbetsgivaren är bundet av kollektivavtalet. Det vill säga är med i arbetsgivarorganisationen eller själv har skrivit under kollektivavtalet (så kallat hängavtal).</a:t>
            </a:r>
          </a:p>
          <a:p>
            <a:pPr>
              <a:spcBef>
                <a:spcPts val="0"/>
              </a:spcBef>
            </a:pPr>
            <a:endParaRPr/>
          </a:p>
          <a:p>
            <a:pPr>
              <a:spcBef>
                <a:spcPts val="0"/>
              </a:spcBef>
            </a:pPr>
            <a:r>
              <a:t>Handels inställning är att du ska ha ett anställningsbevis första jobbdagen. </a:t>
            </a:r>
          </a:p>
          <a:p>
            <a:pPr>
              <a:spcBef>
                <a:spcPts val="0"/>
              </a:spcBef>
            </a:pPr>
            <a:r>
              <a:t> </a:t>
            </a:r>
          </a:p>
          <a:p>
            <a:pPr>
              <a:spcBef>
                <a:spcPts val="0"/>
              </a:spcBef>
              <a:defRPr b="1"/>
            </a:pPr>
            <a:r>
              <a:t>Verktyg:</a:t>
            </a:r>
          </a:p>
          <a:p>
            <a:pPr>
              <a:spcBef>
                <a:spcPts val="0"/>
              </a:spcBef>
            </a:pPr>
            <a:r>
              <a:t>Förslag på anställningsbevis. Finns på handels.se/skolinfo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81000" y="685800"/>
            <a:ext cx="60960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pPr>
              <a:spcBef>
                <a:spcPts val="0"/>
              </a:spcBef>
              <a:defRPr b="1"/>
            </a:pPr>
            <a:r>
              <a:rPr dirty="0" err="1"/>
              <a:t>Förklara</a:t>
            </a:r>
            <a:r>
              <a:rPr dirty="0"/>
              <a:t> de </a:t>
            </a:r>
            <a:r>
              <a:rPr dirty="0" err="1"/>
              <a:t>olika</a:t>
            </a:r>
            <a:r>
              <a:rPr dirty="0"/>
              <a:t> </a:t>
            </a:r>
            <a:r>
              <a:rPr dirty="0" err="1"/>
              <a:t>anställningsformerna</a:t>
            </a:r>
            <a:r>
              <a:rPr dirty="0"/>
              <a:t>.</a:t>
            </a:r>
          </a:p>
          <a:p>
            <a:pPr>
              <a:spcBef>
                <a:spcPts val="0"/>
              </a:spcBef>
            </a:pPr>
            <a:r>
              <a:rPr dirty="0"/>
              <a:t> </a:t>
            </a:r>
          </a:p>
          <a:p>
            <a:pPr>
              <a:spcBef>
                <a:spcPts val="0"/>
              </a:spcBef>
              <a:defRPr b="1"/>
            </a:pPr>
            <a:r>
              <a:rPr dirty="0" err="1"/>
              <a:t>Tillsvidare</a:t>
            </a:r>
            <a:r>
              <a:rPr lang="sv-SE" dirty="0"/>
              <a:t>  </a:t>
            </a:r>
            <a:r>
              <a:rPr dirty="0"/>
              <a:t> </a:t>
            </a:r>
            <a:r>
              <a:rPr b="0" dirty="0"/>
              <a:t>En </a:t>
            </a:r>
            <a:r>
              <a:rPr b="0" dirty="0" err="1"/>
              <a:t>anställning</a:t>
            </a:r>
            <a:r>
              <a:rPr b="0" dirty="0"/>
              <a:t> som </a:t>
            </a:r>
            <a:r>
              <a:rPr b="0" dirty="0" err="1"/>
              <a:t>fortsätter</a:t>
            </a:r>
            <a:r>
              <a:rPr b="0" dirty="0"/>
              <a:t> tills </a:t>
            </a:r>
            <a:r>
              <a:rPr b="0" dirty="0" err="1"/>
              <a:t>dess</a:t>
            </a:r>
            <a:r>
              <a:rPr b="0" dirty="0"/>
              <a:t> </a:t>
            </a:r>
            <a:r>
              <a:rPr b="0" dirty="0" err="1"/>
              <a:t>arbetsgivaren</a:t>
            </a:r>
            <a:r>
              <a:rPr b="0" dirty="0"/>
              <a:t> </a:t>
            </a:r>
            <a:r>
              <a:rPr b="0" dirty="0" err="1"/>
              <a:t>eller</a:t>
            </a:r>
            <a:r>
              <a:rPr b="0" dirty="0"/>
              <a:t> den </a:t>
            </a:r>
            <a:r>
              <a:rPr b="0" dirty="0" err="1"/>
              <a:t>anställda</a:t>
            </a:r>
            <a:r>
              <a:rPr b="0" dirty="0"/>
              <a:t> </a:t>
            </a:r>
            <a:r>
              <a:rPr b="0" dirty="0" err="1"/>
              <a:t>säger</a:t>
            </a:r>
            <a:r>
              <a:rPr b="0" dirty="0"/>
              <a:t> upp den. Trygg form av </a:t>
            </a:r>
            <a:r>
              <a:rPr b="0" dirty="0" err="1"/>
              <a:t>anställning</a:t>
            </a:r>
            <a:r>
              <a:rPr b="0" dirty="0"/>
              <a:t>, </a:t>
            </a:r>
            <a:r>
              <a:rPr b="0" dirty="0" err="1"/>
              <a:t>kallas</a:t>
            </a:r>
            <a:r>
              <a:rPr b="0" dirty="0"/>
              <a:t> </a:t>
            </a:r>
            <a:r>
              <a:rPr b="0" dirty="0" err="1"/>
              <a:t>ofta</a:t>
            </a:r>
            <a:r>
              <a:rPr b="0" dirty="0"/>
              <a:t> för ”fast”.</a:t>
            </a:r>
            <a:r>
              <a:rPr lang="sv-SE" dirty="0"/>
              <a:t> </a:t>
            </a:r>
            <a:endParaRPr b="0" dirty="0"/>
          </a:p>
          <a:p>
            <a:pPr>
              <a:spcBef>
                <a:spcPts val="0"/>
              </a:spcBef>
            </a:pPr>
            <a:r>
              <a:rPr dirty="0" err="1"/>
              <a:t>Uppsägning</a:t>
            </a:r>
            <a:r>
              <a:rPr dirty="0"/>
              <a:t> från </a:t>
            </a:r>
            <a:r>
              <a:rPr dirty="0" err="1"/>
              <a:t>arbetsgivarens</a:t>
            </a:r>
            <a:r>
              <a:rPr dirty="0"/>
              <a:t> </a:t>
            </a:r>
            <a:r>
              <a:rPr dirty="0" err="1"/>
              <a:t>sida</a:t>
            </a:r>
            <a:r>
              <a:rPr dirty="0"/>
              <a:t> </a:t>
            </a:r>
            <a:r>
              <a:rPr dirty="0" err="1"/>
              <a:t>kräver</a:t>
            </a:r>
            <a:r>
              <a:rPr dirty="0"/>
              <a:t> </a:t>
            </a:r>
            <a:r>
              <a:rPr dirty="0" err="1"/>
              <a:t>saklig</a:t>
            </a:r>
            <a:r>
              <a:rPr dirty="0"/>
              <a:t> </a:t>
            </a:r>
            <a:r>
              <a:rPr dirty="0" err="1"/>
              <a:t>grund</a:t>
            </a:r>
            <a:r>
              <a:rPr dirty="0"/>
              <a:t>. </a:t>
            </a:r>
            <a:r>
              <a:rPr dirty="0" err="1"/>
              <a:t>Antingen</a:t>
            </a:r>
            <a:r>
              <a:rPr dirty="0"/>
              <a:t> på </a:t>
            </a:r>
            <a:r>
              <a:rPr dirty="0" err="1"/>
              <a:t>grund</a:t>
            </a:r>
            <a:r>
              <a:rPr dirty="0"/>
              <a:t> av </a:t>
            </a:r>
            <a:r>
              <a:rPr dirty="0" err="1"/>
              <a:t>så</a:t>
            </a:r>
            <a:r>
              <a:rPr dirty="0"/>
              <a:t> </a:t>
            </a:r>
            <a:r>
              <a:rPr dirty="0" err="1"/>
              <a:t>kallad</a:t>
            </a:r>
            <a:r>
              <a:rPr dirty="0"/>
              <a:t> </a:t>
            </a:r>
            <a:r>
              <a:rPr dirty="0" err="1"/>
              <a:t>arbetsbrist</a:t>
            </a:r>
            <a:r>
              <a:rPr dirty="0"/>
              <a:t> </a:t>
            </a:r>
            <a:r>
              <a:rPr dirty="0" err="1"/>
              <a:t>eller</a:t>
            </a:r>
            <a:r>
              <a:rPr dirty="0"/>
              <a:t> </a:t>
            </a:r>
            <a:r>
              <a:rPr dirty="0" err="1"/>
              <a:t>personliga</a:t>
            </a:r>
            <a:r>
              <a:rPr dirty="0"/>
              <a:t> </a:t>
            </a:r>
            <a:r>
              <a:rPr dirty="0" err="1"/>
              <a:t>skäl</a:t>
            </a:r>
            <a:r>
              <a:rPr dirty="0"/>
              <a:t>. </a:t>
            </a:r>
          </a:p>
          <a:p>
            <a:pPr>
              <a:spcBef>
                <a:spcPts val="0"/>
              </a:spcBef>
              <a:defRPr u="sng"/>
            </a:pPr>
            <a:r>
              <a:rPr dirty="0" err="1"/>
              <a:t>Personliga</a:t>
            </a:r>
            <a:r>
              <a:rPr dirty="0"/>
              <a:t> </a:t>
            </a:r>
            <a:r>
              <a:rPr dirty="0" err="1"/>
              <a:t>skäl</a:t>
            </a:r>
            <a:r>
              <a:rPr dirty="0"/>
              <a:t> </a:t>
            </a:r>
            <a:r>
              <a:rPr u="none" dirty="0" err="1"/>
              <a:t>handlar</a:t>
            </a:r>
            <a:r>
              <a:rPr u="none" dirty="0"/>
              <a:t> </a:t>
            </a:r>
            <a:r>
              <a:rPr u="none" dirty="0" err="1"/>
              <a:t>oftast</a:t>
            </a:r>
            <a:r>
              <a:rPr u="none" dirty="0"/>
              <a:t> om </a:t>
            </a:r>
            <a:r>
              <a:rPr u="none" dirty="0" err="1"/>
              <a:t>misskötsamhet</a:t>
            </a:r>
            <a:r>
              <a:rPr u="none" dirty="0"/>
              <a:t>, </a:t>
            </a:r>
            <a:r>
              <a:rPr u="none" dirty="0" err="1"/>
              <a:t>ibland</a:t>
            </a:r>
            <a:r>
              <a:rPr u="none" dirty="0"/>
              <a:t> trots </a:t>
            </a:r>
            <a:r>
              <a:rPr u="none" dirty="0" err="1"/>
              <a:t>varningar</a:t>
            </a:r>
            <a:r>
              <a:rPr u="none" dirty="0"/>
              <a:t>. </a:t>
            </a:r>
          </a:p>
          <a:p>
            <a:pPr>
              <a:spcBef>
                <a:spcPts val="0"/>
              </a:spcBef>
              <a:defRPr u="sng"/>
            </a:pPr>
            <a:r>
              <a:rPr dirty="0"/>
              <a:t>Vid </a:t>
            </a:r>
            <a:r>
              <a:rPr dirty="0" err="1"/>
              <a:t>uppsägning</a:t>
            </a:r>
            <a:r>
              <a:rPr dirty="0"/>
              <a:t> på </a:t>
            </a:r>
            <a:r>
              <a:rPr dirty="0" err="1"/>
              <a:t>grund</a:t>
            </a:r>
            <a:r>
              <a:rPr dirty="0"/>
              <a:t> av </a:t>
            </a:r>
            <a:r>
              <a:rPr dirty="0" err="1"/>
              <a:t>arbetsbrist</a:t>
            </a:r>
            <a:r>
              <a:rPr u="none" dirty="0"/>
              <a:t> </a:t>
            </a:r>
            <a:r>
              <a:rPr u="none" dirty="0" err="1"/>
              <a:t>går</a:t>
            </a:r>
            <a:r>
              <a:rPr u="none" dirty="0"/>
              <a:t> man </a:t>
            </a:r>
            <a:r>
              <a:rPr u="none" dirty="0" err="1"/>
              <a:t>efter</a:t>
            </a:r>
            <a:r>
              <a:rPr u="none" dirty="0"/>
              <a:t> en </a:t>
            </a:r>
            <a:r>
              <a:rPr u="none" dirty="0" err="1"/>
              <a:t>turordningslista</a:t>
            </a:r>
            <a:r>
              <a:rPr u="none" dirty="0"/>
              <a:t> </a:t>
            </a:r>
            <a:r>
              <a:rPr u="none" dirty="0" err="1"/>
              <a:t>där</a:t>
            </a:r>
            <a:r>
              <a:rPr u="none" dirty="0"/>
              <a:t> den som </a:t>
            </a:r>
            <a:r>
              <a:rPr u="none" dirty="0" err="1"/>
              <a:t>senast</a:t>
            </a:r>
            <a:r>
              <a:rPr u="none" dirty="0"/>
              <a:t> </a:t>
            </a:r>
            <a:r>
              <a:rPr u="none" dirty="0" err="1"/>
              <a:t>anställdes</a:t>
            </a:r>
            <a:r>
              <a:rPr u="none" dirty="0"/>
              <a:t> är den </a:t>
            </a:r>
            <a:r>
              <a:rPr u="none" dirty="0" err="1"/>
              <a:t>första</a:t>
            </a:r>
            <a:r>
              <a:rPr u="none" dirty="0"/>
              <a:t> att </a:t>
            </a:r>
            <a:r>
              <a:rPr u="none" dirty="0" err="1"/>
              <a:t>bli</a:t>
            </a:r>
            <a:r>
              <a:rPr u="none" dirty="0"/>
              <a:t> </a:t>
            </a:r>
            <a:r>
              <a:rPr u="none" dirty="0" err="1"/>
              <a:t>uppsagd</a:t>
            </a:r>
            <a:r>
              <a:rPr u="none" dirty="0"/>
              <a:t>. Detta om </a:t>
            </a:r>
            <a:r>
              <a:rPr u="none" dirty="0" err="1"/>
              <a:t>inte</a:t>
            </a:r>
            <a:r>
              <a:rPr u="none" dirty="0"/>
              <a:t> en </a:t>
            </a:r>
            <a:r>
              <a:rPr u="none" dirty="0" err="1"/>
              <a:t>annan</a:t>
            </a:r>
            <a:r>
              <a:rPr u="none" dirty="0"/>
              <a:t> </a:t>
            </a:r>
            <a:r>
              <a:rPr u="none" dirty="0" err="1"/>
              <a:t>lösning</a:t>
            </a:r>
            <a:r>
              <a:rPr u="none" dirty="0"/>
              <a:t> </a:t>
            </a:r>
            <a:r>
              <a:rPr u="none" dirty="0" err="1"/>
              <a:t>förhandlas</a:t>
            </a:r>
            <a:r>
              <a:rPr u="none" dirty="0"/>
              <a:t> </a:t>
            </a:r>
            <a:r>
              <a:rPr u="none" dirty="0" err="1"/>
              <a:t>fram</a:t>
            </a:r>
            <a:r>
              <a:rPr u="none" dirty="0"/>
              <a:t> med </a:t>
            </a:r>
            <a:r>
              <a:rPr u="none" dirty="0" err="1"/>
              <a:t>facket</a:t>
            </a:r>
            <a:r>
              <a:rPr u="none" dirty="0"/>
              <a:t>. Det är </a:t>
            </a:r>
            <a:r>
              <a:rPr u="none" dirty="0" err="1"/>
              <a:t>vanligt</a:t>
            </a:r>
            <a:r>
              <a:rPr u="none" dirty="0"/>
              <a:t> att </a:t>
            </a:r>
            <a:r>
              <a:rPr u="none" dirty="0" err="1"/>
              <a:t>facket</a:t>
            </a:r>
            <a:r>
              <a:rPr u="none" dirty="0"/>
              <a:t> </a:t>
            </a:r>
            <a:r>
              <a:rPr u="none" dirty="0" err="1"/>
              <a:t>hittar</a:t>
            </a:r>
            <a:r>
              <a:rPr u="none" dirty="0"/>
              <a:t> </a:t>
            </a:r>
            <a:r>
              <a:rPr u="none" dirty="0" err="1"/>
              <a:t>bättre</a:t>
            </a:r>
            <a:r>
              <a:rPr u="none" dirty="0"/>
              <a:t> </a:t>
            </a:r>
            <a:r>
              <a:rPr u="none" dirty="0" err="1"/>
              <a:t>lösning</a:t>
            </a:r>
            <a:r>
              <a:rPr u="none" dirty="0"/>
              <a:t>. Om du </a:t>
            </a:r>
            <a:r>
              <a:rPr u="none" dirty="0" err="1"/>
              <a:t>blir</a:t>
            </a:r>
            <a:r>
              <a:rPr u="none" dirty="0"/>
              <a:t> </a:t>
            </a:r>
            <a:r>
              <a:rPr u="none" dirty="0" err="1"/>
              <a:t>uppsagd</a:t>
            </a:r>
            <a:r>
              <a:rPr u="none" dirty="0"/>
              <a:t> har du </a:t>
            </a:r>
            <a:r>
              <a:rPr u="none" dirty="0" err="1"/>
              <a:t>minst</a:t>
            </a:r>
            <a:r>
              <a:rPr u="none" dirty="0"/>
              <a:t> en </a:t>
            </a:r>
            <a:r>
              <a:rPr u="none" dirty="0" err="1"/>
              <a:t>månads</a:t>
            </a:r>
            <a:r>
              <a:rPr u="none" dirty="0"/>
              <a:t> </a:t>
            </a:r>
            <a:r>
              <a:rPr u="none" dirty="0" err="1"/>
              <a:t>uppsägningstid</a:t>
            </a:r>
            <a:r>
              <a:rPr u="none" dirty="0"/>
              <a:t>.</a:t>
            </a:r>
          </a:p>
          <a:p>
            <a:pPr>
              <a:spcBef>
                <a:spcPts val="0"/>
              </a:spcBef>
            </a:pPr>
            <a:endParaRPr u="none" dirty="0"/>
          </a:p>
          <a:p>
            <a:pPr>
              <a:spcBef>
                <a:spcPts val="0"/>
              </a:spcBef>
              <a:defRPr b="1"/>
            </a:pPr>
            <a:r>
              <a:rPr dirty="0" err="1"/>
              <a:t>Provanställning</a:t>
            </a:r>
            <a:r>
              <a:rPr lang="sv-SE" dirty="0"/>
              <a:t>  </a:t>
            </a:r>
            <a:r>
              <a:rPr b="0" dirty="0"/>
              <a:t> En </a:t>
            </a:r>
            <a:r>
              <a:rPr b="0" dirty="0" err="1"/>
              <a:t>anställning</a:t>
            </a:r>
            <a:r>
              <a:rPr b="0" dirty="0"/>
              <a:t> </a:t>
            </a:r>
            <a:r>
              <a:rPr b="0" dirty="0" err="1"/>
              <a:t>som</a:t>
            </a:r>
            <a:r>
              <a:rPr b="0" dirty="0"/>
              <a:t> </a:t>
            </a:r>
            <a:r>
              <a:rPr b="0" dirty="0" err="1"/>
              <a:t>efter</a:t>
            </a:r>
            <a:r>
              <a:rPr b="0" dirty="0"/>
              <a:t> </a:t>
            </a:r>
            <a:r>
              <a:rPr b="0" dirty="0" err="1"/>
              <a:t>senast</a:t>
            </a:r>
            <a:r>
              <a:rPr b="0" dirty="0"/>
              <a:t> 6 </a:t>
            </a:r>
            <a:r>
              <a:rPr b="0" dirty="0" err="1"/>
              <a:t>månader</a:t>
            </a:r>
            <a:r>
              <a:rPr b="0" dirty="0"/>
              <a:t> </a:t>
            </a:r>
            <a:r>
              <a:rPr b="0" dirty="0" err="1"/>
              <a:t>övergår</a:t>
            </a:r>
            <a:r>
              <a:rPr b="0" dirty="0"/>
              <a:t> till </a:t>
            </a:r>
            <a:r>
              <a:rPr b="0" dirty="0" err="1"/>
              <a:t>en</a:t>
            </a:r>
            <a:r>
              <a:rPr b="0" dirty="0"/>
              <a:t> </a:t>
            </a:r>
            <a:r>
              <a:rPr b="0" dirty="0" err="1"/>
              <a:t>tillsvidareanställning</a:t>
            </a:r>
            <a:r>
              <a:rPr b="0" dirty="0"/>
              <a:t>.</a:t>
            </a:r>
            <a:r>
              <a:rPr lang="sv-SE" dirty="0"/>
              <a:t> En frisörelev </a:t>
            </a:r>
            <a:r>
              <a:rPr lang="sv-SE" i="1" u="sng" dirty="0"/>
              <a:t>kan ha </a:t>
            </a:r>
            <a:r>
              <a:rPr lang="sv-SE" dirty="0"/>
              <a:t>provanställning upp till 8 månader</a:t>
            </a:r>
            <a:r>
              <a:rPr lang="sv-SE" b="1" dirty="0"/>
              <a:t>.</a:t>
            </a:r>
            <a:r>
              <a:rPr b="0" dirty="0"/>
              <a:t> Detta </a:t>
            </a:r>
            <a:r>
              <a:rPr b="0" dirty="0" err="1"/>
              <a:t>är</a:t>
            </a:r>
            <a:r>
              <a:rPr b="0" dirty="0"/>
              <a:t> </a:t>
            </a:r>
            <a:r>
              <a:rPr b="0" dirty="0" err="1"/>
              <a:t>arbetsgivarens</a:t>
            </a:r>
            <a:r>
              <a:rPr b="0" dirty="0"/>
              <a:t> </a:t>
            </a:r>
            <a:r>
              <a:rPr b="0" dirty="0" err="1"/>
              <a:t>chans</a:t>
            </a:r>
            <a:r>
              <a:rPr b="0" dirty="0"/>
              <a:t> </a:t>
            </a:r>
            <a:r>
              <a:rPr b="0" dirty="0" err="1"/>
              <a:t>att</a:t>
            </a:r>
            <a:r>
              <a:rPr b="0" dirty="0"/>
              <a:t> </a:t>
            </a:r>
            <a:r>
              <a:rPr b="0" dirty="0" err="1"/>
              <a:t>kolla</a:t>
            </a:r>
            <a:r>
              <a:rPr b="0" dirty="0"/>
              <a:t> om man </a:t>
            </a:r>
            <a:r>
              <a:rPr b="0" dirty="0" err="1"/>
              <a:t>passar</a:t>
            </a:r>
            <a:r>
              <a:rPr b="0" dirty="0"/>
              <a:t> </a:t>
            </a:r>
            <a:r>
              <a:rPr b="0" dirty="0" err="1"/>
              <a:t>för</a:t>
            </a:r>
            <a:r>
              <a:rPr b="0" dirty="0"/>
              <a:t> </a:t>
            </a:r>
            <a:r>
              <a:rPr b="0" dirty="0" err="1"/>
              <a:t>jobbet</a:t>
            </a:r>
            <a:r>
              <a:rPr b="0" dirty="0"/>
              <a:t>. En </a:t>
            </a:r>
            <a:r>
              <a:rPr b="0" dirty="0" err="1"/>
              <a:t>provanställning</a:t>
            </a:r>
            <a:r>
              <a:rPr b="0" dirty="0"/>
              <a:t> </a:t>
            </a:r>
            <a:r>
              <a:rPr b="0" dirty="0" err="1"/>
              <a:t>kan</a:t>
            </a:r>
            <a:r>
              <a:rPr b="0" dirty="0"/>
              <a:t> </a:t>
            </a:r>
            <a:r>
              <a:rPr b="0" dirty="0" err="1"/>
              <a:t>avbrytas</a:t>
            </a:r>
            <a:r>
              <a:rPr b="0" dirty="0"/>
              <a:t> under </a:t>
            </a:r>
            <a:r>
              <a:rPr b="0" dirty="0" err="1"/>
              <a:t>prövotiden</a:t>
            </a:r>
            <a:r>
              <a:rPr b="0" dirty="0"/>
              <a:t>. Du </a:t>
            </a:r>
            <a:r>
              <a:rPr b="0" dirty="0" err="1"/>
              <a:t>har</a:t>
            </a:r>
            <a:r>
              <a:rPr b="0" dirty="0"/>
              <a:t> </a:t>
            </a:r>
            <a:r>
              <a:rPr b="0" dirty="0" err="1"/>
              <a:t>då</a:t>
            </a:r>
            <a:r>
              <a:rPr b="0" dirty="0"/>
              <a:t> </a:t>
            </a:r>
            <a:r>
              <a:rPr b="0" dirty="0" err="1"/>
              <a:t>två</a:t>
            </a:r>
            <a:r>
              <a:rPr b="0" dirty="0"/>
              <a:t> </a:t>
            </a:r>
            <a:r>
              <a:rPr b="0" dirty="0" err="1"/>
              <a:t>veckors</a:t>
            </a:r>
            <a:r>
              <a:rPr b="0" dirty="0"/>
              <a:t> </a:t>
            </a:r>
            <a:r>
              <a:rPr b="0" dirty="0" err="1"/>
              <a:t>uppsägningstid</a:t>
            </a:r>
            <a:r>
              <a:rPr b="0" dirty="0"/>
              <a:t>.</a:t>
            </a:r>
            <a:r>
              <a:rPr lang="sv-SE" dirty="0"/>
              <a:t>  </a:t>
            </a:r>
            <a:endParaRPr dirty="0"/>
          </a:p>
          <a:p>
            <a:pPr>
              <a:spcBef>
                <a:spcPts val="0"/>
              </a:spcBef>
              <a:defRPr sz="800"/>
            </a:pPr>
            <a:endParaRPr b="0" dirty="0"/>
          </a:p>
          <a:p>
            <a:pPr>
              <a:spcBef>
                <a:spcPts val="0"/>
              </a:spcBef>
              <a:defRPr u="sng"/>
            </a:pPr>
            <a:r>
              <a:rPr dirty="0" err="1"/>
              <a:t>Visstidsanställningar</a:t>
            </a:r>
            <a:r>
              <a:rPr dirty="0"/>
              <a:t>/</a:t>
            </a:r>
            <a:r>
              <a:rPr dirty="0" err="1"/>
              <a:t>olika</a:t>
            </a:r>
            <a:r>
              <a:rPr dirty="0"/>
              <a:t> former av </a:t>
            </a:r>
            <a:r>
              <a:rPr dirty="0" err="1"/>
              <a:t>tidsbegränsade</a:t>
            </a:r>
            <a:r>
              <a:rPr dirty="0"/>
              <a:t> </a:t>
            </a:r>
            <a:r>
              <a:rPr dirty="0" err="1"/>
              <a:t>anställningar</a:t>
            </a:r>
            <a:r>
              <a:rPr dirty="0"/>
              <a:t>:</a:t>
            </a:r>
          </a:p>
          <a:p>
            <a:pPr>
              <a:spcBef>
                <a:spcPts val="0"/>
              </a:spcBef>
              <a:defRPr u="sng"/>
            </a:pPr>
            <a:endParaRPr dirty="0"/>
          </a:p>
          <a:p>
            <a:pPr>
              <a:spcBef>
                <a:spcPts val="0"/>
              </a:spcBef>
              <a:defRPr b="1"/>
            </a:pPr>
            <a:r>
              <a:rPr dirty="0" err="1"/>
              <a:t>Vikariat</a:t>
            </a:r>
            <a:r>
              <a:rPr b="0" dirty="0"/>
              <a:t>   </a:t>
            </a:r>
            <a:r>
              <a:rPr b="0" dirty="0" err="1"/>
              <a:t>Ett</a:t>
            </a:r>
            <a:r>
              <a:rPr b="0" dirty="0"/>
              <a:t> </a:t>
            </a:r>
            <a:r>
              <a:rPr b="0" dirty="0" err="1"/>
              <a:t>vikariat</a:t>
            </a:r>
            <a:r>
              <a:rPr b="0" dirty="0"/>
              <a:t> </a:t>
            </a:r>
            <a:r>
              <a:rPr b="0" dirty="0" err="1"/>
              <a:t>betyder</a:t>
            </a:r>
            <a:r>
              <a:rPr b="0" dirty="0"/>
              <a:t> att du </a:t>
            </a:r>
            <a:r>
              <a:rPr b="0" dirty="0" err="1"/>
              <a:t>jobbar</a:t>
            </a:r>
            <a:r>
              <a:rPr b="0" dirty="0"/>
              <a:t> för en </a:t>
            </a:r>
            <a:r>
              <a:rPr b="0" dirty="0" err="1"/>
              <a:t>annan</a:t>
            </a:r>
            <a:r>
              <a:rPr b="0" dirty="0"/>
              <a:t> person </a:t>
            </a:r>
            <a:r>
              <a:rPr b="0" dirty="0" err="1"/>
              <a:t>medan</a:t>
            </a:r>
            <a:r>
              <a:rPr b="0" dirty="0"/>
              <a:t> den är </a:t>
            </a:r>
            <a:r>
              <a:rPr b="0" dirty="0" err="1"/>
              <a:t>sjuk</a:t>
            </a:r>
            <a:r>
              <a:rPr b="0" dirty="0"/>
              <a:t>/</a:t>
            </a:r>
            <a:r>
              <a:rPr b="0" dirty="0" err="1"/>
              <a:t>föräldraledig</a:t>
            </a:r>
            <a:r>
              <a:rPr b="0" dirty="0"/>
              <a:t> </a:t>
            </a:r>
            <a:r>
              <a:rPr b="0" dirty="0" err="1"/>
              <a:t>eller</a:t>
            </a:r>
            <a:r>
              <a:rPr b="0" dirty="0"/>
              <a:t> </a:t>
            </a:r>
            <a:r>
              <a:rPr b="0" dirty="0" err="1"/>
              <a:t>liknande</a:t>
            </a:r>
            <a:r>
              <a:rPr b="0" dirty="0"/>
              <a:t>. </a:t>
            </a:r>
          </a:p>
          <a:p>
            <a:pPr>
              <a:spcBef>
                <a:spcPts val="0"/>
              </a:spcBef>
            </a:pPr>
            <a:endParaRPr b="0" dirty="0"/>
          </a:p>
          <a:p>
            <a:pPr>
              <a:spcBef>
                <a:spcPts val="0"/>
              </a:spcBef>
              <a:defRPr b="1"/>
            </a:pPr>
            <a:r>
              <a:rPr dirty="0" err="1"/>
              <a:t>Säsongsanställning</a:t>
            </a:r>
            <a:r>
              <a:rPr b="0" dirty="0"/>
              <a:t>    En </a:t>
            </a:r>
            <a:r>
              <a:rPr b="0" dirty="0" err="1"/>
              <a:t>säsongsanställning</a:t>
            </a:r>
            <a:r>
              <a:rPr b="0" dirty="0"/>
              <a:t> </a:t>
            </a:r>
            <a:r>
              <a:rPr b="0" dirty="0" err="1"/>
              <a:t>kan</a:t>
            </a:r>
            <a:r>
              <a:rPr b="0" dirty="0"/>
              <a:t> </a:t>
            </a:r>
            <a:r>
              <a:rPr b="0" dirty="0" err="1"/>
              <a:t>träffas</a:t>
            </a:r>
            <a:r>
              <a:rPr b="0" dirty="0"/>
              <a:t> för </a:t>
            </a:r>
            <a:r>
              <a:rPr b="0" dirty="0" err="1"/>
              <a:t>ett</a:t>
            </a:r>
            <a:r>
              <a:rPr b="0" dirty="0"/>
              <a:t> </a:t>
            </a:r>
            <a:r>
              <a:rPr b="0" dirty="0" err="1"/>
              <a:t>arbete</a:t>
            </a:r>
            <a:r>
              <a:rPr b="0" dirty="0"/>
              <a:t> som bara </a:t>
            </a:r>
            <a:r>
              <a:rPr b="0" dirty="0" err="1"/>
              <a:t>kan</a:t>
            </a:r>
            <a:r>
              <a:rPr b="0" dirty="0"/>
              <a:t> </a:t>
            </a:r>
            <a:r>
              <a:rPr b="0" dirty="0" err="1"/>
              <a:t>utföras</a:t>
            </a:r>
            <a:r>
              <a:rPr b="0" dirty="0"/>
              <a:t> under en </a:t>
            </a:r>
            <a:r>
              <a:rPr b="0" dirty="0" err="1"/>
              <a:t>viss</a:t>
            </a:r>
            <a:r>
              <a:rPr b="0" dirty="0"/>
              <a:t> </a:t>
            </a:r>
            <a:r>
              <a:rPr b="0" dirty="0" err="1"/>
              <a:t>säsong</a:t>
            </a:r>
            <a:r>
              <a:rPr b="0" dirty="0"/>
              <a:t>. </a:t>
            </a:r>
            <a:r>
              <a:rPr b="0" dirty="0" err="1"/>
              <a:t>Så</a:t>
            </a:r>
            <a:r>
              <a:rPr b="0" dirty="0"/>
              <a:t> som </a:t>
            </a:r>
            <a:r>
              <a:rPr b="0" dirty="0" err="1"/>
              <a:t>skidlärare</a:t>
            </a:r>
            <a:r>
              <a:rPr b="0" dirty="0"/>
              <a:t> i </a:t>
            </a:r>
            <a:r>
              <a:rPr b="0" dirty="0" err="1"/>
              <a:t>fjällen</a:t>
            </a:r>
            <a:r>
              <a:rPr b="0" dirty="0"/>
              <a:t>, </a:t>
            </a:r>
            <a:r>
              <a:rPr b="0" dirty="0" err="1"/>
              <a:t>attraktionsansvarig</a:t>
            </a:r>
            <a:r>
              <a:rPr b="0" dirty="0"/>
              <a:t> på Gröna Lund </a:t>
            </a:r>
            <a:r>
              <a:rPr b="0" dirty="0" err="1"/>
              <a:t>eller</a:t>
            </a:r>
            <a:r>
              <a:rPr b="0" dirty="0"/>
              <a:t> </a:t>
            </a:r>
            <a:r>
              <a:rPr b="0" dirty="0" err="1"/>
              <a:t>Liseberg</a:t>
            </a:r>
            <a:r>
              <a:rPr b="0" dirty="0"/>
              <a:t>, </a:t>
            </a:r>
            <a:r>
              <a:rPr b="0" dirty="0" err="1"/>
              <a:t>bärplockning</a:t>
            </a:r>
            <a:r>
              <a:rPr b="0" dirty="0"/>
              <a:t> och </a:t>
            </a:r>
            <a:r>
              <a:rPr b="0" dirty="0" err="1"/>
              <a:t>så</a:t>
            </a:r>
            <a:r>
              <a:rPr b="0" dirty="0"/>
              <a:t> </a:t>
            </a:r>
            <a:r>
              <a:rPr b="0" dirty="0" err="1"/>
              <a:t>vidare</a:t>
            </a:r>
            <a:r>
              <a:rPr b="0" dirty="0"/>
              <a:t>.</a:t>
            </a:r>
          </a:p>
          <a:p>
            <a:pPr>
              <a:spcBef>
                <a:spcPts val="0"/>
              </a:spcBef>
            </a:pPr>
            <a:endParaRPr b="0" dirty="0"/>
          </a:p>
          <a:p>
            <a:pPr>
              <a:spcBef>
                <a:spcPts val="0"/>
              </a:spcBef>
              <a:defRPr b="1"/>
            </a:pPr>
            <a:r>
              <a:rPr lang="sv-SE" dirty="0"/>
              <a:t>Särskild</a:t>
            </a:r>
            <a:r>
              <a:rPr dirty="0"/>
              <a:t> </a:t>
            </a:r>
            <a:r>
              <a:rPr dirty="0" err="1"/>
              <a:t>visstidsanställning</a:t>
            </a:r>
            <a:r>
              <a:rPr lang="sv-SE" dirty="0"/>
              <a:t>   </a:t>
            </a:r>
            <a:r>
              <a:rPr dirty="0"/>
              <a:t> </a:t>
            </a:r>
            <a:r>
              <a:rPr b="0" dirty="0"/>
              <a:t>Kallas av </a:t>
            </a:r>
            <a:r>
              <a:rPr b="0" dirty="0" err="1"/>
              <a:t>många</a:t>
            </a:r>
            <a:r>
              <a:rPr b="0" dirty="0"/>
              <a:t> för </a:t>
            </a:r>
            <a:r>
              <a:rPr b="0" dirty="0" err="1"/>
              <a:t>timanställning</a:t>
            </a:r>
            <a:r>
              <a:rPr b="0" dirty="0"/>
              <a:t> </a:t>
            </a:r>
            <a:r>
              <a:rPr b="0" dirty="0" err="1"/>
              <a:t>eller</a:t>
            </a:r>
            <a:r>
              <a:rPr b="0" dirty="0"/>
              <a:t> vid </a:t>
            </a:r>
            <a:r>
              <a:rPr b="0" dirty="0" err="1"/>
              <a:t>behov</a:t>
            </a:r>
            <a:r>
              <a:rPr b="0" dirty="0"/>
              <a:t>. Det är </a:t>
            </a:r>
            <a:r>
              <a:rPr b="0" dirty="0" err="1"/>
              <a:t>problematiskt</a:t>
            </a:r>
            <a:r>
              <a:rPr b="0" dirty="0"/>
              <a:t> att </a:t>
            </a:r>
            <a:r>
              <a:rPr b="0" dirty="0" err="1"/>
              <a:t>många</a:t>
            </a:r>
            <a:r>
              <a:rPr b="0" dirty="0"/>
              <a:t>, </a:t>
            </a:r>
            <a:r>
              <a:rPr b="0" dirty="0" err="1"/>
              <a:t>speciellt</a:t>
            </a:r>
            <a:r>
              <a:rPr b="0" dirty="0"/>
              <a:t> </a:t>
            </a:r>
            <a:r>
              <a:rPr b="0" dirty="0" err="1"/>
              <a:t>unga</a:t>
            </a:r>
            <a:r>
              <a:rPr b="0" dirty="0"/>
              <a:t>, </a:t>
            </a:r>
            <a:r>
              <a:rPr b="0" dirty="0" err="1"/>
              <a:t>tvingas</a:t>
            </a:r>
            <a:r>
              <a:rPr b="0" dirty="0"/>
              <a:t> ha </a:t>
            </a:r>
            <a:r>
              <a:rPr b="0" dirty="0" err="1"/>
              <a:t>mycket</a:t>
            </a:r>
            <a:r>
              <a:rPr b="0" dirty="0"/>
              <a:t> </a:t>
            </a:r>
            <a:r>
              <a:rPr b="0" dirty="0" err="1"/>
              <a:t>otrygga</a:t>
            </a:r>
            <a:r>
              <a:rPr b="0" dirty="0"/>
              <a:t> </a:t>
            </a:r>
            <a:r>
              <a:rPr b="0" dirty="0" err="1"/>
              <a:t>jobb</a:t>
            </a:r>
            <a:r>
              <a:rPr b="0" dirty="0"/>
              <a:t> under </a:t>
            </a:r>
            <a:r>
              <a:rPr b="0" dirty="0" err="1"/>
              <a:t>väldigt</a:t>
            </a:r>
            <a:r>
              <a:rPr b="0" dirty="0"/>
              <a:t> </a:t>
            </a:r>
            <a:r>
              <a:rPr b="0" dirty="0" err="1"/>
              <a:t>lång</a:t>
            </a:r>
            <a:r>
              <a:rPr b="0" dirty="0"/>
              <a:t> tid </a:t>
            </a:r>
            <a:r>
              <a:rPr b="0" dirty="0" err="1"/>
              <a:t>vilket</a:t>
            </a:r>
            <a:r>
              <a:rPr b="0" dirty="0"/>
              <a:t> </a:t>
            </a:r>
            <a:r>
              <a:rPr b="0" dirty="0" err="1"/>
              <a:t>gör</a:t>
            </a:r>
            <a:r>
              <a:rPr b="0" dirty="0"/>
              <a:t> det </a:t>
            </a:r>
            <a:r>
              <a:rPr b="0" dirty="0" err="1"/>
              <a:t>svårt</a:t>
            </a:r>
            <a:r>
              <a:rPr b="0" dirty="0"/>
              <a:t> att </a:t>
            </a:r>
            <a:r>
              <a:rPr b="0" dirty="0" err="1"/>
              <a:t>planera</a:t>
            </a:r>
            <a:r>
              <a:rPr b="0" dirty="0"/>
              <a:t> </a:t>
            </a:r>
            <a:r>
              <a:rPr b="0" dirty="0" err="1"/>
              <a:t>sina</a:t>
            </a:r>
            <a:r>
              <a:rPr b="0" dirty="0"/>
              <a:t> liv och </a:t>
            </a:r>
            <a:r>
              <a:rPr b="0" dirty="0" err="1"/>
              <a:t>känna</a:t>
            </a:r>
            <a:r>
              <a:rPr b="0" dirty="0"/>
              <a:t> </a:t>
            </a:r>
            <a:r>
              <a:rPr b="0" dirty="0" err="1"/>
              <a:t>trygghet</a:t>
            </a:r>
            <a:r>
              <a:rPr b="0" dirty="0"/>
              <a:t>. </a:t>
            </a:r>
            <a:r>
              <a:rPr b="0" dirty="0" err="1"/>
              <a:t>Många</a:t>
            </a:r>
            <a:r>
              <a:rPr b="0" dirty="0"/>
              <a:t> med </a:t>
            </a:r>
            <a:r>
              <a:rPr lang="sv-SE" b="0" dirty="0"/>
              <a:t>särskild</a:t>
            </a:r>
            <a:r>
              <a:rPr b="0" dirty="0"/>
              <a:t> </a:t>
            </a:r>
            <a:r>
              <a:rPr b="0" dirty="0" err="1"/>
              <a:t>visstidsanställning</a:t>
            </a:r>
            <a:r>
              <a:rPr b="0" dirty="0"/>
              <a:t> har en </a:t>
            </a:r>
            <a:r>
              <a:rPr b="0" dirty="0" err="1"/>
              <a:t>mycket</a:t>
            </a:r>
            <a:r>
              <a:rPr b="0" dirty="0"/>
              <a:t> </a:t>
            </a:r>
            <a:r>
              <a:rPr b="0" dirty="0" err="1"/>
              <a:t>otrygg</a:t>
            </a:r>
            <a:r>
              <a:rPr b="0" dirty="0"/>
              <a:t> </a:t>
            </a:r>
            <a:r>
              <a:rPr b="0" dirty="0" err="1"/>
              <a:t>arbetssituation</a:t>
            </a:r>
            <a:r>
              <a:rPr b="0" dirty="0"/>
              <a:t>. Handels </a:t>
            </a:r>
            <a:r>
              <a:rPr b="0" dirty="0" err="1"/>
              <a:t>arbetar</a:t>
            </a:r>
            <a:r>
              <a:rPr b="0" dirty="0"/>
              <a:t> för </a:t>
            </a:r>
            <a:r>
              <a:rPr b="0" dirty="0" err="1"/>
              <a:t>trygga</a:t>
            </a:r>
            <a:r>
              <a:rPr b="0" dirty="0"/>
              <a:t> </a:t>
            </a:r>
            <a:r>
              <a:rPr b="0" dirty="0" err="1"/>
              <a:t>jobb</a:t>
            </a:r>
            <a:r>
              <a:rPr b="0" dirty="0"/>
              <a:t> och </a:t>
            </a:r>
            <a:r>
              <a:rPr b="0" dirty="0" err="1"/>
              <a:t>förbättring</a:t>
            </a:r>
            <a:r>
              <a:rPr b="0" dirty="0"/>
              <a:t>.</a:t>
            </a:r>
            <a:r>
              <a:rPr lang="sv-SE" dirty="0"/>
              <a:t> </a:t>
            </a:r>
            <a:endParaRPr b="0" dirty="0"/>
          </a:p>
          <a:p>
            <a:pPr algn="l"/>
            <a:r>
              <a:rPr dirty="0"/>
              <a:t>Handels </a:t>
            </a:r>
            <a:r>
              <a:rPr dirty="0" err="1"/>
              <a:t>tycker</a:t>
            </a:r>
            <a:r>
              <a:rPr dirty="0"/>
              <a:t> att </a:t>
            </a:r>
            <a:r>
              <a:rPr dirty="0" err="1"/>
              <a:t>arbetsgivarens</a:t>
            </a:r>
            <a:r>
              <a:rPr dirty="0"/>
              <a:t> </a:t>
            </a:r>
            <a:r>
              <a:rPr dirty="0" err="1"/>
              <a:t>permanenta</a:t>
            </a:r>
            <a:r>
              <a:rPr dirty="0"/>
              <a:t> </a:t>
            </a:r>
            <a:r>
              <a:rPr dirty="0" err="1"/>
              <a:t>behov</a:t>
            </a:r>
            <a:r>
              <a:rPr dirty="0"/>
              <a:t> av </a:t>
            </a:r>
            <a:r>
              <a:rPr dirty="0" err="1"/>
              <a:t>arbetskraft</a:t>
            </a:r>
            <a:r>
              <a:rPr dirty="0"/>
              <a:t> ska </a:t>
            </a:r>
            <a:r>
              <a:rPr dirty="0" err="1"/>
              <a:t>fyllas</a:t>
            </a:r>
            <a:r>
              <a:rPr dirty="0"/>
              <a:t> </a:t>
            </a:r>
            <a:r>
              <a:rPr dirty="0" err="1"/>
              <a:t>genom</a:t>
            </a:r>
            <a:r>
              <a:rPr dirty="0"/>
              <a:t> </a:t>
            </a:r>
            <a:r>
              <a:rPr dirty="0" err="1"/>
              <a:t>trygga</a:t>
            </a:r>
            <a:r>
              <a:rPr dirty="0"/>
              <a:t> </a:t>
            </a:r>
            <a:r>
              <a:rPr dirty="0" err="1"/>
              <a:t>anställningar</a:t>
            </a:r>
            <a:r>
              <a:rPr dirty="0"/>
              <a:t>. Inte </a:t>
            </a:r>
            <a:r>
              <a:rPr dirty="0" err="1"/>
              <a:t>genom</a:t>
            </a:r>
            <a:r>
              <a:rPr dirty="0"/>
              <a:t> </a:t>
            </a:r>
            <a:r>
              <a:rPr dirty="0" err="1"/>
              <a:t>korta</a:t>
            </a:r>
            <a:r>
              <a:rPr dirty="0"/>
              <a:t> </a:t>
            </a:r>
            <a:r>
              <a:rPr lang="sv-SE" dirty="0"/>
              <a:t>särskilda</a:t>
            </a:r>
            <a:r>
              <a:rPr dirty="0"/>
              <a:t> </a:t>
            </a:r>
            <a:r>
              <a:rPr dirty="0" err="1"/>
              <a:t>visstidsanställningar</a:t>
            </a:r>
            <a:r>
              <a:rPr dirty="0"/>
              <a:t>. </a:t>
            </a:r>
            <a:r>
              <a:rPr dirty="0" err="1"/>
              <a:t>Så</a:t>
            </a:r>
            <a:r>
              <a:rPr dirty="0"/>
              <a:t> är det </a:t>
            </a:r>
            <a:r>
              <a:rPr dirty="0" err="1"/>
              <a:t>tyvärr</a:t>
            </a:r>
            <a:r>
              <a:rPr dirty="0"/>
              <a:t> </a:t>
            </a:r>
            <a:r>
              <a:rPr dirty="0" err="1"/>
              <a:t>inte</a:t>
            </a:r>
            <a:r>
              <a:rPr dirty="0"/>
              <a:t> </a:t>
            </a:r>
            <a:r>
              <a:rPr dirty="0" err="1"/>
              <a:t>idag</a:t>
            </a:r>
            <a:r>
              <a:rPr dirty="0"/>
              <a:t>.</a:t>
            </a:r>
            <a:r>
              <a:rPr lang="sv-SE" dirty="0"/>
              <a:t> </a:t>
            </a:r>
            <a:br>
              <a:rPr lang="sv-SE" dirty="0"/>
            </a:br>
            <a:br>
              <a:rPr lang="sv-SE" dirty="0"/>
            </a:br>
            <a:r>
              <a:rPr lang="sv-SE" i="1" dirty="0"/>
              <a:t>E</a:t>
            </a:r>
            <a:r>
              <a:rPr lang="sv-SE" b="0" i="1" dirty="0">
                <a:solidFill>
                  <a:srgbClr val="363636"/>
                </a:solidFill>
                <a:effectLst/>
                <a:latin typeface="Open Sans" panose="020B0606030504020204" pitchFamily="34" charset="0"/>
              </a:rPr>
              <a:t>n särskild visstidsanställning börjar och slutar vid ett bestämt datum. Det finns ingen bestämd uppsägningstid för anställningsformen i lag, men huvudregeln är att anställningen inte går att avbryta i förväg om man inte har avtalat om annat. I vissa </a:t>
            </a:r>
            <a:r>
              <a:rPr lang="sv-SE" b="0" i="1" u="none" strike="noStrike" dirty="0">
                <a:solidFill>
                  <a:srgbClr val="D1111C"/>
                </a:solidFill>
                <a:effectLst/>
                <a:latin typeface="Open Sans" panose="020B0606030504020204" pitchFamily="34" charset="0"/>
                <a:hlinkClick r:id="rId3" tooltip="kollektivavtal"/>
              </a:rPr>
              <a:t>kollektivavtal</a:t>
            </a:r>
            <a:r>
              <a:rPr lang="sv-SE" b="0" i="1" dirty="0">
                <a:solidFill>
                  <a:srgbClr val="363636"/>
                </a:solidFill>
                <a:effectLst/>
                <a:latin typeface="Open Sans" panose="020B0606030504020204" pitchFamily="34" charset="0"/>
              </a:rPr>
              <a:t> finns bestämmelser om uppsägningstid vid särskild visstidsanställning. </a:t>
            </a:r>
          </a:p>
          <a:p>
            <a:pPr algn="l"/>
            <a:r>
              <a:rPr lang="sv-SE" b="0" i="1" dirty="0">
                <a:solidFill>
                  <a:srgbClr val="363636"/>
                </a:solidFill>
                <a:effectLst/>
                <a:latin typeface="Open Sans" panose="020B0606030504020204" pitchFamily="34" charset="0"/>
              </a:rPr>
              <a:t>I samband med att du anställs på en särskild visstidsanställning ska arbetsgivaren ge dig ett skriftlig besked om att det är en särskild visstidsanställning och när och hur den ska avslutas.</a:t>
            </a:r>
          </a:p>
          <a:p>
            <a:pPr algn="l"/>
            <a:r>
              <a:rPr lang="sv-SE" b="1" i="1" dirty="0">
                <a:solidFill>
                  <a:srgbClr val="222222"/>
                </a:solidFill>
                <a:effectLst/>
                <a:latin typeface="Lato" panose="020F0502020204030203" pitchFamily="34" charset="0"/>
              </a:rPr>
              <a:t>Särskild beräkning av anställningstid</a:t>
            </a:r>
          </a:p>
          <a:p>
            <a:pPr algn="l"/>
            <a:r>
              <a:rPr lang="sv-SE" b="0" i="1" dirty="0">
                <a:solidFill>
                  <a:srgbClr val="363636"/>
                </a:solidFill>
                <a:effectLst/>
                <a:latin typeface="Open Sans" panose="020B0606030504020204" pitchFamily="34" charset="0"/>
              </a:rPr>
              <a:t>Anställningstiden vid särskild visstid beräknas på ett speciellt sätt. Om en anställd haft tre eller fler anställningar med särskild visstid under en kalendermånad ska tiden mellan dessa anställningar räknas som anställningstid.</a:t>
            </a:r>
          </a:p>
          <a:p>
            <a:pPr algn="l"/>
            <a:r>
              <a:rPr lang="sv-SE" b="1" i="1" dirty="0">
                <a:solidFill>
                  <a:srgbClr val="222222"/>
                </a:solidFill>
                <a:effectLst/>
                <a:latin typeface="Lato" panose="020F0502020204030203" pitchFamily="34" charset="0"/>
              </a:rPr>
              <a:t>Övergår till tillsvidareanställning</a:t>
            </a:r>
          </a:p>
          <a:p>
            <a:pPr algn="l"/>
            <a:r>
              <a:rPr lang="sv-SE" b="0" i="1" dirty="0">
                <a:solidFill>
                  <a:srgbClr val="363636"/>
                </a:solidFill>
                <a:effectLst/>
                <a:latin typeface="Open Sans" panose="020B0606030504020204" pitchFamily="34" charset="0"/>
              </a:rPr>
              <a:t>Det finns två sätt en särskild visstidsanställning kan övergå till en tillsvidareanställning:</a:t>
            </a:r>
          </a:p>
          <a:p>
            <a:pPr algn="l"/>
            <a:r>
              <a:rPr lang="sv-SE" b="0" i="1" dirty="0">
                <a:solidFill>
                  <a:srgbClr val="363636"/>
                </a:solidFill>
                <a:effectLst/>
                <a:latin typeface="Open Sans" panose="020B0606030504020204" pitchFamily="34" charset="0"/>
              </a:rPr>
              <a:t>1. Om en arbetstagare under en femårsperiod haft en särskild visstidsanställning hos en arbetsgivare i sammanlagt mer än ett år övergår anställningen till en tillsvidareanställning, vanligen så kallad fast anställning.</a:t>
            </a:r>
          </a:p>
          <a:p>
            <a:pPr algn="l"/>
            <a:r>
              <a:rPr lang="sv-SE" b="0" i="1" dirty="0">
                <a:solidFill>
                  <a:srgbClr val="363636"/>
                </a:solidFill>
                <a:effectLst/>
                <a:latin typeface="Open Sans" panose="020B0606030504020204" pitchFamily="34" charset="0"/>
              </a:rPr>
              <a:t>2. Om du haft olika sorters visstidsanställning, alltså särskild visstid, vikariat eller säsongsanställning, hos en arbetsgivare och dessa följt på varandra så övergår den särskilda visstidsanställningen till en tillsvidareanställning efter att du uppnått ett år (med särskild visstidsanställning). Det finns ingen begränsning av hur lång tidsperiod det rör sig om, kravet är att anställningarna följt på varandra. Med det menas att det inte varit längre än 6 månader mellan de olika anställningarna. I sådana fall ska arbetsgivaren på din begäran lämna skriftlig information om alla anställningar som har betydelse för tillämpningen av alternativ 2.</a:t>
            </a:r>
          </a:p>
          <a:p>
            <a:pPr>
              <a:spcBef>
                <a:spcPts val="0"/>
              </a:spcBef>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381000" y="685800"/>
            <a:ext cx="6096000" cy="3429000"/>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a:spcBef>
                <a:spcPts val="0"/>
              </a:spcBef>
            </a:pPr>
            <a:r>
              <a:rPr dirty="0" err="1"/>
              <a:t>Regnavtal</a:t>
            </a:r>
            <a:r>
              <a:rPr dirty="0"/>
              <a:t> </a:t>
            </a:r>
            <a:r>
              <a:rPr dirty="0" err="1"/>
              <a:t>är</a:t>
            </a:r>
            <a:r>
              <a:rPr dirty="0"/>
              <a:t> </a:t>
            </a:r>
            <a:r>
              <a:rPr dirty="0" err="1"/>
              <a:t>ett</a:t>
            </a:r>
            <a:r>
              <a:rPr dirty="0"/>
              <a:t> problem, </a:t>
            </a:r>
            <a:r>
              <a:rPr dirty="0" err="1"/>
              <a:t>särskilt</a:t>
            </a:r>
            <a:r>
              <a:rPr dirty="0"/>
              <a:t> för </a:t>
            </a:r>
            <a:r>
              <a:rPr dirty="0" err="1"/>
              <a:t>sommarjobbare</a:t>
            </a:r>
            <a:r>
              <a:rPr dirty="0"/>
              <a:t>. Det </a:t>
            </a:r>
            <a:r>
              <a:rPr dirty="0" err="1"/>
              <a:t>betyder</a:t>
            </a:r>
            <a:r>
              <a:rPr dirty="0"/>
              <a:t> </a:t>
            </a:r>
            <a:r>
              <a:rPr dirty="0" err="1"/>
              <a:t>att</a:t>
            </a:r>
            <a:r>
              <a:rPr dirty="0"/>
              <a:t> den </a:t>
            </a:r>
            <a:r>
              <a:rPr dirty="0" err="1"/>
              <a:t>anställde</a:t>
            </a:r>
            <a:r>
              <a:rPr dirty="0"/>
              <a:t> </a:t>
            </a:r>
            <a:r>
              <a:rPr dirty="0" err="1"/>
              <a:t>inte</a:t>
            </a:r>
            <a:r>
              <a:rPr dirty="0"/>
              <a:t> </a:t>
            </a:r>
            <a:r>
              <a:rPr dirty="0" err="1"/>
              <a:t>får</a:t>
            </a:r>
            <a:r>
              <a:rPr dirty="0"/>
              <a:t> </a:t>
            </a:r>
            <a:r>
              <a:rPr dirty="0" err="1"/>
              <a:t>jobba</a:t>
            </a:r>
            <a:r>
              <a:rPr dirty="0"/>
              <a:t> som </a:t>
            </a:r>
            <a:r>
              <a:rPr dirty="0" err="1"/>
              <a:t>planerat</a:t>
            </a:r>
            <a:r>
              <a:rPr dirty="0"/>
              <a:t> om </a:t>
            </a:r>
            <a:r>
              <a:rPr dirty="0" err="1"/>
              <a:t>vädret</a:t>
            </a:r>
            <a:r>
              <a:rPr dirty="0"/>
              <a:t> </a:t>
            </a:r>
            <a:r>
              <a:rPr dirty="0" err="1"/>
              <a:t>är</a:t>
            </a:r>
            <a:r>
              <a:rPr dirty="0"/>
              <a:t> </a:t>
            </a:r>
            <a:r>
              <a:rPr dirty="0" err="1"/>
              <a:t>dåligt</a:t>
            </a:r>
            <a:r>
              <a:rPr dirty="0"/>
              <a:t> och </a:t>
            </a:r>
            <a:r>
              <a:rPr dirty="0" err="1"/>
              <a:t>arbetsgivarens</a:t>
            </a:r>
            <a:r>
              <a:rPr dirty="0"/>
              <a:t> verksamhet </a:t>
            </a:r>
            <a:r>
              <a:rPr dirty="0" err="1"/>
              <a:t>går</a:t>
            </a:r>
            <a:r>
              <a:rPr dirty="0"/>
              <a:t> </a:t>
            </a:r>
            <a:r>
              <a:rPr dirty="0" err="1"/>
              <a:t>på</a:t>
            </a:r>
            <a:r>
              <a:rPr dirty="0"/>
              <a:t> </a:t>
            </a:r>
            <a:r>
              <a:rPr dirty="0" err="1"/>
              <a:t>lågvarv</a:t>
            </a:r>
            <a:r>
              <a:rPr dirty="0"/>
              <a:t>. </a:t>
            </a:r>
            <a:r>
              <a:rPr dirty="0" err="1"/>
              <a:t>Regnavtal</a:t>
            </a:r>
            <a:r>
              <a:rPr dirty="0"/>
              <a:t> </a:t>
            </a:r>
            <a:r>
              <a:rPr dirty="0" err="1"/>
              <a:t>är</a:t>
            </a:r>
            <a:r>
              <a:rPr dirty="0"/>
              <a:t> </a:t>
            </a:r>
            <a:r>
              <a:rPr dirty="0" err="1"/>
              <a:t>inte</a:t>
            </a:r>
            <a:r>
              <a:rPr dirty="0"/>
              <a:t> </a:t>
            </a:r>
            <a:r>
              <a:rPr dirty="0" err="1"/>
              <a:t>okej</a:t>
            </a:r>
            <a:r>
              <a:rPr dirty="0"/>
              <a:t>. </a:t>
            </a:r>
          </a:p>
          <a:p>
            <a:pPr>
              <a:spcBef>
                <a:spcPts val="0"/>
              </a:spcBef>
            </a:pPr>
            <a:endParaRPr dirty="0"/>
          </a:p>
          <a:p>
            <a:pPr>
              <a:spcBef>
                <a:spcPts val="0"/>
              </a:spcBef>
            </a:pPr>
            <a:r>
              <a:rPr dirty="0"/>
              <a:t>En del </a:t>
            </a:r>
            <a:r>
              <a:rPr dirty="0" err="1"/>
              <a:t>arbetsgivare</a:t>
            </a:r>
            <a:r>
              <a:rPr dirty="0"/>
              <a:t> </a:t>
            </a:r>
            <a:r>
              <a:rPr dirty="0" err="1"/>
              <a:t>försöker</a:t>
            </a:r>
            <a:r>
              <a:rPr dirty="0"/>
              <a:t> </a:t>
            </a:r>
            <a:r>
              <a:rPr dirty="0" err="1"/>
              <a:t>tyvärr</a:t>
            </a:r>
            <a:r>
              <a:rPr dirty="0"/>
              <a:t> </a:t>
            </a:r>
            <a:r>
              <a:rPr dirty="0" err="1"/>
              <a:t>göra</a:t>
            </a:r>
            <a:r>
              <a:rPr dirty="0"/>
              <a:t> </a:t>
            </a:r>
            <a:r>
              <a:rPr dirty="0" err="1"/>
              <a:t>jobbet</a:t>
            </a:r>
            <a:r>
              <a:rPr dirty="0"/>
              <a:t> till </a:t>
            </a:r>
            <a:r>
              <a:rPr dirty="0" err="1"/>
              <a:t>något</a:t>
            </a:r>
            <a:r>
              <a:rPr dirty="0"/>
              <a:t> </a:t>
            </a:r>
            <a:r>
              <a:rPr dirty="0" err="1"/>
              <a:t>där</a:t>
            </a:r>
            <a:r>
              <a:rPr dirty="0"/>
              <a:t> de </a:t>
            </a:r>
            <a:r>
              <a:rPr dirty="0" err="1"/>
              <a:t>anställda</a:t>
            </a:r>
            <a:r>
              <a:rPr dirty="0"/>
              <a:t> </a:t>
            </a:r>
            <a:r>
              <a:rPr dirty="0" err="1"/>
              <a:t>får</a:t>
            </a:r>
            <a:r>
              <a:rPr dirty="0"/>
              <a:t> ta </a:t>
            </a:r>
            <a:r>
              <a:rPr dirty="0" err="1"/>
              <a:t>risken</a:t>
            </a:r>
            <a:r>
              <a:rPr dirty="0"/>
              <a:t>.</a:t>
            </a:r>
          </a:p>
          <a:p>
            <a:pPr>
              <a:spcBef>
                <a:spcPts val="0"/>
              </a:spcBef>
            </a:pPr>
            <a:endParaRPr dirty="0"/>
          </a:p>
          <a:p>
            <a:pPr>
              <a:spcBef>
                <a:spcPts val="0"/>
              </a:spcBef>
            </a:pPr>
            <a:r>
              <a:rPr dirty="0"/>
              <a:t>Du </a:t>
            </a:r>
            <a:r>
              <a:rPr dirty="0" err="1"/>
              <a:t>har</a:t>
            </a:r>
            <a:r>
              <a:rPr dirty="0"/>
              <a:t> </a:t>
            </a:r>
            <a:r>
              <a:rPr dirty="0" err="1"/>
              <a:t>rätt</a:t>
            </a:r>
            <a:r>
              <a:rPr dirty="0"/>
              <a:t> till din </a:t>
            </a:r>
            <a:r>
              <a:rPr dirty="0" err="1"/>
              <a:t>lön</a:t>
            </a:r>
            <a:r>
              <a:rPr dirty="0"/>
              <a:t> </a:t>
            </a:r>
            <a:r>
              <a:rPr dirty="0" err="1"/>
              <a:t>enligt</a:t>
            </a:r>
            <a:r>
              <a:rPr dirty="0"/>
              <a:t> schema och det </a:t>
            </a:r>
            <a:r>
              <a:rPr dirty="0" err="1"/>
              <a:t>ni</a:t>
            </a:r>
            <a:r>
              <a:rPr dirty="0"/>
              <a:t> </a:t>
            </a:r>
            <a:r>
              <a:rPr dirty="0" err="1"/>
              <a:t>kommit</a:t>
            </a:r>
            <a:r>
              <a:rPr dirty="0"/>
              <a:t> </a:t>
            </a:r>
            <a:r>
              <a:rPr dirty="0" err="1"/>
              <a:t>överens</a:t>
            </a:r>
            <a:r>
              <a:rPr dirty="0"/>
              <a:t> </a:t>
            </a:r>
            <a:r>
              <a:rPr dirty="0" err="1"/>
              <a:t>om.</a:t>
            </a:r>
            <a:r>
              <a:rPr dirty="0"/>
              <a:t> </a:t>
            </a:r>
          </a:p>
          <a:p>
            <a:pPr>
              <a:spcBef>
                <a:spcPts val="0"/>
              </a:spcBef>
            </a:pPr>
            <a:endParaRPr dirty="0"/>
          </a:p>
          <a:p>
            <a:pPr algn="l"/>
            <a:r>
              <a:rPr dirty="0"/>
              <a:t>Du </a:t>
            </a:r>
            <a:r>
              <a:rPr dirty="0" err="1"/>
              <a:t>förebygger</a:t>
            </a:r>
            <a:r>
              <a:rPr dirty="0"/>
              <a:t> </a:t>
            </a:r>
            <a:r>
              <a:rPr dirty="0" err="1"/>
              <a:t>många</a:t>
            </a:r>
            <a:r>
              <a:rPr dirty="0"/>
              <a:t> problem </a:t>
            </a:r>
            <a:r>
              <a:rPr dirty="0" err="1"/>
              <a:t>genom</a:t>
            </a:r>
            <a:r>
              <a:rPr dirty="0"/>
              <a:t> </a:t>
            </a:r>
            <a:r>
              <a:rPr dirty="0" err="1"/>
              <a:t>att</a:t>
            </a:r>
            <a:r>
              <a:rPr dirty="0"/>
              <a:t> ha </a:t>
            </a:r>
            <a:r>
              <a:rPr dirty="0" err="1"/>
              <a:t>ett</a:t>
            </a:r>
            <a:r>
              <a:rPr dirty="0"/>
              <a:t> </a:t>
            </a:r>
            <a:r>
              <a:rPr dirty="0" err="1"/>
              <a:t>anställningsbevis</a:t>
            </a:r>
            <a:r>
              <a:rPr dirty="0"/>
              <a:t> och </a:t>
            </a:r>
            <a:r>
              <a:rPr dirty="0" err="1"/>
              <a:t>ett</a:t>
            </a:r>
            <a:r>
              <a:rPr dirty="0"/>
              <a:t> </a:t>
            </a:r>
            <a:r>
              <a:rPr dirty="0" err="1"/>
              <a:t>tydligt</a:t>
            </a:r>
            <a:r>
              <a:rPr dirty="0"/>
              <a:t> schema. </a:t>
            </a:r>
            <a:br>
              <a:rPr lang="sv-SE" dirty="0"/>
            </a:br>
            <a:br>
              <a:rPr lang="sv-SE" i="1" dirty="0"/>
            </a:br>
            <a:r>
              <a:rPr lang="sv-SE" b="0" i="1" dirty="0">
                <a:solidFill>
                  <a:srgbClr val="000000"/>
                </a:solidFill>
                <a:effectLst/>
                <a:latin typeface="ff-meta-web-pro"/>
              </a:rPr>
              <a:t>Din arbetsgivare säger att du ska gå hem för att det regnar eller för att solen skiner och ni inte har så många kunder i klädbutiken. Det här kallar vi för "solskensavtal" och "regnavtal" och så får det inte gå till.</a:t>
            </a:r>
          </a:p>
          <a:p>
            <a:pPr algn="l"/>
            <a:r>
              <a:rPr lang="sv-SE" b="0" i="1" dirty="0">
                <a:solidFill>
                  <a:srgbClr val="000000"/>
                </a:solidFill>
                <a:effectLst/>
                <a:latin typeface="ff-meta-web-pro"/>
              </a:rPr>
              <a:t>Har du ett schema som säger att du ska jobba 6 timmar i butiken ska du ha betalt för 6 timmars arbete, oavsett vad det är för väder ute. Det spelar ingen roll om det inte är några kunder just den dagen. Säger arbetsgivaren att du ska gå hem två timmar tidigare ska du fortfarande ha betalt för så många timmar som ni kom överens om från början.</a:t>
            </a:r>
          </a:p>
          <a:p>
            <a:pPr>
              <a:spcBef>
                <a:spcPts val="0"/>
              </a:spcBef>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xfrm>
            <a:off x="381000" y="685800"/>
            <a:ext cx="6096000" cy="3429000"/>
          </a:xfrm>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pPr>
              <a:spcBef>
                <a:spcPts val="0"/>
              </a:spcBef>
            </a:pPr>
            <a:r>
              <a:t>I Sverige har vi inte minimilöner i lag. Det betyder att det inte är olagligt att betala ut en väldigt låg lön. </a:t>
            </a:r>
          </a:p>
          <a:p>
            <a:pPr>
              <a:spcBef>
                <a:spcPts val="0"/>
              </a:spcBef>
            </a:pPr>
            <a:endParaRPr/>
          </a:p>
          <a:p>
            <a:pPr>
              <a:spcBef>
                <a:spcPts val="0"/>
              </a:spcBef>
            </a:pPr>
            <a:r>
              <a:t>Om du vill kan du fråga eleverna vilken lön de tror att lagen säger att man minst har rätt till. De kommer antagligen bli förvånade när du berättar att svaret är 0 kr. Det finns ju ingen minimilön enligt lag. </a:t>
            </a:r>
          </a:p>
          <a:p>
            <a:pPr>
              <a:spcBef>
                <a:spcPts val="0"/>
              </a:spcBef>
            </a:pPr>
            <a:endParaRPr/>
          </a:p>
          <a:p>
            <a:pPr>
              <a:spcBef>
                <a:spcPts val="0"/>
              </a:spcBef>
            </a:pPr>
            <a:r>
              <a:t>Lägstalöner, rätt till löneökning, ob-tillägg osv står i kollektivavtalen. Det är en bra modell som ger arbetsmarknadens parter inflytande. I länder där dessa saker står i lagar tenderar politiker att hålla ner löner och villkor. Så är det exempelvis i USA.</a:t>
            </a:r>
          </a:p>
          <a:p>
            <a:pPr>
              <a:spcBef>
                <a:spcPts val="0"/>
              </a:spcBef>
            </a:pPr>
            <a:endParaRPr/>
          </a:p>
          <a:p>
            <a:pPr>
              <a:spcBef>
                <a:spcPts val="0"/>
              </a:spcBef>
            </a:pPr>
            <a:r>
              <a:t>Kollektivavtalen är alltså väldigt viktiga i Sverige. Där står det mesta som rör lön.</a:t>
            </a:r>
          </a:p>
          <a:p>
            <a:pPr>
              <a:spcBef>
                <a:spcPts val="0"/>
              </a:spcBef>
            </a:pPr>
            <a:endParaRPr/>
          </a:p>
          <a:p>
            <a:pPr>
              <a:spcBef>
                <a:spcPts val="0"/>
              </a:spcBef>
            </a:pPr>
            <a:r>
              <a:t>Som de flesta avtal har också kollektivavtal ett utgångsdatum. Det innebär att avtalet ska förhandlas om och vi vet därför inte vilka löner och exakt vilka villkor som kommer gälla efter att kollektivavtalen gått ut. </a:t>
            </a:r>
          </a:p>
          <a:p>
            <a:pPr>
              <a:spcBef>
                <a:spcPts val="0"/>
              </a:spcBef>
            </a:pPr>
            <a:endParaRPr/>
          </a:p>
          <a:p>
            <a:pPr>
              <a:spcBef>
                <a:spcPts val="0"/>
              </a:spcBef>
            </a:pPr>
            <a:r>
              <a:t>Det finns ingen garanti för att exempelvis ob-tillägget kommer vara detsamma efter att kollektivavtalen gått ut och ett nytt börjat gälla. </a:t>
            </a:r>
          </a:p>
          <a:p>
            <a:pPr>
              <a:spcBef>
                <a:spcPts val="0"/>
              </a:spcBef>
            </a:pPr>
            <a:endParaRPr/>
          </a:p>
          <a:p>
            <a:pPr>
              <a:spcBef>
                <a:spcPts val="0"/>
              </a:spcBef>
            </a:pPr>
            <a:r>
              <a:t>Vilka löner och villkor som kommer gälla i framtiden beror med andra ord på hur bra kollektivavtal facket lyckas få till. </a:t>
            </a:r>
          </a:p>
          <a:p>
            <a:pPr>
              <a:spcBef>
                <a:spcPts val="0"/>
              </a:spcBef>
              <a:defRPr b="1"/>
            </a:pPr>
            <a:r>
              <a:t>Många medlemmar och facklig styrka ger bra löner och villkor.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pPr>
              <a:spcBef>
                <a:spcPts val="0"/>
              </a:spcBef>
            </a:pPr>
            <a:r>
              <a:rPr dirty="0" err="1"/>
              <a:t>Många</a:t>
            </a:r>
            <a:r>
              <a:rPr dirty="0"/>
              <a:t> </a:t>
            </a:r>
            <a:r>
              <a:rPr dirty="0" err="1"/>
              <a:t>unga</a:t>
            </a:r>
            <a:r>
              <a:rPr dirty="0"/>
              <a:t> </a:t>
            </a:r>
            <a:r>
              <a:rPr dirty="0" err="1"/>
              <a:t>hör</a:t>
            </a:r>
            <a:r>
              <a:rPr dirty="0"/>
              <a:t> av sig till </a:t>
            </a:r>
            <a:r>
              <a:rPr dirty="0" err="1"/>
              <a:t>facket</a:t>
            </a:r>
            <a:r>
              <a:rPr dirty="0"/>
              <a:t> </a:t>
            </a:r>
            <a:r>
              <a:rPr dirty="0" err="1"/>
              <a:t>och</a:t>
            </a:r>
            <a:r>
              <a:rPr dirty="0"/>
              <a:t> </a:t>
            </a:r>
            <a:r>
              <a:rPr dirty="0" err="1"/>
              <a:t>har</a:t>
            </a:r>
            <a:r>
              <a:rPr dirty="0"/>
              <a:t> </a:t>
            </a:r>
            <a:r>
              <a:rPr dirty="0" err="1"/>
              <a:t>råkat</a:t>
            </a:r>
            <a:r>
              <a:rPr dirty="0"/>
              <a:t> </a:t>
            </a:r>
            <a:r>
              <a:rPr dirty="0" err="1"/>
              <a:t>ut</a:t>
            </a:r>
            <a:r>
              <a:rPr dirty="0"/>
              <a:t> </a:t>
            </a:r>
            <a:r>
              <a:rPr dirty="0" err="1"/>
              <a:t>för</a:t>
            </a:r>
            <a:r>
              <a:rPr dirty="0"/>
              <a:t> </a:t>
            </a:r>
            <a:r>
              <a:rPr dirty="0" err="1"/>
              <a:t>att</a:t>
            </a:r>
            <a:r>
              <a:rPr dirty="0"/>
              <a:t> ha blivit </a:t>
            </a:r>
            <a:r>
              <a:rPr dirty="0" err="1"/>
              <a:t>tillfrågade</a:t>
            </a:r>
            <a:r>
              <a:rPr dirty="0"/>
              <a:t> om </a:t>
            </a:r>
            <a:r>
              <a:rPr dirty="0" err="1"/>
              <a:t>att</a:t>
            </a:r>
            <a:r>
              <a:rPr dirty="0"/>
              <a:t> ”</a:t>
            </a:r>
            <a:r>
              <a:rPr dirty="0" err="1"/>
              <a:t>provjobba</a:t>
            </a:r>
            <a:r>
              <a:rPr dirty="0"/>
              <a:t>” </a:t>
            </a:r>
            <a:r>
              <a:rPr dirty="0" err="1"/>
              <a:t>utan</a:t>
            </a:r>
            <a:r>
              <a:rPr dirty="0"/>
              <a:t> </a:t>
            </a:r>
            <a:r>
              <a:rPr dirty="0" err="1"/>
              <a:t>att</a:t>
            </a:r>
            <a:r>
              <a:rPr dirty="0"/>
              <a:t> </a:t>
            </a:r>
            <a:r>
              <a:rPr dirty="0" err="1"/>
              <a:t>få</a:t>
            </a:r>
            <a:r>
              <a:rPr dirty="0"/>
              <a:t> </a:t>
            </a:r>
            <a:r>
              <a:rPr dirty="0" err="1"/>
              <a:t>lön</a:t>
            </a:r>
            <a:r>
              <a:rPr dirty="0"/>
              <a:t>. </a:t>
            </a:r>
            <a:r>
              <a:rPr dirty="0" err="1"/>
              <a:t>Alltså</a:t>
            </a:r>
            <a:r>
              <a:rPr dirty="0"/>
              <a:t> </a:t>
            </a:r>
            <a:r>
              <a:rPr dirty="0" err="1"/>
              <a:t>jobba</a:t>
            </a:r>
            <a:r>
              <a:rPr dirty="0"/>
              <a:t> gratis. </a:t>
            </a:r>
            <a:r>
              <a:rPr dirty="0" err="1"/>
              <a:t>Ställ</a:t>
            </a:r>
            <a:r>
              <a:rPr dirty="0"/>
              <a:t> </a:t>
            </a:r>
            <a:r>
              <a:rPr dirty="0" err="1"/>
              <a:t>aldrig</a:t>
            </a:r>
            <a:r>
              <a:rPr dirty="0"/>
              <a:t> </a:t>
            </a:r>
            <a:r>
              <a:rPr dirty="0" err="1"/>
              <a:t>upp</a:t>
            </a:r>
            <a:r>
              <a:rPr dirty="0"/>
              <a:t> </a:t>
            </a:r>
            <a:r>
              <a:rPr dirty="0" err="1"/>
              <a:t>på</a:t>
            </a:r>
            <a:r>
              <a:rPr dirty="0"/>
              <a:t> det. Det </a:t>
            </a:r>
            <a:r>
              <a:rPr dirty="0" err="1"/>
              <a:t>är</a:t>
            </a:r>
            <a:r>
              <a:rPr dirty="0"/>
              <a:t> </a:t>
            </a:r>
            <a:r>
              <a:rPr dirty="0" err="1"/>
              <a:t>fel</a:t>
            </a:r>
            <a:r>
              <a:rPr dirty="0"/>
              <a:t> av </a:t>
            </a:r>
            <a:r>
              <a:rPr dirty="0" err="1"/>
              <a:t>en</a:t>
            </a:r>
            <a:r>
              <a:rPr dirty="0"/>
              <a:t> </a:t>
            </a:r>
            <a:r>
              <a:rPr dirty="0" err="1"/>
              <a:t>arbetsgivare</a:t>
            </a:r>
            <a:r>
              <a:rPr dirty="0"/>
              <a:t> </a:t>
            </a:r>
            <a:r>
              <a:rPr dirty="0" err="1"/>
              <a:t>att</a:t>
            </a:r>
            <a:r>
              <a:rPr dirty="0"/>
              <a:t> </a:t>
            </a:r>
            <a:r>
              <a:rPr dirty="0" err="1"/>
              <a:t>göra</a:t>
            </a:r>
            <a:r>
              <a:rPr dirty="0"/>
              <a:t> </a:t>
            </a:r>
            <a:r>
              <a:rPr dirty="0" err="1"/>
              <a:t>på</a:t>
            </a:r>
            <a:r>
              <a:rPr dirty="0"/>
              <a:t> det </a:t>
            </a:r>
            <a:r>
              <a:rPr dirty="0" err="1"/>
              <a:t>viset</a:t>
            </a:r>
            <a:r>
              <a:rPr dirty="0"/>
              <a:t>.</a:t>
            </a:r>
            <a:r>
              <a:rPr lang="sv-SE" dirty="0"/>
              <a:t> </a:t>
            </a:r>
            <a:br>
              <a:rPr lang="sv-SE" dirty="0"/>
            </a:br>
            <a:r>
              <a:rPr lang="en-US" dirty="0"/>
              <a:t> </a:t>
            </a:r>
            <a:r>
              <a:rPr lang="en-US" dirty="0" err="1"/>
              <a:t>På</a:t>
            </a:r>
            <a:r>
              <a:rPr lang="en-US" dirty="0"/>
              <a:t> </a:t>
            </a:r>
            <a:r>
              <a:rPr lang="en-US" dirty="0" err="1"/>
              <a:t>frisörsidan</a:t>
            </a:r>
            <a:r>
              <a:rPr lang="en-US" dirty="0"/>
              <a:t> </a:t>
            </a:r>
            <a:r>
              <a:rPr lang="en-US" dirty="0" err="1"/>
              <a:t>räknas</a:t>
            </a:r>
            <a:r>
              <a:rPr lang="en-US" dirty="0"/>
              <a:t> det </a:t>
            </a:r>
            <a:r>
              <a:rPr lang="en-US" dirty="0" err="1"/>
              <a:t>inte</a:t>
            </a:r>
            <a:r>
              <a:rPr lang="en-US" dirty="0"/>
              <a:t> som ”</a:t>
            </a:r>
            <a:r>
              <a:rPr lang="en-US" dirty="0" err="1"/>
              <a:t>obetalt</a:t>
            </a:r>
            <a:r>
              <a:rPr lang="en-US" dirty="0"/>
              <a:t> </a:t>
            </a:r>
            <a:r>
              <a:rPr lang="en-US" dirty="0" err="1"/>
              <a:t>provjobb</a:t>
            </a:r>
            <a:r>
              <a:rPr lang="en-US" dirty="0"/>
              <a:t>” om </a:t>
            </a:r>
            <a:r>
              <a:rPr lang="en-US" dirty="0" err="1"/>
              <a:t>en</a:t>
            </a:r>
            <a:r>
              <a:rPr lang="en-US" dirty="0"/>
              <a:t> person </a:t>
            </a:r>
            <a:r>
              <a:rPr lang="en-US" dirty="0" err="1"/>
              <a:t>vill</a:t>
            </a:r>
            <a:r>
              <a:rPr lang="en-US" dirty="0"/>
              <a:t> visa </a:t>
            </a:r>
            <a:r>
              <a:rPr lang="en-US" dirty="0" err="1"/>
              <a:t>upp</a:t>
            </a:r>
            <a:r>
              <a:rPr lang="en-US" dirty="0"/>
              <a:t> </a:t>
            </a:r>
            <a:r>
              <a:rPr lang="en-US" dirty="0" err="1"/>
              <a:t>sitt</a:t>
            </a:r>
            <a:r>
              <a:rPr lang="en-US" dirty="0"/>
              <a:t> </a:t>
            </a:r>
            <a:r>
              <a:rPr lang="en-US" dirty="0" err="1"/>
              <a:t>arbete</a:t>
            </a:r>
            <a:r>
              <a:rPr lang="en-US" dirty="0"/>
              <a:t> </a:t>
            </a:r>
            <a:r>
              <a:rPr lang="en-US" dirty="0" err="1"/>
              <a:t>genom</a:t>
            </a:r>
            <a:r>
              <a:rPr lang="en-US" dirty="0"/>
              <a:t> </a:t>
            </a:r>
            <a:r>
              <a:rPr lang="en-US" dirty="0" err="1"/>
              <a:t>att</a:t>
            </a:r>
            <a:r>
              <a:rPr lang="en-US" dirty="0"/>
              <a:t> </a:t>
            </a:r>
            <a:r>
              <a:rPr lang="en-US" dirty="0" err="1"/>
              <a:t>tex</a:t>
            </a:r>
            <a:r>
              <a:rPr lang="en-US" dirty="0"/>
              <a:t> ta med mamma </a:t>
            </a:r>
            <a:r>
              <a:rPr lang="en-US" dirty="0" err="1"/>
              <a:t>eller</a:t>
            </a:r>
            <a:r>
              <a:rPr lang="en-US" dirty="0"/>
              <a:t> </a:t>
            </a:r>
            <a:r>
              <a:rPr lang="en-US" dirty="0" err="1"/>
              <a:t>en</a:t>
            </a:r>
            <a:r>
              <a:rPr lang="en-US" dirty="0"/>
              <a:t> </a:t>
            </a:r>
            <a:r>
              <a:rPr lang="en-US" dirty="0" err="1"/>
              <a:t>kompis</a:t>
            </a:r>
            <a:r>
              <a:rPr lang="en-US" dirty="0"/>
              <a:t> och </a:t>
            </a:r>
            <a:r>
              <a:rPr lang="en-US" dirty="0" err="1"/>
              <a:t>klippa</a:t>
            </a:r>
            <a:r>
              <a:rPr lang="en-US" dirty="0"/>
              <a:t> hen.</a:t>
            </a:r>
            <a:endParaRPr dirty="0"/>
          </a:p>
          <a:p>
            <a:pPr>
              <a:spcBef>
                <a:spcPts val="0"/>
              </a:spcBef>
            </a:pPr>
            <a:endParaRPr dirty="0"/>
          </a:p>
          <a:p>
            <a:pPr>
              <a:spcBef>
                <a:spcPts val="0"/>
              </a:spcBef>
            </a:pPr>
            <a:r>
              <a:rPr dirty="0"/>
              <a:t>Det </a:t>
            </a:r>
            <a:r>
              <a:rPr dirty="0" err="1"/>
              <a:t>finns</a:t>
            </a:r>
            <a:r>
              <a:rPr dirty="0"/>
              <a:t> </a:t>
            </a:r>
            <a:r>
              <a:rPr dirty="0" err="1"/>
              <a:t>en</a:t>
            </a:r>
            <a:r>
              <a:rPr dirty="0"/>
              <a:t> </a:t>
            </a:r>
            <a:r>
              <a:rPr dirty="0" err="1"/>
              <a:t>anledning</a:t>
            </a:r>
            <a:r>
              <a:rPr dirty="0"/>
              <a:t> till </a:t>
            </a:r>
            <a:r>
              <a:rPr dirty="0" err="1"/>
              <a:t>att</a:t>
            </a:r>
            <a:r>
              <a:rPr dirty="0"/>
              <a:t> </a:t>
            </a:r>
            <a:r>
              <a:rPr dirty="0" err="1"/>
              <a:t>vissa</a:t>
            </a:r>
            <a:r>
              <a:rPr dirty="0"/>
              <a:t> </a:t>
            </a:r>
            <a:r>
              <a:rPr dirty="0" err="1"/>
              <a:t>arbetsgivare</a:t>
            </a:r>
            <a:r>
              <a:rPr dirty="0"/>
              <a:t> </a:t>
            </a:r>
            <a:r>
              <a:rPr dirty="0" err="1"/>
              <a:t>är</a:t>
            </a:r>
            <a:r>
              <a:rPr dirty="0"/>
              <a:t> </a:t>
            </a:r>
            <a:r>
              <a:rPr dirty="0" err="1"/>
              <a:t>beredda</a:t>
            </a:r>
            <a:r>
              <a:rPr dirty="0"/>
              <a:t> </a:t>
            </a:r>
            <a:r>
              <a:rPr dirty="0" err="1"/>
              <a:t>att</a:t>
            </a:r>
            <a:r>
              <a:rPr dirty="0"/>
              <a:t> ta </a:t>
            </a:r>
            <a:r>
              <a:rPr dirty="0" err="1"/>
              <a:t>risken</a:t>
            </a:r>
            <a:r>
              <a:rPr dirty="0"/>
              <a:t> </a:t>
            </a:r>
            <a:r>
              <a:rPr dirty="0" err="1"/>
              <a:t>att</a:t>
            </a:r>
            <a:r>
              <a:rPr dirty="0"/>
              <a:t> </a:t>
            </a:r>
            <a:r>
              <a:rPr dirty="0" err="1"/>
              <a:t>åka</a:t>
            </a:r>
            <a:r>
              <a:rPr dirty="0"/>
              <a:t> </a:t>
            </a:r>
            <a:r>
              <a:rPr dirty="0" err="1"/>
              <a:t>dit</a:t>
            </a:r>
            <a:r>
              <a:rPr dirty="0"/>
              <a:t> för den </a:t>
            </a:r>
            <a:r>
              <a:rPr dirty="0" err="1"/>
              <a:t>olagliga</a:t>
            </a:r>
            <a:r>
              <a:rPr dirty="0"/>
              <a:t> handling det </a:t>
            </a:r>
            <a:r>
              <a:rPr dirty="0" err="1"/>
              <a:t>är</a:t>
            </a:r>
            <a:r>
              <a:rPr dirty="0"/>
              <a:t> </a:t>
            </a:r>
            <a:r>
              <a:rPr dirty="0" err="1"/>
              <a:t>att</a:t>
            </a:r>
            <a:r>
              <a:rPr dirty="0"/>
              <a:t> </a:t>
            </a:r>
            <a:r>
              <a:rPr dirty="0" err="1"/>
              <a:t>anställa</a:t>
            </a:r>
            <a:r>
              <a:rPr dirty="0"/>
              <a:t> ”</a:t>
            </a:r>
            <a:r>
              <a:rPr dirty="0" err="1"/>
              <a:t>svart</a:t>
            </a:r>
            <a:r>
              <a:rPr dirty="0"/>
              <a:t>”. </a:t>
            </a:r>
            <a:r>
              <a:rPr dirty="0" err="1"/>
              <a:t>Jobbar</a:t>
            </a:r>
            <a:r>
              <a:rPr dirty="0"/>
              <a:t> du ”</a:t>
            </a:r>
            <a:r>
              <a:rPr dirty="0" err="1"/>
              <a:t>svart</a:t>
            </a:r>
            <a:r>
              <a:rPr dirty="0"/>
              <a:t>” tar </a:t>
            </a:r>
            <a:r>
              <a:rPr dirty="0" err="1"/>
              <a:t>nämligen</a:t>
            </a:r>
            <a:r>
              <a:rPr dirty="0"/>
              <a:t> </a:t>
            </a:r>
            <a:r>
              <a:rPr dirty="0" err="1"/>
              <a:t>arbetsgivaren</a:t>
            </a:r>
            <a:r>
              <a:rPr dirty="0"/>
              <a:t> de </a:t>
            </a:r>
            <a:r>
              <a:rPr dirty="0" err="1"/>
              <a:t>pengar</a:t>
            </a:r>
            <a:r>
              <a:rPr dirty="0"/>
              <a:t> som </a:t>
            </a:r>
            <a:r>
              <a:rPr dirty="0" err="1"/>
              <a:t>annars</a:t>
            </a:r>
            <a:r>
              <a:rPr dirty="0"/>
              <a:t> hade </a:t>
            </a:r>
            <a:r>
              <a:rPr dirty="0" err="1"/>
              <a:t>gått</a:t>
            </a:r>
            <a:r>
              <a:rPr dirty="0"/>
              <a:t> till </a:t>
            </a:r>
            <a:r>
              <a:rPr dirty="0" err="1"/>
              <a:t>skatt</a:t>
            </a:r>
            <a:r>
              <a:rPr dirty="0"/>
              <a:t>, pension, </a:t>
            </a:r>
            <a:r>
              <a:rPr dirty="0" err="1"/>
              <a:t>sociala</a:t>
            </a:r>
            <a:r>
              <a:rPr dirty="0"/>
              <a:t> </a:t>
            </a:r>
            <a:r>
              <a:rPr dirty="0" err="1"/>
              <a:t>avgifter</a:t>
            </a:r>
            <a:r>
              <a:rPr dirty="0"/>
              <a:t> och </a:t>
            </a:r>
            <a:r>
              <a:rPr dirty="0" err="1"/>
              <a:t>mycket</a:t>
            </a:r>
            <a:r>
              <a:rPr dirty="0"/>
              <a:t> </a:t>
            </a:r>
            <a:r>
              <a:rPr dirty="0" err="1"/>
              <a:t>annat</a:t>
            </a:r>
            <a:r>
              <a:rPr dirty="0"/>
              <a:t> och </a:t>
            </a:r>
            <a:r>
              <a:rPr dirty="0" err="1"/>
              <a:t>stoppar</a:t>
            </a:r>
            <a:r>
              <a:rPr dirty="0"/>
              <a:t> dem </a:t>
            </a:r>
            <a:r>
              <a:rPr dirty="0" err="1"/>
              <a:t>i</a:t>
            </a:r>
            <a:r>
              <a:rPr dirty="0"/>
              <a:t> </a:t>
            </a:r>
            <a:r>
              <a:rPr dirty="0" err="1"/>
              <a:t>egen</a:t>
            </a:r>
            <a:r>
              <a:rPr dirty="0"/>
              <a:t> </a:t>
            </a:r>
            <a:r>
              <a:rPr dirty="0" err="1"/>
              <a:t>ficka</a:t>
            </a:r>
            <a:r>
              <a:rPr dirty="0"/>
              <a:t>. Du </a:t>
            </a:r>
            <a:r>
              <a:rPr dirty="0" err="1"/>
              <a:t>får</a:t>
            </a:r>
            <a:r>
              <a:rPr dirty="0"/>
              <a:t> </a:t>
            </a:r>
            <a:r>
              <a:rPr dirty="0" err="1"/>
              <a:t>längre</a:t>
            </a:r>
            <a:r>
              <a:rPr dirty="0"/>
              <a:t> </a:t>
            </a:r>
            <a:r>
              <a:rPr dirty="0" err="1"/>
              <a:t>lön</a:t>
            </a:r>
            <a:r>
              <a:rPr dirty="0"/>
              <a:t> och </a:t>
            </a:r>
            <a:r>
              <a:rPr dirty="0" err="1"/>
              <a:t>utsätts</a:t>
            </a:r>
            <a:r>
              <a:rPr dirty="0"/>
              <a:t> för </a:t>
            </a:r>
            <a:r>
              <a:rPr dirty="0" err="1"/>
              <a:t>osäkerhet</a:t>
            </a:r>
            <a:r>
              <a:rPr dirty="0"/>
              <a:t> och </a:t>
            </a:r>
            <a:r>
              <a:rPr dirty="0" err="1"/>
              <a:t>fara</a:t>
            </a:r>
            <a:r>
              <a:rPr dirty="0"/>
              <a:t>. Det </a:t>
            </a:r>
            <a:r>
              <a:rPr dirty="0" err="1"/>
              <a:t>är</a:t>
            </a:r>
            <a:r>
              <a:rPr dirty="0"/>
              <a:t> </a:t>
            </a:r>
            <a:r>
              <a:rPr dirty="0" err="1"/>
              <a:t>inte</a:t>
            </a:r>
            <a:r>
              <a:rPr dirty="0"/>
              <a:t> </a:t>
            </a:r>
            <a:r>
              <a:rPr dirty="0" err="1"/>
              <a:t>okej</a:t>
            </a:r>
            <a:r>
              <a:rPr dirty="0"/>
              <a:t>. </a:t>
            </a:r>
          </a:p>
          <a:p>
            <a:pPr>
              <a:spcBef>
                <a:spcPts val="0"/>
              </a:spcBef>
            </a:pPr>
            <a:endParaRPr dirty="0"/>
          </a:p>
          <a:p>
            <a:pPr>
              <a:spcBef>
                <a:spcPts val="0"/>
              </a:spcBef>
            </a:pPr>
            <a:r>
              <a:rPr dirty="0" err="1"/>
              <a:t>Arbetsmiljö</a:t>
            </a:r>
            <a:r>
              <a:rPr dirty="0"/>
              <a:t> </a:t>
            </a:r>
            <a:r>
              <a:rPr dirty="0" err="1"/>
              <a:t>handlar</a:t>
            </a:r>
            <a:r>
              <a:rPr dirty="0"/>
              <a:t> </a:t>
            </a:r>
            <a:r>
              <a:rPr dirty="0" err="1"/>
              <a:t>både</a:t>
            </a:r>
            <a:r>
              <a:rPr dirty="0"/>
              <a:t> om den </a:t>
            </a:r>
            <a:r>
              <a:rPr dirty="0" err="1"/>
              <a:t>fysiska</a:t>
            </a:r>
            <a:r>
              <a:rPr dirty="0"/>
              <a:t> (</a:t>
            </a:r>
            <a:r>
              <a:rPr dirty="0" err="1"/>
              <a:t>skador</a:t>
            </a:r>
            <a:r>
              <a:rPr dirty="0"/>
              <a:t>) och </a:t>
            </a:r>
            <a:r>
              <a:rPr dirty="0" err="1"/>
              <a:t>psykiska</a:t>
            </a:r>
            <a:r>
              <a:rPr dirty="0"/>
              <a:t> (mobbing, stress med </a:t>
            </a:r>
            <a:r>
              <a:rPr dirty="0" err="1"/>
              <a:t>mera</a:t>
            </a:r>
            <a:r>
              <a:rPr dirty="0"/>
              <a:t>) </a:t>
            </a:r>
            <a:r>
              <a:rPr dirty="0" err="1"/>
              <a:t>arbetsmiljön</a:t>
            </a:r>
            <a:r>
              <a:rPr dirty="0"/>
              <a:t>. Det </a:t>
            </a:r>
            <a:r>
              <a:rPr dirty="0" err="1"/>
              <a:t>är</a:t>
            </a:r>
            <a:r>
              <a:rPr dirty="0"/>
              <a:t> </a:t>
            </a:r>
            <a:r>
              <a:rPr dirty="0" err="1"/>
              <a:t>arbetsgivarens</a:t>
            </a:r>
            <a:r>
              <a:rPr dirty="0"/>
              <a:t> </a:t>
            </a:r>
            <a:r>
              <a:rPr dirty="0" err="1"/>
              <a:t>ansvar</a:t>
            </a:r>
            <a:r>
              <a:rPr dirty="0"/>
              <a:t> </a:t>
            </a:r>
            <a:r>
              <a:rPr dirty="0" err="1"/>
              <a:t>att</a:t>
            </a:r>
            <a:r>
              <a:rPr dirty="0"/>
              <a:t> ha god </a:t>
            </a:r>
            <a:r>
              <a:rPr dirty="0" err="1"/>
              <a:t>arbetsmiljö</a:t>
            </a:r>
            <a:r>
              <a:rPr dirty="0"/>
              <a:t> </a:t>
            </a:r>
            <a:r>
              <a:rPr dirty="0" err="1"/>
              <a:t>på</a:t>
            </a:r>
            <a:r>
              <a:rPr dirty="0"/>
              <a:t> </a:t>
            </a:r>
            <a:r>
              <a:rPr dirty="0" err="1"/>
              <a:t>arbetsplatsen</a:t>
            </a:r>
            <a:r>
              <a:rPr dirty="0"/>
              <a:t>. </a:t>
            </a:r>
            <a:r>
              <a:rPr dirty="0" err="1"/>
              <a:t>Arbetsmiljölagen</a:t>
            </a:r>
            <a:r>
              <a:rPr dirty="0"/>
              <a:t> ska </a:t>
            </a:r>
            <a:r>
              <a:rPr dirty="0" err="1"/>
              <a:t>följas</a:t>
            </a:r>
            <a:r>
              <a:rPr dirty="0"/>
              <a:t>. Vi som </a:t>
            </a:r>
            <a:r>
              <a:rPr dirty="0" err="1"/>
              <a:t>anställda</a:t>
            </a:r>
            <a:r>
              <a:rPr dirty="0"/>
              <a:t> </a:t>
            </a:r>
            <a:r>
              <a:rPr dirty="0" err="1"/>
              <a:t>måste</a:t>
            </a:r>
            <a:r>
              <a:rPr dirty="0"/>
              <a:t> </a:t>
            </a:r>
            <a:r>
              <a:rPr dirty="0" err="1"/>
              <a:t>också</a:t>
            </a:r>
            <a:r>
              <a:rPr dirty="0"/>
              <a:t> ta hand om varandra. </a:t>
            </a:r>
          </a:p>
          <a:p>
            <a:pPr>
              <a:spcBef>
                <a:spcPts val="0"/>
              </a:spcBef>
            </a:pPr>
            <a:endParaRPr dirty="0"/>
          </a:p>
          <a:p>
            <a:r>
              <a:rPr dirty="0" err="1"/>
              <a:t>Diskriminering</a:t>
            </a:r>
            <a:r>
              <a:rPr dirty="0"/>
              <a:t> </a:t>
            </a:r>
            <a:r>
              <a:rPr dirty="0" err="1"/>
              <a:t>är</a:t>
            </a:r>
            <a:r>
              <a:rPr dirty="0"/>
              <a:t> </a:t>
            </a:r>
            <a:r>
              <a:rPr dirty="0" err="1"/>
              <a:t>inte</a:t>
            </a:r>
            <a:r>
              <a:rPr dirty="0"/>
              <a:t> </a:t>
            </a:r>
            <a:r>
              <a:rPr dirty="0" err="1"/>
              <a:t>okej</a:t>
            </a:r>
            <a:r>
              <a:rPr dirty="0"/>
              <a:t>. </a:t>
            </a:r>
            <a:br>
              <a:rPr lang="sv-SE" dirty="0"/>
            </a:br>
            <a:r>
              <a:rPr dirty="0" err="1"/>
              <a:t>Diskrimineringslagen</a:t>
            </a:r>
            <a:r>
              <a:rPr dirty="0"/>
              <a:t> </a:t>
            </a:r>
            <a:r>
              <a:rPr dirty="0" err="1"/>
              <a:t>förbjuder</a:t>
            </a:r>
            <a:r>
              <a:rPr dirty="0"/>
              <a:t> </a:t>
            </a:r>
            <a:r>
              <a:rPr dirty="0" err="1"/>
              <a:t>diskriminering</a:t>
            </a:r>
            <a:r>
              <a:rPr dirty="0"/>
              <a:t> </a:t>
            </a:r>
            <a:r>
              <a:rPr dirty="0" err="1"/>
              <a:t>baserat</a:t>
            </a:r>
            <a:r>
              <a:rPr dirty="0"/>
              <a:t> </a:t>
            </a:r>
            <a:r>
              <a:rPr dirty="0" err="1"/>
              <a:t>på</a:t>
            </a:r>
            <a:r>
              <a:rPr dirty="0"/>
              <a:t> </a:t>
            </a:r>
            <a:r>
              <a:rPr dirty="0" err="1"/>
              <a:t>kön</a:t>
            </a:r>
            <a:r>
              <a:rPr dirty="0"/>
              <a:t>, </a:t>
            </a:r>
            <a:r>
              <a:rPr dirty="0" err="1"/>
              <a:t>könsöverskridande</a:t>
            </a:r>
            <a:r>
              <a:rPr dirty="0"/>
              <a:t> </a:t>
            </a:r>
            <a:r>
              <a:rPr dirty="0" err="1"/>
              <a:t>identitet</a:t>
            </a:r>
            <a:r>
              <a:rPr dirty="0"/>
              <a:t> </a:t>
            </a:r>
            <a:r>
              <a:rPr dirty="0" err="1"/>
              <a:t>eller</a:t>
            </a:r>
            <a:r>
              <a:rPr dirty="0"/>
              <a:t> </a:t>
            </a:r>
            <a:r>
              <a:rPr dirty="0" err="1"/>
              <a:t>uttryck</a:t>
            </a:r>
            <a:r>
              <a:rPr dirty="0"/>
              <a:t>, </a:t>
            </a:r>
            <a:r>
              <a:rPr dirty="0" err="1"/>
              <a:t>etnisk</a:t>
            </a:r>
            <a:r>
              <a:rPr dirty="0"/>
              <a:t> </a:t>
            </a:r>
            <a:r>
              <a:rPr dirty="0" err="1"/>
              <a:t>tillhörighet</a:t>
            </a:r>
            <a:r>
              <a:rPr dirty="0"/>
              <a:t>, religion </a:t>
            </a:r>
            <a:r>
              <a:rPr dirty="0" err="1"/>
              <a:t>eller</a:t>
            </a:r>
            <a:r>
              <a:rPr dirty="0"/>
              <a:t> </a:t>
            </a:r>
            <a:r>
              <a:rPr dirty="0" err="1"/>
              <a:t>annan</a:t>
            </a:r>
            <a:r>
              <a:rPr dirty="0"/>
              <a:t> </a:t>
            </a:r>
            <a:r>
              <a:rPr dirty="0" err="1"/>
              <a:t>trosuppfattning</a:t>
            </a:r>
            <a:r>
              <a:rPr dirty="0"/>
              <a:t>, </a:t>
            </a:r>
            <a:r>
              <a:rPr dirty="0" err="1"/>
              <a:t>funktionshinder</a:t>
            </a:r>
            <a:r>
              <a:rPr dirty="0"/>
              <a:t>, </a:t>
            </a:r>
            <a:r>
              <a:rPr dirty="0" err="1"/>
              <a:t>sexuell</a:t>
            </a:r>
            <a:r>
              <a:rPr dirty="0"/>
              <a:t> </a:t>
            </a:r>
            <a:r>
              <a:rPr dirty="0" err="1"/>
              <a:t>läggning</a:t>
            </a:r>
            <a:r>
              <a:rPr dirty="0"/>
              <a:t> och </a:t>
            </a:r>
            <a:r>
              <a:rPr dirty="0" err="1"/>
              <a:t>ålder</a:t>
            </a:r>
            <a:r>
              <a:rPr dirty="0"/>
              <a:t>.</a:t>
            </a:r>
          </a:p>
          <a:p>
            <a:endParaRPr dirty="0"/>
          </a:p>
          <a:p>
            <a:pPr>
              <a:defRPr b="1"/>
            </a:pPr>
            <a:r>
              <a:rPr dirty="0" err="1"/>
              <a:t>Verktyg</a:t>
            </a:r>
            <a:r>
              <a:rPr dirty="0"/>
              <a:t>:</a:t>
            </a:r>
          </a:p>
          <a:p>
            <a:r>
              <a:rPr dirty="0"/>
              <a:t>Arenas </a:t>
            </a:r>
            <a:r>
              <a:rPr dirty="0" err="1"/>
              <a:t>rollspel</a:t>
            </a:r>
            <a:r>
              <a:rPr dirty="0"/>
              <a:t> ”Loppet – </a:t>
            </a:r>
            <a:r>
              <a:rPr dirty="0" err="1"/>
              <a:t>ett</a:t>
            </a:r>
            <a:r>
              <a:rPr dirty="0"/>
              <a:t> </a:t>
            </a:r>
            <a:r>
              <a:rPr dirty="0" err="1"/>
              <a:t>spel</a:t>
            </a:r>
            <a:r>
              <a:rPr dirty="0"/>
              <a:t> om </a:t>
            </a:r>
            <a:r>
              <a:rPr dirty="0" err="1"/>
              <a:t>diskriminering</a:t>
            </a:r>
            <a:r>
              <a:rPr dirty="0"/>
              <a:t>”.</a:t>
            </a:r>
            <a:br>
              <a:rPr lang="sv-SE" dirty="0"/>
            </a:br>
            <a:r>
              <a:rPr lang="sv-SE" dirty="0">
                <a:hlinkClick r:id="rId3"/>
              </a:rPr>
              <a:t>Spel för klassrummet - Arena Skolinformation (arbetslivskoll.se)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7" name="Shape 1077"/>
          <p:cNvSpPr>
            <a:spLocks noGrp="1"/>
          </p:cNvSpPr>
          <p:nvPr>
            <p:ph type="body" sz="quarter" idx="1"/>
          </p:nvPr>
        </p:nvSpPr>
        <p:spPr>
          <a:prstGeom prst="rect">
            <a:avLst/>
          </a:prstGeom>
        </p:spPr>
        <p:txBody>
          <a:bodyPr/>
          <a:lstStyle/>
          <a:p>
            <a:r>
              <a:rPr dirty="0" err="1"/>
              <a:t>Summera</a:t>
            </a:r>
            <a:r>
              <a:rPr dirty="0"/>
              <a:t> </a:t>
            </a:r>
            <a:r>
              <a:rPr dirty="0" err="1"/>
              <a:t>viktiga</a:t>
            </a:r>
            <a:r>
              <a:rPr dirty="0"/>
              <a:t> saker som du </a:t>
            </a:r>
            <a:r>
              <a:rPr dirty="0" err="1"/>
              <a:t>vill</a:t>
            </a:r>
            <a:r>
              <a:rPr dirty="0"/>
              <a:t> </a:t>
            </a:r>
            <a:r>
              <a:rPr dirty="0" err="1"/>
              <a:t>att</a:t>
            </a:r>
            <a:r>
              <a:rPr dirty="0"/>
              <a:t> </a:t>
            </a:r>
            <a:r>
              <a:rPr dirty="0" err="1"/>
              <a:t>eleverna</a:t>
            </a:r>
            <a:r>
              <a:rPr dirty="0"/>
              <a:t> tar med sig. </a:t>
            </a:r>
            <a:r>
              <a:rPr dirty="0" err="1"/>
              <a:t>Exempelvis</a:t>
            </a:r>
            <a:r>
              <a:rPr dirty="0"/>
              <a:t>:</a:t>
            </a:r>
          </a:p>
          <a:p>
            <a:endParaRPr dirty="0"/>
          </a:p>
          <a:p>
            <a:pPr>
              <a:defRPr b="1"/>
            </a:pPr>
            <a:r>
              <a:rPr dirty="0" err="1"/>
              <a:t>Kollektivavtal</a:t>
            </a:r>
            <a:r>
              <a:rPr b="0" dirty="0"/>
              <a:t>. </a:t>
            </a:r>
            <a:r>
              <a:rPr b="0" dirty="0" err="1"/>
              <a:t>Kolla</a:t>
            </a:r>
            <a:r>
              <a:rPr b="0" dirty="0"/>
              <a:t> </a:t>
            </a:r>
            <a:r>
              <a:rPr b="0" dirty="0" err="1"/>
              <a:t>så</a:t>
            </a:r>
            <a:r>
              <a:rPr b="0" dirty="0"/>
              <a:t> </a:t>
            </a:r>
            <a:r>
              <a:rPr b="0" dirty="0" err="1"/>
              <a:t>att</a:t>
            </a:r>
            <a:r>
              <a:rPr b="0" dirty="0"/>
              <a:t> det </a:t>
            </a:r>
            <a:r>
              <a:rPr b="0" dirty="0" err="1"/>
              <a:t>finns</a:t>
            </a:r>
            <a:r>
              <a:rPr b="0" dirty="0"/>
              <a:t> </a:t>
            </a:r>
            <a:r>
              <a:rPr b="0" dirty="0" err="1"/>
              <a:t>kollektivavtal</a:t>
            </a:r>
            <a:r>
              <a:rPr b="0" dirty="0"/>
              <a:t> </a:t>
            </a:r>
            <a:r>
              <a:rPr b="0" dirty="0" err="1"/>
              <a:t>på</a:t>
            </a:r>
            <a:r>
              <a:rPr b="0" dirty="0"/>
              <a:t> </a:t>
            </a:r>
            <a:r>
              <a:rPr b="0" dirty="0" err="1"/>
              <a:t>arbetsplatsen</a:t>
            </a:r>
            <a:r>
              <a:rPr b="0" dirty="0"/>
              <a:t> du ska </a:t>
            </a:r>
            <a:r>
              <a:rPr b="0" dirty="0" err="1"/>
              <a:t>jobba</a:t>
            </a:r>
            <a:r>
              <a:rPr b="0" dirty="0"/>
              <a:t> </a:t>
            </a:r>
            <a:r>
              <a:rPr b="0" dirty="0" err="1"/>
              <a:t>på</a:t>
            </a:r>
            <a:r>
              <a:rPr b="0" dirty="0"/>
              <a:t>. </a:t>
            </a:r>
            <a:r>
              <a:rPr b="0" dirty="0" err="1"/>
              <a:t>Då</a:t>
            </a:r>
            <a:r>
              <a:rPr b="0" dirty="0"/>
              <a:t> </a:t>
            </a:r>
            <a:r>
              <a:rPr b="0" dirty="0" err="1"/>
              <a:t>får</a:t>
            </a:r>
            <a:r>
              <a:rPr b="0" dirty="0"/>
              <a:t> du </a:t>
            </a:r>
            <a:r>
              <a:rPr b="0" dirty="0" err="1"/>
              <a:t>en</a:t>
            </a:r>
            <a:r>
              <a:rPr b="0" dirty="0"/>
              <a:t> </a:t>
            </a:r>
            <a:r>
              <a:rPr b="0" dirty="0" err="1"/>
              <a:t>schyst</a:t>
            </a:r>
            <a:r>
              <a:rPr b="0" dirty="0"/>
              <a:t> </a:t>
            </a:r>
            <a:r>
              <a:rPr b="0" dirty="0" err="1"/>
              <a:t>lön</a:t>
            </a:r>
            <a:r>
              <a:rPr lang="sv-SE" b="0" dirty="0"/>
              <a:t>, tryggare villkor</a:t>
            </a:r>
            <a:r>
              <a:rPr b="0" dirty="0"/>
              <a:t> och </a:t>
            </a:r>
            <a:r>
              <a:rPr b="0" dirty="0" err="1"/>
              <a:t>rätt</a:t>
            </a:r>
            <a:r>
              <a:rPr b="0" dirty="0"/>
              <a:t> till </a:t>
            </a:r>
            <a:r>
              <a:rPr b="0" dirty="0" err="1"/>
              <a:t>andra</a:t>
            </a:r>
            <a:r>
              <a:rPr b="0" dirty="0"/>
              <a:t> </a:t>
            </a:r>
            <a:r>
              <a:rPr b="0" dirty="0" err="1"/>
              <a:t>ersättningar</a:t>
            </a:r>
            <a:r>
              <a:rPr b="0" dirty="0"/>
              <a:t>. </a:t>
            </a:r>
          </a:p>
          <a:p>
            <a:endParaRPr b="0" dirty="0"/>
          </a:p>
          <a:p>
            <a:pPr>
              <a:defRPr b="1"/>
            </a:pPr>
            <a:r>
              <a:rPr dirty="0" err="1"/>
              <a:t>Anställningsbevis</a:t>
            </a:r>
            <a:r>
              <a:rPr b="0" dirty="0"/>
              <a:t>. Se till </a:t>
            </a:r>
            <a:r>
              <a:rPr b="0" dirty="0" err="1"/>
              <a:t>att</a:t>
            </a:r>
            <a:r>
              <a:rPr b="0" dirty="0"/>
              <a:t> </a:t>
            </a:r>
            <a:r>
              <a:rPr b="0" dirty="0" err="1"/>
              <a:t>få</a:t>
            </a:r>
            <a:r>
              <a:rPr b="0" dirty="0"/>
              <a:t> </a:t>
            </a:r>
            <a:r>
              <a:rPr b="0" dirty="0" err="1"/>
              <a:t>ett</a:t>
            </a:r>
            <a:r>
              <a:rPr b="0" dirty="0"/>
              <a:t> </a:t>
            </a:r>
            <a:r>
              <a:rPr b="0" dirty="0" err="1"/>
              <a:t>anställningsbevis</a:t>
            </a:r>
            <a:r>
              <a:rPr b="0" dirty="0"/>
              <a:t> </a:t>
            </a:r>
            <a:r>
              <a:rPr b="0" dirty="0" err="1"/>
              <a:t>så</a:t>
            </a:r>
            <a:r>
              <a:rPr b="0" dirty="0"/>
              <a:t> du vet under </a:t>
            </a:r>
            <a:r>
              <a:rPr b="0" dirty="0" err="1"/>
              <a:t>vilka</a:t>
            </a:r>
            <a:r>
              <a:rPr b="0" dirty="0"/>
              <a:t> </a:t>
            </a:r>
            <a:r>
              <a:rPr b="0" dirty="0" err="1"/>
              <a:t>villkor</a:t>
            </a:r>
            <a:r>
              <a:rPr b="0" dirty="0"/>
              <a:t> (</a:t>
            </a:r>
            <a:r>
              <a:rPr b="0" dirty="0" err="1"/>
              <a:t>antal</a:t>
            </a:r>
            <a:r>
              <a:rPr b="0" dirty="0"/>
              <a:t> </a:t>
            </a:r>
            <a:r>
              <a:rPr b="0" dirty="0" err="1"/>
              <a:t>timmar</a:t>
            </a:r>
            <a:r>
              <a:rPr b="0" dirty="0"/>
              <a:t>, </a:t>
            </a:r>
            <a:r>
              <a:rPr b="0" dirty="0" err="1"/>
              <a:t>lön</a:t>
            </a:r>
            <a:r>
              <a:rPr b="0" dirty="0"/>
              <a:t> med </a:t>
            </a:r>
            <a:r>
              <a:rPr b="0" dirty="0" err="1"/>
              <a:t>mera</a:t>
            </a:r>
            <a:r>
              <a:rPr b="0" dirty="0"/>
              <a:t>) du </a:t>
            </a:r>
            <a:r>
              <a:rPr b="0" dirty="0" err="1"/>
              <a:t>är</a:t>
            </a:r>
            <a:r>
              <a:rPr b="0" dirty="0"/>
              <a:t> </a:t>
            </a:r>
            <a:r>
              <a:rPr b="0" dirty="0" err="1"/>
              <a:t>anställd</a:t>
            </a:r>
            <a:r>
              <a:rPr b="0" dirty="0"/>
              <a:t> och </a:t>
            </a:r>
            <a:r>
              <a:rPr b="0" dirty="0" err="1"/>
              <a:t>att</a:t>
            </a:r>
            <a:r>
              <a:rPr b="0" dirty="0"/>
              <a:t> du </a:t>
            </a:r>
            <a:r>
              <a:rPr b="0" dirty="0" err="1"/>
              <a:t>faktiskt</a:t>
            </a:r>
            <a:r>
              <a:rPr b="0" dirty="0"/>
              <a:t> </a:t>
            </a:r>
            <a:r>
              <a:rPr b="0" dirty="0" err="1"/>
              <a:t>har</a:t>
            </a:r>
            <a:r>
              <a:rPr b="0" dirty="0"/>
              <a:t> </a:t>
            </a:r>
            <a:r>
              <a:rPr b="0" dirty="0" err="1"/>
              <a:t>en</a:t>
            </a:r>
            <a:r>
              <a:rPr b="0" dirty="0"/>
              <a:t> </a:t>
            </a:r>
            <a:r>
              <a:rPr b="0" dirty="0" err="1"/>
              <a:t>anställning</a:t>
            </a:r>
            <a:r>
              <a:rPr b="0" dirty="0"/>
              <a:t>.</a:t>
            </a:r>
          </a:p>
          <a:p>
            <a:endParaRPr b="0" dirty="0"/>
          </a:p>
          <a:p>
            <a:pPr>
              <a:defRPr b="1"/>
            </a:pPr>
            <a:r>
              <a:rPr dirty="0" err="1"/>
              <a:t>Lönebesked</a:t>
            </a:r>
            <a:r>
              <a:rPr b="0" dirty="0"/>
              <a:t>. Du ska </a:t>
            </a:r>
            <a:r>
              <a:rPr b="0" dirty="0" err="1"/>
              <a:t>få</a:t>
            </a:r>
            <a:r>
              <a:rPr b="0" dirty="0"/>
              <a:t> </a:t>
            </a:r>
            <a:r>
              <a:rPr b="0" dirty="0" err="1"/>
              <a:t>lönebesked</a:t>
            </a:r>
            <a:r>
              <a:rPr b="0" dirty="0"/>
              <a:t> </a:t>
            </a:r>
            <a:r>
              <a:rPr b="0" dirty="0" err="1"/>
              <a:t>i</a:t>
            </a:r>
            <a:r>
              <a:rPr b="0" dirty="0"/>
              <a:t> </a:t>
            </a:r>
            <a:r>
              <a:rPr b="0" dirty="0" err="1"/>
              <a:t>samband</a:t>
            </a:r>
            <a:r>
              <a:rPr b="0" dirty="0"/>
              <a:t> med </a:t>
            </a:r>
            <a:r>
              <a:rPr b="0" dirty="0" err="1"/>
              <a:t>lönen</a:t>
            </a:r>
            <a:r>
              <a:rPr b="0" dirty="0"/>
              <a:t>. </a:t>
            </a:r>
            <a:r>
              <a:rPr b="0" dirty="0" err="1"/>
              <a:t>Där</a:t>
            </a:r>
            <a:r>
              <a:rPr b="0" dirty="0"/>
              <a:t> </a:t>
            </a:r>
            <a:r>
              <a:rPr b="0" dirty="0" err="1"/>
              <a:t>står</a:t>
            </a:r>
            <a:r>
              <a:rPr b="0" dirty="0"/>
              <a:t> </a:t>
            </a:r>
            <a:r>
              <a:rPr b="0" dirty="0" err="1"/>
              <a:t>hur</a:t>
            </a:r>
            <a:r>
              <a:rPr b="0" dirty="0"/>
              <a:t> </a:t>
            </a:r>
            <a:r>
              <a:rPr b="0" dirty="0" err="1"/>
              <a:t>många</a:t>
            </a:r>
            <a:r>
              <a:rPr b="0" dirty="0"/>
              <a:t> </a:t>
            </a:r>
            <a:r>
              <a:rPr b="0" dirty="0" err="1"/>
              <a:t>timmar</a:t>
            </a:r>
            <a:r>
              <a:rPr b="0" dirty="0"/>
              <a:t> du </a:t>
            </a:r>
            <a:r>
              <a:rPr b="0" dirty="0" err="1"/>
              <a:t>arbetat</a:t>
            </a:r>
            <a:r>
              <a:rPr b="0" dirty="0"/>
              <a:t>, </a:t>
            </a:r>
            <a:r>
              <a:rPr b="0" dirty="0" err="1"/>
              <a:t>lönen</a:t>
            </a:r>
            <a:r>
              <a:rPr b="0" dirty="0"/>
              <a:t> och </a:t>
            </a:r>
            <a:r>
              <a:rPr b="0" dirty="0" err="1"/>
              <a:t>övriga</a:t>
            </a:r>
            <a:r>
              <a:rPr b="0" dirty="0"/>
              <a:t> </a:t>
            </a:r>
            <a:r>
              <a:rPr b="0" dirty="0" err="1"/>
              <a:t>ersättningar</a:t>
            </a:r>
            <a:r>
              <a:rPr b="0" dirty="0"/>
              <a:t> som </a:t>
            </a:r>
            <a:r>
              <a:rPr b="0" dirty="0" err="1"/>
              <a:t>ob</a:t>
            </a:r>
            <a:r>
              <a:rPr b="0" dirty="0"/>
              <a:t>- och </a:t>
            </a:r>
            <a:r>
              <a:rPr b="0" dirty="0" err="1"/>
              <a:t>semesterersättning</a:t>
            </a:r>
            <a:r>
              <a:rPr b="0" dirty="0"/>
              <a:t>. </a:t>
            </a:r>
            <a:r>
              <a:rPr b="0" dirty="0" err="1"/>
              <a:t>Där</a:t>
            </a:r>
            <a:r>
              <a:rPr b="0" dirty="0"/>
              <a:t> ser du </a:t>
            </a:r>
            <a:r>
              <a:rPr b="0" dirty="0" err="1"/>
              <a:t>också</a:t>
            </a:r>
            <a:r>
              <a:rPr b="0" dirty="0"/>
              <a:t> </a:t>
            </a:r>
            <a:r>
              <a:rPr b="0" dirty="0" err="1"/>
              <a:t>att</a:t>
            </a:r>
            <a:r>
              <a:rPr b="0" dirty="0"/>
              <a:t> </a:t>
            </a:r>
            <a:r>
              <a:rPr b="0" dirty="0" err="1"/>
              <a:t>arbetsgivaren</a:t>
            </a:r>
            <a:r>
              <a:rPr b="0" dirty="0"/>
              <a:t> </a:t>
            </a:r>
            <a:r>
              <a:rPr b="0" dirty="0" err="1"/>
              <a:t>dragit</a:t>
            </a:r>
            <a:r>
              <a:rPr b="0" dirty="0"/>
              <a:t> </a:t>
            </a:r>
            <a:r>
              <a:rPr b="0" dirty="0" err="1"/>
              <a:t>skatt</a:t>
            </a:r>
            <a:r>
              <a:rPr b="0" dirty="0"/>
              <a:t>.</a:t>
            </a:r>
          </a:p>
          <a:p>
            <a:endParaRPr b="0" dirty="0"/>
          </a:p>
          <a:p>
            <a:pPr>
              <a:defRPr b="1"/>
            </a:pPr>
            <a:r>
              <a:rPr dirty="0" err="1"/>
              <a:t>Arbetsintyg</a:t>
            </a:r>
            <a:r>
              <a:rPr b="0" dirty="0"/>
              <a:t>. </a:t>
            </a:r>
            <a:r>
              <a:rPr b="0" dirty="0" err="1"/>
              <a:t>När</a:t>
            </a:r>
            <a:r>
              <a:rPr b="0" dirty="0"/>
              <a:t> du </a:t>
            </a:r>
            <a:r>
              <a:rPr b="0" dirty="0" err="1"/>
              <a:t>slutar</a:t>
            </a:r>
            <a:r>
              <a:rPr b="0" dirty="0"/>
              <a:t> </a:t>
            </a:r>
            <a:r>
              <a:rPr b="0" dirty="0" err="1"/>
              <a:t>jobbar</a:t>
            </a:r>
            <a:r>
              <a:rPr b="0" dirty="0"/>
              <a:t> ska du be om </a:t>
            </a:r>
            <a:r>
              <a:rPr b="0" dirty="0" err="1"/>
              <a:t>ett</a:t>
            </a:r>
            <a:r>
              <a:rPr b="0" dirty="0"/>
              <a:t> </a:t>
            </a:r>
            <a:r>
              <a:rPr b="0" dirty="0" err="1"/>
              <a:t>arbetsintyg</a:t>
            </a:r>
            <a:r>
              <a:rPr b="0" dirty="0"/>
              <a:t>. Det </a:t>
            </a:r>
            <a:r>
              <a:rPr b="0" dirty="0" err="1"/>
              <a:t>är</a:t>
            </a:r>
            <a:r>
              <a:rPr b="0" dirty="0"/>
              <a:t> bra </a:t>
            </a:r>
            <a:r>
              <a:rPr b="0" dirty="0" err="1"/>
              <a:t>att</a:t>
            </a:r>
            <a:r>
              <a:rPr b="0" dirty="0"/>
              <a:t> ha som </a:t>
            </a:r>
            <a:r>
              <a:rPr b="0" dirty="0" err="1"/>
              <a:t>en</a:t>
            </a:r>
            <a:r>
              <a:rPr b="0" dirty="0"/>
              <a:t> merit för </a:t>
            </a:r>
            <a:r>
              <a:rPr b="0" dirty="0" err="1"/>
              <a:t>framtida</a:t>
            </a:r>
            <a:r>
              <a:rPr b="0" dirty="0"/>
              <a:t> </a:t>
            </a:r>
            <a:r>
              <a:rPr b="0" dirty="0" err="1"/>
              <a:t>jobb</a:t>
            </a:r>
            <a:r>
              <a:rPr b="0" dirty="0"/>
              <a:t>.</a:t>
            </a:r>
          </a:p>
          <a:p>
            <a:endParaRPr b="0" dirty="0"/>
          </a:p>
          <a:p>
            <a:pPr>
              <a:defRPr b="1"/>
            </a:pPr>
            <a:r>
              <a:rPr dirty="0" err="1"/>
              <a:t>Försäkringar</a:t>
            </a:r>
            <a:r>
              <a:rPr b="0" dirty="0"/>
              <a:t>.</a:t>
            </a:r>
            <a:r>
              <a:rPr dirty="0"/>
              <a:t> </a:t>
            </a:r>
            <a:r>
              <a:rPr b="0" dirty="0" err="1"/>
              <a:t>Ett</a:t>
            </a:r>
            <a:r>
              <a:rPr b="0" dirty="0"/>
              <a:t> bra </a:t>
            </a:r>
            <a:r>
              <a:rPr b="0" dirty="0" err="1"/>
              <a:t>sätt</a:t>
            </a:r>
            <a:r>
              <a:rPr b="0" dirty="0"/>
              <a:t> </a:t>
            </a:r>
            <a:r>
              <a:rPr b="0" dirty="0" err="1"/>
              <a:t>att</a:t>
            </a:r>
            <a:r>
              <a:rPr b="0" dirty="0"/>
              <a:t> </a:t>
            </a:r>
            <a:r>
              <a:rPr b="0" dirty="0" err="1"/>
              <a:t>vara</a:t>
            </a:r>
            <a:r>
              <a:rPr b="0" dirty="0"/>
              <a:t> </a:t>
            </a:r>
            <a:r>
              <a:rPr b="0" dirty="0" err="1"/>
              <a:t>säker</a:t>
            </a:r>
            <a:r>
              <a:rPr b="0" dirty="0"/>
              <a:t> </a:t>
            </a:r>
            <a:r>
              <a:rPr b="0" dirty="0" err="1"/>
              <a:t>på</a:t>
            </a:r>
            <a:r>
              <a:rPr b="0" dirty="0"/>
              <a:t> </a:t>
            </a:r>
            <a:r>
              <a:rPr b="0" dirty="0" err="1"/>
              <a:t>att</a:t>
            </a:r>
            <a:r>
              <a:rPr b="0" dirty="0"/>
              <a:t> du </a:t>
            </a:r>
            <a:r>
              <a:rPr b="0" dirty="0" err="1"/>
              <a:t>är</a:t>
            </a:r>
            <a:r>
              <a:rPr b="0" dirty="0"/>
              <a:t> </a:t>
            </a:r>
            <a:r>
              <a:rPr b="0" dirty="0" err="1"/>
              <a:t>försäkrad</a:t>
            </a:r>
            <a:r>
              <a:rPr b="0" dirty="0"/>
              <a:t> </a:t>
            </a:r>
            <a:r>
              <a:rPr b="0" dirty="0" err="1"/>
              <a:t>är</a:t>
            </a:r>
            <a:r>
              <a:rPr b="0" dirty="0"/>
              <a:t> </a:t>
            </a:r>
            <a:r>
              <a:rPr b="0" dirty="0" err="1"/>
              <a:t>att</a:t>
            </a:r>
            <a:r>
              <a:rPr b="0" dirty="0"/>
              <a:t> </a:t>
            </a:r>
            <a:r>
              <a:rPr b="0" dirty="0" err="1"/>
              <a:t>jobba</a:t>
            </a:r>
            <a:r>
              <a:rPr b="0" dirty="0"/>
              <a:t> </a:t>
            </a:r>
            <a:r>
              <a:rPr b="0" dirty="0" err="1"/>
              <a:t>på</a:t>
            </a:r>
            <a:r>
              <a:rPr b="0" dirty="0"/>
              <a:t> </a:t>
            </a:r>
            <a:r>
              <a:rPr b="0" dirty="0" err="1"/>
              <a:t>en</a:t>
            </a:r>
            <a:r>
              <a:rPr b="0" dirty="0"/>
              <a:t> </a:t>
            </a:r>
            <a:r>
              <a:rPr b="0" dirty="0" err="1"/>
              <a:t>arbetsplats</a:t>
            </a:r>
            <a:r>
              <a:rPr b="0" dirty="0"/>
              <a:t> med </a:t>
            </a:r>
            <a:r>
              <a:rPr b="0" dirty="0" err="1"/>
              <a:t>kollektivavtal</a:t>
            </a:r>
            <a:r>
              <a:rPr b="0" dirty="0"/>
              <a:t>. </a:t>
            </a:r>
          </a:p>
          <a:p>
            <a:endParaRPr b="0" dirty="0"/>
          </a:p>
          <a:p>
            <a:pPr>
              <a:defRPr b="1"/>
            </a:pPr>
            <a:r>
              <a:rPr dirty="0" err="1"/>
              <a:t>Semesterersättning</a:t>
            </a:r>
            <a:r>
              <a:rPr b="0" dirty="0"/>
              <a:t>. </a:t>
            </a:r>
            <a:r>
              <a:rPr b="0" dirty="0" err="1"/>
              <a:t>Enligt</a:t>
            </a:r>
            <a:r>
              <a:rPr b="0" dirty="0"/>
              <a:t> lag </a:t>
            </a:r>
            <a:r>
              <a:rPr b="0" dirty="0" err="1"/>
              <a:t>har</a:t>
            </a:r>
            <a:r>
              <a:rPr b="0" dirty="0"/>
              <a:t> du </a:t>
            </a:r>
            <a:r>
              <a:rPr b="0" dirty="0" err="1"/>
              <a:t>alltid</a:t>
            </a:r>
            <a:r>
              <a:rPr b="0" dirty="0"/>
              <a:t> </a:t>
            </a:r>
            <a:r>
              <a:rPr b="0" dirty="0" err="1"/>
              <a:t>rätt</a:t>
            </a:r>
            <a:r>
              <a:rPr b="0" dirty="0"/>
              <a:t> till </a:t>
            </a:r>
            <a:r>
              <a:rPr b="0" dirty="0" err="1"/>
              <a:t>semesterersättning</a:t>
            </a:r>
            <a:r>
              <a:rPr b="0" dirty="0"/>
              <a:t>, den ska </a:t>
            </a:r>
            <a:r>
              <a:rPr b="0" dirty="0" err="1"/>
              <a:t>vara</a:t>
            </a:r>
            <a:r>
              <a:rPr b="0" dirty="0"/>
              <a:t> </a:t>
            </a:r>
            <a:r>
              <a:rPr b="0" dirty="0" err="1"/>
              <a:t>minst</a:t>
            </a:r>
            <a:r>
              <a:rPr b="0" dirty="0"/>
              <a:t> 12 </a:t>
            </a:r>
            <a:r>
              <a:rPr b="0" dirty="0" err="1"/>
              <a:t>procent</a:t>
            </a:r>
            <a:r>
              <a:rPr b="0" dirty="0"/>
              <a:t> och ska </a:t>
            </a:r>
            <a:r>
              <a:rPr b="0" dirty="0" err="1"/>
              <a:t>inte</a:t>
            </a:r>
            <a:r>
              <a:rPr b="0" dirty="0"/>
              <a:t> </a:t>
            </a:r>
            <a:r>
              <a:rPr b="0" dirty="0" err="1"/>
              <a:t>vara</a:t>
            </a:r>
            <a:r>
              <a:rPr b="0" dirty="0"/>
              <a:t> </a:t>
            </a:r>
            <a:r>
              <a:rPr b="0" dirty="0" err="1"/>
              <a:t>inbakad</a:t>
            </a:r>
            <a:r>
              <a:rPr b="0" dirty="0"/>
              <a:t> </a:t>
            </a:r>
            <a:r>
              <a:rPr b="0" dirty="0" err="1"/>
              <a:t>i</a:t>
            </a:r>
            <a:r>
              <a:rPr b="0" dirty="0"/>
              <a:t> </a:t>
            </a:r>
            <a:r>
              <a:rPr b="0" dirty="0" err="1"/>
              <a:t>timlönen</a:t>
            </a:r>
            <a:r>
              <a:rPr b="0" dirty="0"/>
              <a:t>. 13 </a:t>
            </a:r>
            <a:r>
              <a:rPr b="0" dirty="0" err="1"/>
              <a:t>procent</a:t>
            </a:r>
            <a:r>
              <a:rPr b="0" dirty="0"/>
              <a:t> om du </a:t>
            </a:r>
            <a:r>
              <a:rPr b="0" dirty="0" err="1"/>
              <a:t>jobbar</a:t>
            </a:r>
            <a:r>
              <a:rPr b="0" dirty="0"/>
              <a:t> </a:t>
            </a:r>
            <a:r>
              <a:rPr b="0" dirty="0" err="1"/>
              <a:t>i</a:t>
            </a:r>
            <a:r>
              <a:rPr b="0" dirty="0"/>
              <a:t> </a:t>
            </a:r>
            <a:r>
              <a:rPr b="0" dirty="0" err="1"/>
              <a:t>en</a:t>
            </a:r>
            <a:r>
              <a:rPr b="0" dirty="0"/>
              <a:t> </a:t>
            </a:r>
            <a:r>
              <a:rPr b="0" dirty="0" err="1"/>
              <a:t>butik</a:t>
            </a:r>
            <a:r>
              <a:rPr b="0" dirty="0"/>
              <a:t>/</a:t>
            </a:r>
            <a:r>
              <a:rPr b="0" dirty="0" err="1"/>
              <a:t>salong</a:t>
            </a:r>
            <a:r>
              <a:rPr b="0" dirty="0"/>
              <a:t> med </a:t>
            </a:r>
            <a:r>
              <a:rPr b="0" dirty="0" err="1"/>
              <a:t>kollektivavtal</a:t>
            </a:r>
            <a:r>
              <a:rPr b="0" dirty="0"/>
              <a:t>.</a:t>
            </a:r>
          </a:p>
          <a:p>
            <a:endParaRPr b="0" dirty="0"/>
          </a:p>
          <a:p>
            <a:pPr>
              <a:defRPr b="1"/>
            </a:pPr>
            <a:r>
              <a:rPr dirty="0" err="1"/>
              <a:t>Rast</a:t>
            </a:r>
            <a:r>
              <a:rPr dirty="0"/>
              <a:t> och paus</a:t>
            </a:r>
            <a:r>
              <a:rPr b="0" dirty="0"/>
              <a:t>. Du </a:t>
            </a:r>
            <a:r>
              <a:rPr b="0" dirty="0" err="1"/>
              <a:t>har</a:t>
            </a:r>
            <a:r>
              <a:rPr b="0" dirty="0"/>
              <a:t> </a:t>
            </a:r>
            <a:r>
              <a:rPr b="0" dirty="0" err="1"/>
              <a:t>rätt</a:t>
            </a:r>
            <a:r>
              <a:rPr b="0" dirty="0"/>
              <a:t> till de pauser som </a:t>
            </a:r>
            <a:r>
              <a:rPr b="0" dirty="0" err="1"/>
              <a:t>arbetet</a:t>
            </a:r>
            <a:r>
              <a:rPr b="0" dirty="0"/>
              <a:t> </a:t>
            </a:r>
            <a:r>
              <a:rPr b="0" dirty="0" err="1"/>
              <a:t>kräver</a:t>
            </a:r>
            <a:r>
              <a:rPr b="0" dirty="0"/>
              <a:t>. </a:t>
            </a:r>
            <a:r>
              <a:rPr b="0" dirty="0" err="1"/>
              <a:t>Efter</a:t>
            </a:r>
            <a:r>
              <a:rPr b="0" dirty="0"/>
              <a:t> fem </a:t>
            </a:r>
            <a:r>
              <a:rPr b="0" dirty="0" err="1"/>
              <a:t>timmar</a:t>
            </a:r>
            <a:r>
              <a:rPr b="0" dirty="0"/>
              <a:t> </a:t>
            </a:r>
            <a:r>
              <a:rPr b="0" dirty="0" err="1"/>
              <a:t>har</a:t>
            </a:r>
            <a:r>
              <a:rPr b="0" dirty="0"/>
              <a:t> du </a:t>
            </a:r>
            <a:r>
              <a:rPr b="0" dirty="0" err="1"/>
              <a:t>också</a:t>
            </a:r>
            <a:r>
              <a:rPr b="0" dirty="0"/>
              <a:t> </a:t>
            </a:r>
            <a:r>
              <a:rPr b="0" dirty="0" err="1"/>
              <a:t>rätt</a:t>
            </a:r>
            <a:r>
              <a:rPr b="0" dirty="0"/>
              <a:t> till </a:t>
            </a:r>
            <a:r>
              <a:rPr b="0" dirty="0" err="1"/>
              <a:t>rast</a:t>
            </a:r>
            <a:r>
              <a:rPr b="0" dirty="0"/>
              <a:t>. En </a:t>
            </a:r>
            <a:r>
              <a:rPr b="0" dirty="0" err="1"/>
              <a:t>rast</a:t>
            </a:r>
            <a:r>
              <a:rPr b="0" dirty="0"/>
              <a:t> </a:t>
            </a:r>
            <a:r>
              <a:rPr b="0" dirty="0" err="1"/>
              <a:t>är</a:t>
            </a:r>
            <a:r>
              <a:rPr b="0" dirty="0"/>
              <a:t> </a:t>
            </a:r>
            <a:r>
              <a:rPr b="0" dirty="0" err="1"/>
              <a:t>oftast</a:t>
            </a:r>
            <a:r>
              <a:rPr b="0" dirty="0"/>
              <a:t> </a:t>
            </a:r>
            <a:r>
              <a:rPr b="0" dirty="0" err="1"/>
              <a:t>obetald</a:t>
            </a:r>
            <a:r>
              <a:rPr b="0" dirty="0"/>
              <a:t> och du </a:t>
            </a:r>
            <a:r>
              <a:rPr b="0" dirty="0" err="1"/>
              <a:t>har</a:t>
            </a:r>
            <a:r>
              <a:rPr b="0" dirty="0"/>
              <a:t> </a:t>
            </a:r>
            <a:r>
              <a:rPr b="0" dirty="0" err="1"/>
              <a:t>rätt</a:t>
            </a:r>
            <a:r>
              <a:rPr b="0" dirty="0"/>
              <a:t> </a:t>
            </a:r>
            <a:r>
              <a:rPr b="0" dirty="0" err="1"/>
              <a:t>att</a:t>
            </a:r>
            <a:r>
              <a:rPr b="0" dirty="0"/>
              <a:t> </a:t>
            </a:r>
            <a:r>
              <a:rPr b="0" dirty="0" err="1"/>
              <a:t>lämna</a:t>
            </a:r>
            <a:r>
              <a:rPr b="0" dirty="0"/>
              <a:t> </a:t>
            </a:r>
            <a:r>
              <a:rPr b="0" dirty="0" err="1"/>
              <a:t>arbetsplatsen</a:t>
            </a:r>
            <a:r>
              <a:rPr b="0" dirty="0"/>
              <a:t> om du </a:t>
            </a:r>
            <a:r>
              <a:rPr b="0" dirty="0" err="1"/>
              <a:t>skulle</a:t>
            </a:r>
            <a:r>
              <a:rPr b="0" dirty="0"/>
              <a:t> </a:t>
            </a:r>
            <a:r>
              <a:rPr b="0" dirty="0" err="1"/>
              <a:t>vilja</a:t>
            </a:r>
            <a:r>
              <a:rPr b="0" dirty="0"/>
              <a:t>. En paus </a:t>
            </a:r>
            <a:r>
              <a:rPr b="0" dirty="0" err="1"/>
              <a:t>är</a:t>
            </a:r>
            <a:r>
              <a:rPr b="0" dirty="0"/>
              <a:t> </a:t>
            </a:r>
            <a:r>
              <a:rPr b="0" dirty="0" err="1"/>
              <a:t>oftast</a:t>
            </a:r>
            <a:r>
              <a:rPr b="0" dirty="0"/>
              <a:t> </a:t>
            </a:r>
            <a:r>
              <a:rPr b="0" dirty="0" err="1"/>
              <a:t>kortare</a:t>
            </a:r>
            <a:r>
              <a:rPr b="0" dirty="0"/>
              <a:t> paus </a:t>
            </a:r>
            <a:r>
              <a:rPr b="0" dirty="0" err="1"/>
              <a:t>på</a:t>
            </a:r>
            <a:r>
              <a:rPr b="0" dirty="0"/>
              <a:t> </a:t>
            </a:r>
            <a:r>
              <a:rPr b="0" dirty="0" err="1"/>
              <a:t>arbetsplatsen</a:t>
            </a:r>
            <a:r>
              <a:rPr b="0" dirty="0"/>
              <a:t> och </a:t>
            </a:r>
            <a:r>
              <a:rPr b="0" dirty="0" err="1"/>
              <a:t>betald</a:t>
            </a:r>
            <a:r>
              <a:rPr b="0" dirty="0"/>
              <a:t>. </a:t>
            </a:r>
          </a:p>
          <a:p>
            <a:endParaRPr b="0" dirty="0"/>
          </a:p>
          <a:p>
            <a:pPr>
              <a:defRPr b="1"/>
            </a:pPr>
            <a:r>
              <a:rPr dirty="0" err="1"/>
              <a:t>Medlemskap</a:t>
            </a:r>
            <a:r>
              <a:rPr dirty="0"/>
              <a:t> </a:t>
            </a:r>
            <a:r>
              <a:rPr dirty="0" err="1"/>
              <a:t>i</a:t>
            </a:r>
            <a:r>
              <a:rPr dirty="0"/>
              <a:t> facket</a:t>
            </a:r>
            <a:r>
              <a:rPr b="0" dirty="0"/>
              <a:t>. </a:t>
            </a:r>
            <a:r>
              <a:rPr lang="sv-SE" b="0" dirty="0"/>
              <a:t>Självklart!</a:t>
            </a:r>
            <a:r>
              <a:rPr b="0" dirty="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xfrm>
            <a:off x="381000" y="685800"/>
            <a:ext cx="6096000" cy="3429000"/>
          </a:xfrm>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pPr>
              <a:spcBef>
                <a:spcPts val="0"/>
              </a:spcBef>
            </a:pPr>
            <a:r>
              <a:t>På många arbetsplatser finns det lokala skyddsombud bland de anställda som du som anställd kan vända dig till. Det brukar vara fackligt aktiv personer som verkar för bra arbetsmiljö. Skyddsombud är ett viktigt fackligt uppdrag. </a:t>
            </a:r>
          </a:p>
          <a:p>
            <a:pPr>
              <a:spcBef>
                <a:spcPts val="0"/>
              </a:spcBef>
            </a:pPr>
            <a:endParaRPr/>
          </a:p>
          <a:p>
            <a:pPr>
              <a:spcBef>
                <a:spcPts val="0"/>
              </a:spcBef>
            </a:pPr>
            <a:r>
              <a:t>Finns det inget lokalt skyddsombud på din arbetsplats kan du alltid vända dig till Handels för att komma i kontakt med ditt regionala skyddsombud. </a:t>
            </a:r>
          </a:p>
          <a:p>
            <a:pPr>
              <a:spcBef>
                <a:spcPts val="0"/>
              </a:spcBef>
            </a:pPr>
            <a:endParaRPr/>
          </a:p>
          <a:p>
            <a:pPr>
              <a:spcBef>
                <a:spcPts val="0"/>
              </a:spcBef>
            </a:pPr>
            <a:r>
              <a:t>Det är arbetsgivarens ansvar att ha god arbetsmiljö på arbetsplatsen. Arbetsmiljölagen ska följas. </a:t>
            </a:r>
          </a:p>
          <a:p>
            <a:pPr>
              <a:spcBef>
                <a:spcPts val="0"/>
              </a:spcBef>
            </a:pPr>
            <a:endParaRPr/>
          </a:p>
          <a:p>
            <a:pPr>
              <a:spcBef>
                <a:spcPts val="0"/>
              </a:spcBef>
            </a:pPr>
            <a:r>
              <a:t>Skyddsombudet finns till för att påverka arbetsgivaren, påtala brister och verka för god arbetsmiljö på arbetsplatsen. Ett skyddsombud kan stoppa arbetet på arbetsplatsen om arbetsmiljön anses så farlig att den kan ge allvarliga skador eller orsaka dödsfall.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a:spcBef>
                <a:spcPts val="0"/>
              </a:spcBef>
              <a:defRPr b="1"/>
            </a:pPr>
            <a:r>
              <a:rPr dirty="0"/>
              <a:t>Vad </a:t>
            </a:r>
            <a:r>
              <a:rPr dirty="0" err="1"/>
              <a:t>är</a:t>
            </a:r>
            <a:r>
              <a:rPr dirty="0"/>
              <a:t> facket/Handels?</a:t>
            </a:r>
          </a:p>
          <a:p>
            <a:pPr>
              <a:spcBef>
                <a:spcPts val="0"/>
              </a:spcBef>
              <a:defRPr b="1"/>
            </a:pPr>
            <a:endParaRPr dirty="0"/>
          </a:p>
          <a:p>
            <a:pPr>
              <a:spcBef>
                <a:spcPts val="0"/>
              </a:spcBef>
            </a:pPr>
            <a:r>
              <a:rPr dirty="0"/>
              <a:t>Facket </a:t>
            </a:r>
            <a:r>
              <a:rPr dirty="0" err="1"/>
              <a:t>är</a:t>
            </a:r>
            <a:r>
              <a:rPr dirty="0"/>
              <a:t> </a:t>
            </a:r>
            <a:r>
              <a:rPr dirty="0" err="1"/>
              <a:t>en</a:t>
            </a:r>
            <a:r>
              <a:rPr dirty="0"/>
              <a:t> </a:t>
            </a:r>
            <a:r>
              <a:rPr dirty="0" err="1"/>
              <a:t>förening</a:t>
            </a:r>
            <a:r>
              <a:rPr dirty="0"/>
              <a:t> för </a:t>
            </a:r>
            <a:r>
              <a:rPr dirty="0" err="1"/>
              <a:t>oss</a:t>
            </a:r>
            <a:r>
              <a:rPr dirty="0"/>
              <a:t> som </a:t>
            </a:r>
            <a:r>
              <a:rPr dirty="0" err="1"/>
              <a:t>är</a:t>
            </a:r>
            <a:r>
              <a:rPr dirty="0"/>
              <a:t> </a:t>
            </a:r>
            <a:r>
              <a:rPr dirty="0" err="1"/>
              <a:t>anställda</a:t>
            </a:r>
            <a:r>
              <a:rPr dirty="0"/>
              <a:t> och </a:t>
            </a:r>
            <a:r>
              <a:rPr dirty="0" err="1"/>
              <a:t>jobbar</a:t>
            </a:r>
            <a:r>
              <a:rPr dirty="0"/>
              <a:t>. De </a:t>
            </a:r>
            <a:r>
              <a:rPr dirty="0" err="1"/>
              <a:t>allra</a:t>
            </a:r>
            <a:r>
              <a:rPr dirty="0"/>
              <a:t> </a:t>
            </a:r>
            <a:r>
              <a:rPr dirty="0" err="1"/>
              <a:t>flesta</a:t>
            </a:r>
            <a:r>
              <a:rPr dirty="0"/>
              <a:t> </a:t>
            </a:r>
            <a:r>
              <a:rPr dirty="0" err="1"/>
              <a:t>är</a:t>
            </a:r>
            <a:r>
              <a:rPr dirty="0"/>
              <a:t> </a:t>
            </a:r>
            <a:r>
              <a:rPr dirty="0" err="1"/>
              <a:t>medlemmar</a:t>
            </a:r>
            <a:r>
              <a:rPr dirty="0"/>
              <a:t> </a:t>
            </a:r>
            <a:r>
              <a:rPr dirty="0" err="1"/>
              <a:t>i</a:t>
            </a:r>
            <a:r>
              <a:rPr dirty="0"/>
              <a:t> </a:t>
            </a:r>
            <a:r>
              <a:rPr dirty="0" err="1"/>
              <a:t>ett</a:t>
            </a:r>
            <a:r>
              <a:rPr dirty="0"/>
              <a:t> </a:t>
            </a:r>
            <a:r>
              <a:rPr dirty="0" err="1"/>
              <a:t>fackförbund</a:t>
            </a:r>
            <a:r>
              <a:rPr dirty="0"/>
              <a:t>. </a:t>
            </a:r>
          </a:p>
          <a:p>
            <a:pPr>
              <a:spcBef>
                <a:spcPts val="0"/>
              </a:spcBef>
            </a:pPr>
            <a:endParaRPr dirty="0"/>
          </a:p>
          <a:p>
            <a:pPr>
              <a:spcBef>
                <a:spcPts val="0"/>
              </a:spcBef>
            </a:pPr>
            <a:r>
              <a:rPr dirty="0"/>
              <a:t>Handels </a:t>
            </a:r>
            <a:r>
              <a:rPr dirty="0" err="1"/>
              <a:t>är</a:t>
            </a:r>
            <a:r>
              <a:rPr dirty="0"/>
              <a:t> </a:t>
            </a:r>
            <a:r>
              <a:rPr dirty="0" err="1"/>
              <a:t>ett</a:t>
            </a:r>
            <a:r>
              <a:rPr dirty="0"/>
              <a:t> </a:t>
            </a:r>
            <a:r>
              <a:rPr dirty="0" err="1"/>
              <a:t>starkt</a:t>
            </a:r>
            <a:r>
              <a:rPr dirty="0"/>
              <a:t> </a:t>
            </a:r>
            <a:r>
              <a:rPr dirty="0" err="1"/>
              <a:t>fackförbund</a:t>
            </a:r>
            <a:r>
              <a:rPr dirty="0"/>
              <a:t>. Vi </a:t>
            </a:r>
            <a:r>
              <a:rPr dirty="0" err="1"/>
              <a:t>handelsanställda</a:t>
            </a:r>
            <a:r>
              <a:rPr dirty="0"/>
              <a:t> </a:t>
            </a:r>
            <a:r>
              <a:rPr dirty="0" err="1"/>
              <a:t>går</a:t>
            </a:r>
            <a:r>
              <a:rPr dirty="0"/>
              <a:t> </a:t>
            </a:r>
            <a:r>
              <a:rPr dirty="0" err="1"/>
              <a:t>samman</a:t>
            </a:r>
            <a:r>
              <a:rPr dirty="0"/>
              <a:t> för </a:t>
            </a:r>
            <a:r>
              <a:rPr dirty="0" err="1"/>
              <a:t>att</a:t>
            </a:r>
            <a:r>
              <a:rPr dirty="0"/>
              <a:t> </a:t>
            </a:r>
            <a:r>
              <a:rPr dirty="0" err="1"/>
              <a:t>medlemmen</a:t>
            </a:r>
            <a:r>
              <a:rPr dirty="0"/>
              <a:t> </a:t>
            </a:r>
            <a:r>
              <a:rPr dirty="0" err="1"/>
              <a:t>är</a:t>
            </a:r>
            <a:r>
              <a:rPr dirty="0"/>
              <a:t> stark </a:t>
            </a:r>
            <a:r>
              <a:rPr dirty="0" err="1"/>
              <a:t>tillsammans</a:t>
            </a:r>
            <a:r>
              <a:rPr dirty="0"/>
              <a:t> med 157 000 </a:t>
            </a:r>
            <a:r>
              <a:rPr dirty="0" err="1"/>
              <a:t>andra</a:t>
            </a:r>
            <a:r>
              <a:rPr dirty="0"/>
              <a:t>. </a:t>
            </a:r>
          </a:p>
          <a:p>
            <a:pPr>
              <a:spcBef>
                <a:spcPts val="0"/>
              </a:spcBef>
            </a:pPr>
            <a:endParaRPr dirty="0"/>
          </a:p>
          <a:p>
            <a:pPr>
              <a:spcBef>
                <a:spcPts val="0"/>
              </a:spcBef>
            </a:pPr>
            <a:r>
              <a:rPr dirty="0" err="1"/>
              <a:t>Allt</a:t>
            </a:r>
            <a:r>
              <a:rPr dirty="0"/>
              <a:t> facket </a:t>
            </a:r>
            <a:r>
              <a:rPr dirty="0" err="1"/>
              <a:t>gör</a:t>
            </a:r>
            <a:r>
              <a:rPr dirty="0"/>
              <a:t> </a:t>
            </a:r>
            <a:r>
              <a:rPr dirty="0" err="1"/>
              <a:t>utgår</a:t>
            </a:r>
            <a:r>
              <a:rPr dirty="0"/>
              <a:t> från </a:t>
            </a:r>
            <a:r>
              <a:rPr dirty="0" err="1"/>
              <a:t>medlemmarna</a:t>
            </a:r>
            <a:r>
              <a:rPr dirty="0"/>
              <a:t>. </a:t>
            </a:r>
            <a:r>
              <a:rPr dirty="0" err="1"/>
              <a:t>Utan</a:t>
            </a:r>
            <a:r>
              <a:rPr dirty="0"/>
              <a:t> </a:t>
            </a:r>
            <a:r>
              <a:rPr dirty="0" err="1"/>
              <a:t>medlemmar</a:t>
            </a:r>
            <a:r>
              <a:rPr dirty="0"/>
              <a:t> </a:t>
            </a:r>
            <a:r>
              <a:rPr dirty="0" err="1"/>
              <a:t>inget</a:t>
            </a:r>
            <a:r>
              <a:rPr dirty="0"/>
              <a:t> Handels. </a:t>
            </a:r>
          </a:p>
          <a:p>
            <a:pPr>
              <a:spcBef>
                <a:spcPts val="0"/>
              </a:spcBef>
            </a:pPr>
            <a:r>
              <a:rPr dirty="0"/>
              <a:t>Det </a:t>
            </a:r>
            <a:r>
              <a:rPr dirty="0" err="1"/>
              <a:t>är</a:t>
            </a:r>
            <a:r>
              <a:rPr dirty="0"/>
              <a:t> </a:t>
            </a:r>
            <a:r>
              <a:rPr dirty="0" err="1"/>
              <a:t>också</a:t>
            </a:r>
            <a:r>
              <a:rPr dirty="0"/>
              <a:t> </a:t>
            </a:r>
            <a:r>
              <a:rPr dirty="0" err="1"/>
              <a:t>aktiva</a:t>
            </a:r>
            <a:r>
              <a:rPr dirty="0"/>
              <a:t> </a:t>
            </a:r>
            <a:r>
              <a:rPr dirty="0" err="1"/>
              <a:t>medlemmar</a:t>
            </a:r>
            <a:r>
              <a:rPr dirty="0"/>
              <a:t> som </a:t>
            </a:r>
            <a:r>
              <a:rPr dirty="0" err="1"/>
              <a:t>gör</a:t>
            </a:r>
            <a:r>
              <a:rPr dirty="0"/>
              <a:t> det </a:t>
            </a:r>
            <a:r>
              <a:rPr dirty="0" err="1"/>
              <a:t>mesta</a:t>
            </a:r>
            <a:r>
              <a:rPr dirty="0"/>
              <a:t> av Handels </a:t>
            </a:r>
            <a:r>
              <a:rPr dirty="0" err="1"/>
              <a:t>viktiga</a:t>
            </a:r>
            <a:r>
              <a:rPr dirty="0"/>
              <a:t> </a:t>
            </a:r>
            <a:r>
              <a:rPr dirty="0" err="1"/>
              <a:t>fackliga</a:t>
            </a:r>
            <a:r>
              <a:rPr dirty="0"/>
              <a:t> </a:t>
            </a:r>
            <a:r>
              <a:rPr dirty="0" err="1"/>
              <a:t>arbete</a:t>
            </a:r>
            <a:r>
              <a:rPr dirty="0"/>
              <a:t> </a:t>
            </a:r>
            <a:r>
              <a:rPr dirty="0" err="1"/>
              <a:t>på</a:t>
            </a:r>
            <a:r>
              <a:rPr dirty="0"/>
              <a:t> </a:t>
            </a:r>
            <a:r>
              <a:rPr dirty="0" err="1"/>
              <a:t>arbetsplatserna</a:t>
            </a:r>
            <a:r>
              <a:rPr dirty="0"/>
              <a:t>.  </a:t>
            </a:r>
          </a:p>
          <a:p>
            <a:pPr>
              <a:spcBef>
                <a:spcPts val="0"/>
              </a:spcBef>
              <a:defRPr b="1"/>
            </a:pPr>
            <a:endParaRPr dirty="0"/>
          </a:p>
          <a:p>
            <a:pPr>
              <a:spcBef>
                <a:spcPts val="0"/>
              </a:spcBef>
            </a:pPr>
            <a:r>
              <a:rPr dirty="0" err="1"/>
              <a:t>Berätta</a:t>
            </a:r>
            <a:r>
              <a:rPr dirty="0"/>
              <a:t> </a:t>
            </a:r>
            <a:r>
              <a:rPr dirty="0" err="1"/>
              <a:t>kort</a:t>
            </a:r>
            <a:r>
              <a:rPr dirty="0"/>
              <a:t> om Handels. Vi </a:t>
            </a:r>
            <a:r>
              <a:rPr dirty="0" err="1"/>
              <a:t>organiserar</a:t>
            </a:r>
            <a:r>
              <a:rPr dirty="0"/>
              <a:t> bland </a:t>
            </a:r>
            <a:r>
              <a:rPr dirty="0" err="1"/>
              <a:t>annat</a:t>
            </a:r>
            <a:r>
              <a:rPr dirty="0"/>
              <a:t> </a:t>
            </a:r>
            <a:r>
              <a:rPr dirty="0" err="1"/>
              <a:t>butiksanställda</a:t>
            </a:r>
            <a:r>
              <a:rPr dirty="0"/>
              <a:t>, </a:t>
            </a:r>
            <a:r>
              <a:rPr dirty="0" err="1"/>
              <a:t>lagerarbetare</a:t>
            </a:r>
            <a:r>
              <a:rPr dirty="0"/>
              <a:t>, </a:t>
            </a:r>
            <a:r>
              <a:rPr dirty="0" err="1"/>
              <a:t>frisörer</a:t>
            </a:r>
            <a:r>
              <a:rPr dirty="0"/>
              <a:t>, </a:t>
            </a:r>
            <a:r>
              <a:rPr dirty="0" err="1"/>
              <a:t>florister</a:t>
            </a:r>
            <a:r>
              <a:rPr dirty="0"/>
              <a:t>, make-up </a:t>
            </a:r>
            <a:r>
              <a:rPr dirty="0" err="1"/>
              <a:t>artister</a:t>
            </a:r>
            <a:r>
              <a:rPr dirty="0"/>
              <a:t>, </a:t>
            </a:r>
            <a:r>
              <a:rPr dirty="0" err="1"/>
              <a:t>tjänstemän</a:t>
            </a:r>
            <a:r>
              <a:rPr dirty="0"/>
              <a:t> </a:t>
            </a:r>
            <a:r>
              <a:rPr dirty="0" err="1"/>
              <a:t>i</a:t>
            </a:r>
            <a:r>
              <a:rPr dirty="0"/>
              <a:t> </a:t>
            </a:r>
            <a:r>
              <a:rPr dirty="0" err="1"/>
              <a:t>folkrörelser</a:t>
            </a:r>
            <a:r>
              <a:rPr dirty="0"/>
              <a:t> och </a:t>
            </a:r>
            <a:r>
              <a:rPr dirty="0" err="1"/>
              <a:t>anställda</a:t>
            </a:r>
            <a:r>
              <a:rPr dirty="0"/>
              <a:t> </a:t>
            </a:r>
            <a:r>
              <a:rPr dirty="0" err="1"/>
              <a:t>i</a:t>
            </a:r>
            <a:r>
              <a:rPr dirty="0"/>
              <a:t> e-</a:t>
            </a:r>
            <a:r>
              <a:rPr dirty="0" err="1"/>
              <a:t>handelsföretag</a:t>
            </a:r>
            <a:r>
              <a:rPr dirty="0"/>
              <a:t>. </a:t>
            </a:r>
          </a:p>
          <a:p>
            <a:pPr>
              <a:spcBef>
                <a:spcPts val="0"/>
              </a:spcBef>
            </a:pPr>
            <a:r>
              <a:rPr dirty="0"/>
              <a:t>Med </a:t>
            </a:r>
            <a:r>
              <a:rPr dirty="0" err="1"/>
              <a:t>våra</a:t>
            </a:r>
            <a:r>
              <a:rPr dirty="0"/>
              <a:t> ca 15</a:t>
            </a:r>
            <a:r>
              <a:rPr lang="sv-SE" dirty="0"/>
              <a:t>5</a:t>
            </a:r>
            <a:r>
              <a:rPr dirty="0"/>
              <a:t> 000 </a:t>
            </a:r>
            <a:r>
              <a:rPr dirty="0" err="1"/>
              <a:t>medlemmar</a:t>
            </a:r>
            <a:r>
              <a:rPr dirty="0"/>
              <a:t> </a:t>
            </a:r>
            <a:r>
              <a:rPr dirty="0" err="1"/>
              <a:t>är</a:t>
            </a:r>
            <a:r>
              <a:rPr dirty="0"/>
              <a:t> vi </a:t>
            </a:r>
            <a:r>
              <a:rPr dirty="0" err="1"/>
              <a:t>ett</a:t>
            </a:r>
            <a:r>
              <a:rPr dirty="0"/>
              <a:t> av </a:t>
            </a:r>
            <a:r>
              <a:rPr dirty="0" err="1"/>
              <a:t>Sveriges</a:t>
            </a:r>
            <a:r>
              <a:rPr dirty="0"/>
              <a:t> </a:t>
            </a:r>
            <a:r>
              <a:rPr dirty="0" err="1"/>
              <a:t>största</a:t>
            </a:r>
            <a:r>
              <a:rPr dirty="0"/>
              <a:t> </a:t>
            </a:r>
            <a:r>
              <a:rPr dirty="0" err="1"/>
              <a:t>fackförbund</a:t>
            </a:r>
            <a:r>
              <a:rPr dirty="0"/>
              <a:t>. </a:t>
            </a:r>
          </a:p>
          <a:p>
            <a:pPr>
              <a:spcBef>
                <a:spcPts val="0"/>
              </a:spcBef>
            </a:pPr>
            <a:br>
              <a:rPr dirty="0"/>
            </a:br>
            <a:r>
              <a:rPr dirty="0"/>
              <a:t>Om du </a:t>
            </a:r>
            <a:r>
              <a:rPr dirty="0" err="1"/>
              <a:t>vill</a:t>
            </a:r>
            <a:r>
              <a:rPr dirty="0"/>
              <a:t> </a:t>
            </a:r>
            <a:r>
              <a:rPr dirty="0" err="1"/>
              <a:t>kan</a:t>
            </a:r>
            <a:r>
              <a:rPr dirty="0"/>
              <a:t> du </a:t>
            </a:r>
            <a:r>
              <a:rPr dirty="0" err="1"/>
              <a:t>fråga</a:t>
            </a:r>
            <a:r>
              <a:rPr dirty="0"/>
              <a:t> om det </a:t>
            </a:r>
            <a:r>
              <a:rPr dirty="0" err="1"/>
              <a:t>är</a:t>
            </a:r>
            <a:r>
              <a:rPr dirty="0"/>
              <a:t> </a:t>
            </a:r>
            <a:r>
              <a:rPr dirty="0" err="1"/>
              <a:t>någon</a:t>
            </a:r>
            <a:r>
              <a:rPr dirty="0"/>
              <a:t> som </a:t>
            </a:r>
            <a:r>
              <a:rPr dirty="0" err="1"/>
              <a:t>hört</a:t>
            </a:r>
            <a:r>
              <a:rPr dirty="0"/>
              <a:t> talas om facket. Vad </a:t>
            </a:r>
            <a:r>
              <a:rPr dirty="0" err="1"/>
              <a:t>har</a:t>
            </a:r>
            <a:r>
              <a:rPr dirty="0"/>
              <a:t> de </a:t>
            </a:r>
            <a:r>
              <a:rPr dirty="0" err="1"/>
              <a:t>i</a:t>
            </a:r>
            <a:r>
              <a:rPr dirty="0"/>
              <a:t> </a:t>
            </a:r>
            <a:r>
              <a:rPr dirty="0" err="1"/>
              <a:t>så</a:t>
            </a:r>
            <a:r>
              <a:rPr dirty="0"/>
              <a:t> fall </a:t>
            </a:r>
            <a:r>
              <a:rPr dirty="0" err="1"/>
              <a:t>har</a:t>
            </a:r>
            <a:r>
              <a:rPr dirty="0"/>
              <a:t> </a:t>
            </a:r>
            <a:r>
              <a:rPr dirty="0" err="1"/>
              <a:t>hört</a:t>
            </a:r>
            <a:r>
              <a:rPr dirty="0"/>
              <a:t> </a:t>
            </a:r>
            <a:r>
              <a:rPr dirty="0" err="1"/>
              <a:t>att</a:t>
            </a:r>
            <a:r>
              <a:rPr dirty="0"/>
              <a:t> facket </a:t>
            </a:r>
            <a:r>
              <a:rPr dirty="0" err="1"/>
              <a:t>är</a:t>
            </a:r>
            <a:r>
              <a:rPr dirty="0"/>
              <a:t> till för? </a:t>
            </a:r>
            <a:r>
              <a:rPr dirty="0" err="1"/>
              <a:t>Skriv</a:t>
            </a:r>
            <a:r>
              <a:rPr dirty="0"/>
              <a:t> </a:t>
            </a:r>
            <a:r>
              <a:rPr dirty="0" err="1"/>
              <a:t>upp</a:t>
            </a:r>
            <a:r>
              <a:rPr dirty="0"/>
              <a:t> </a:t>
            </a:r>
            <a:r>
              <a:rPr dirty="0" err="1"/>
              <a:t>elevernas</a:t>
            </a:r>
            <a:r>
              <a:rPr dirty="0"/>
              <a:t> </a:t>
            </a:r>
            <a:r>
              <a:rPr dirty="0" err="1"/>
              <a:t>svar</a:t>
            </a:r>
            <a:r>
              <a:rPr dirty="0"/>
              <a:t> och </a:t>
            </a:r>
            <a:r>
              <a:rPr dirty="0" err="1"/>
              <a:t>sammanfatta</a:t>
            </a:r>
            <a:r>
              <a:rPr dirty="0"/>
              <a:t> sedan med </a:t>
            </a:r>
            <a:r>
              <a:rPr dirty="0" err="1"/>
              <a:t>att</a:t>
            </a:r>
            <a:r>
              <a:rPr dirty="0"/>
              <a:t> facket </a:t>
            </a:r>
            <a:r>
              <a:rPr dirty="0" err="1"/>
              <a:t>är</a:t>
            </a:r>
            <a:r>
              <a:rPr dirty="0"/>
              <a:t> </a:t>
            </a:r>
            <a:r>
              <a:rPr dirty="0" err="1"/>
              <a:t>en</a:t>
            </a:r>
            <a:r>
              <a:rPr dirty="0"/>
              <a:t> </a:t>
            </a:r>
            <a:r>
              <a:rPr dirty="0" err="1"/>
              <a:t>sammanslutning</a:t>
            </a:r>
            <a:r>
              <a:rPr dirty="0"/>
              <a:t> av </a:t>
            </a:r>
            <a:r>
              <a:rPr dirty="0" err="1"/>
              <a:t>arbetare</a:t>
            </a:r>
            <a:r>
              <a:rPr dirty="0"/>
              <a:t> som bland </a:t>
            </a:r>
            <a:r>
              <a:rPr dirty="0" err="1"/>
              <a:t>annat</a:t>
            </a:r>
            <a:r>
              <a:rPr dirty="0"/>
              <a:t> </a:t>
            </a:r>
            <a:r>
              <a:rPr dirty="0" err="1"/>
              <a:t>arbetar</a:t>
            </a:r>
            <a:r>
              <a:rPr dirty="0"/>
              <a:t> för bra </a:t>
            </a:r>
            <a:r>
              <a:rPr dirty="0" err="1"/>
              <a:t>löner</a:t>
            </a:r>
            <a:r>
              <a:rPr dirty="0"/>
              <a:t> och </a:t>
            </a:r>
            <a:r>
              <a:rPr dirty="0" err="1"/>
              <a:t>villkor</a:t>
            </a:r>
            <a:r>
              <a:rPr dirty="0"/>
              <a:t>, </a:t>
            </a:r>
            <a:r>
              <a:rPr dirty="0" err="1"/>
              <a:t>säkrare</a:t>
            </a:r>
            <a:r>
              <a:rPr dirty="0"/>
              <a:t> </a:t>
            </a:r>
            <a:r>
              <a:rPr dirty="0" err="1"/>
              <a:t>arbetsmiljö</a:t>
            </a:r>
            <a:r>
              <a:rPr dirty="0"/>
              <a:t>, </a:t>
            </a:r>
            <a:r>
              <a:rPr dirty="0" err="1"/>
              <a:t>bättre</a:t>
            </a:r>
            <a:r>
              <a:rPr dirty="0"/>
              <a:t> </a:t>
            </a:r>
            <a:r>
              <a:rPr dirty="0" err="1"/>
              <a:t>arbetstider</a:t>
            </a:r>
            <a:r>
              <a:rPr dirty="0"/>
              <a:t> </a:t>
            </a:r>
            <a:r>
              <a:rPr dirty="0" err="1"/>
              <a:t>osv</a:t>
            </a:r>
            <a:r>
              <a:rPr dirty="0"/>
              <a:t>. </a:t>
            </a:r>
          </a:p>
          <a:p>
            <a:pPr>
              <a:spcBef>
                <a:spcPts val="0"/>
              </a:spcBef>
            </a:pPr>
            <a:endParaRPr dirty="0"/>
          </a:p>
          <a:p>
            <a:pPr>
              <a:spcBef>
                <a:spcPts val="0"/>
              </a:spcBef>
            </a:pPr>
            <a:r>
              <a:rPr dirty="0"/>
              <a:t>Med </a:t>
            </a:r>
            <a:r>
              <a:rPr dirty="0" err="1"/>
              <a:t>årskurs</a:t>
            </a:r>
            <a:r>
              <a:rPr dirty="0"/>
              <a:t> 3 </a:t>
            </a:r>
            <a:r>
              <a:rPr dirty="0" err="1"/>
              <a:t>kan</a:t>
            </a:r>
            <a:r>
              <a:rPr dirty="0"/>
              <a:t> det </a:t>
            </a:r>
            <a:r>
              <a:rPr dirty="0" err="1"/>
              <a:t>vara</a:t>
            </a:r>
            <a:r>
              <a:rPr dirty="0"/>
              <a:t> bra </a:t>
            </a:r>
            <a:r>
              <a:rPr dirty="0" err="1"/>
              <a:t>att</a:t>
            </a:r>
            <a:r>
              <a:rPr dirty="0"/>
              <a:t> </a:t>
            </a:r>
            <a:r>
              <a:rPr dirty="0" err="1"/>
              <a:t>gå</a:t>
            </a:r>
            <a:r>
              <a:rPr dirty="0"/>
              <a:t> </a:t>
            </a:r>
            <a:r>
              <a:rPr dirty="0" err="1"/>
              <a:t>igenom</a:t>
            </a:r>
            <a:r>
              <a:rPr dirty="0"/>
              <a:t> </a:t>
            </a:r>
            <a:r>
              <a:rPr dirty="0" err="1"/>
              <a:t>att</a:t>
            </a:r>
            <a:r>
              <a:rPr dirty="0"/>
              <a:t> det </a:t>
            </a:r>
            <a:r>
              <a:rPr dirty="0" err="1"/>
              <a:t>ofta</a:t>
            </a:r>
            <a:r>
              <a:rPr dirty="0"/>
              <a:t> </a:t>
            </a:r>
            <a:r>
              <a:rPr dirty="0" err="1"/>
              <a:t>finns</a:t>
            </a:r>
            <a:r>
              <a:rPr dirty="0"/>
              <a:t> </a:t>
            </a:r>
            <a:r>
              <a:rPr dirty="0" err="1"/>
              <a:t>facklig</a:t>
            </a:r>
            <a:r>
              <a:rPr dirty="0"/>
              <a:t> </a:t>
            </a:r>
            <a:r>
              <a:rPr dirty="0" err="1"/>
              <a:t>arbetsplatsorganisation</a:t>
            </a:r>
            <a:r>
              <a:rPr dirty="0"/>
              <a:t>, </a:t>
            </a:r>
            <a:r>
              <a:rPr dirty="0" err="1"/>
              <a:t>i</a:t>
            </a:r>
            <a:r>
              <a:rPr dirty="0"/>
              <a:t> form av </a:t>
            </a:r>
            <a:r>
              <a:rPr dirty="0" err="1"/>
              <a:t>exempelvis</a:t>
            </a:r>
            <a:r>
              <a:rPr dirty="0"/>
              <a:t> </a:t>
            </a:r>
            <a:r>
              <a:rPr dirty="0" err="1"/>
              <a:t>fackombud</a:t>
            </a:r>
            <a:r>
              <a:rPr dirty="0"/>
              <a:t> </a:t>
            </a:r>
            <a:r>
              <a:rPr dirty="0" err="1"/>
              <a:t>eller</a:t>
            </a:r>
            <a:r>
              <a:rPr dirty="0"/>
              <a:t> fackklubb </a:t>
            </a:r>
            <a:r>
              <a:rPr dirty="0" err="1"/>
              <a:t>på</a:t>
            </a:r>
            <a:r>
              <a:rPr dirty="0"/>
              <a:t> </a:t>
            </a:r>
            <a:r>
              <a:rPr dirty="0" err="1"/>
              <a:t>många</a:t>
            </a:r>
            <a:r>
              <a:rPr dirty="0"/>
              <a:t> </a:t>
            </a:r>
            <a:r>
              <a:rPr dirty="0" err="1"/>
              <a:t>arbetsplatser</a:t>
            </a:r>
            <a:r>
              <a:rPr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xfrm>
            <a:off x="381000" y="685800"/>
            <a:ext cx="6096000" cy="3429000"/>
          </a:xfrm>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rPr dirty="0"/>
              <a:t>Det </a:t>
            </a:r>
            <a:r>
              <a:rPr dirty="0" err="1"/>
              <a:t>är</a:t>
            </a:r>
            <a:r>
              <a:rPr dirty="0"/>
              <a:t> </a:t>
            </a:r>
            <a:r>
              <a:rPr dirty="0" err="1"/>
              <a:t>väldigt</a:t>
            </a:r>
            <a:r>
              <a:rPr dirty="0"/>
              <a:t> </a:t>
            </a:r>
            <a:r>
              <a:rPr dirty="0" err="1"/>
              <a:t>viktigt</a:t>
            </a:r>
            <a:r>
              <a:rPr dirty="0"/>
              <a:t> för </a:t>
            </a:r>
            <a:r>
              <a:rPr dirty="0" err="1"/>
              <a:t>eleverna</a:t>
            </a:r>
            <a:r>
              <a:rPr dirty="0"/>
              <a:t> </a:t>
            </a:r>
            <a:r>
              <a:rPr dirty="0" err="1"/>
              <a:t>att</a:t>
            </a:r>
            <a:r>
              <a:rPr dirty="0"/>
              <a:t> de </a:t>
            </a:r>
            <a:r>
              <a:rPr dirty="0" err="1"/>
              <a:t>blir</a:t>
            </a:r>
            <a:r>
              <a:rPr dirty="0"/>
              <a:t> </a:t>
            </a:r>
            <a:r>
              <a:rPr dirty="0" err="1"/>
              <a:t>eller</a:t>
            </a:r>
            <a:r>
              <a:rPr dirty="0"/>
              <a:t> </a:t>
            </a:r>
            <a:r>
              <a:rPr dirty="0" err="1"/>
              <a:t>är</a:t>
            </a:r>
            <a:r>
              <a:rPr dirty="0"/>
              <a:t> elevmedlemmar. </a:t>
            </a:r>
            <a:r>
              <a:rPr dirty="0" err="1"/>
              <a:t>Dessutom</a:t>
            </a:r>
            <a:r>
              <a:rPr dirty="0"/>
              <a:t> </a:t>
            </a:r>
            <a:r>
              <a:rPr dirty="0" err="1"/>
              <a:t>är</a:t>
            </a:r>
            <a:r>
              <a:rPr dirty="0"/>
              <a:t> det </a:t>
            </a:r>
            <a:r>
              <a:rPr dirty="0" err="1"/>
              <a:t>väldigt</a:t>
            </a:r>
            <a:r>
              <a:rPr dirty="0"/>
              <a:t> </a:t>
            </a:r>
            <a:r>
              <a:rPr dirty="0" err="1"/>
              <a:t>förmånligt</a:t>
            </a:r>
            <a:r>
              <a:rPr dirty="0"/>
              <a:t>. </a:t>
            </a:r>
          </a:p>
          <a:p>
            <a:endParaRPr dirty="0"/>
          </a:p>
          <a:p>
            <a:r>
              <a:rPr dirty="0"/>
              <a:t>De som </a:t>
            </a:r>
            <a:r>
              <a:rPr dirty="0" err="1"/>
              <a:t>läser</a:t>
            </a:r>
            <a:r>
              <a:rPr dirty="0"/>
              <a:t> </a:t>
            </a:r>
            <a:r>
              <a:rPr dirty="0" err="1"/>
              <a:t>våra</a:t>
            </a:r>
            <a:r>
              <a:rPr dirty="0"/>
              <a:t> </a:t>
            </a:r>
            <a:r>
              <a:rPr dirty="0" err="1"/>
              <a:t>branschinriktade</a:t>
            </a:r>
            <a:r>
              <a:rPr dirty="0"/>
              <a:t> </a:t>
            </a:r>
            <a:r>
              <a:rPr dirty="0" err="1"/>
              <a:t>utbildningar</a:t>
            </a:r>
            <a:r>
              <a:rPr dirty="0"/>
              <a:t> </a:t>
            </a:r>
            <a:r>
              <a:rPr dirty="0" err="1"/>
              <a:t>kommer</a:t>
            </a:r>
            <a:r>
              <a:rPr dirty="0"/>
              <a:t> </a:t>
            </a:r>
            <a:r>
              <a:rPr dirty="0" err="1"/>
              <a:t>praktisera</a:t>
            </a:r>
            <a:r>
              <a:rPr dirty="0"/>
              <a:t> (</a:t>
            </a:r>
            <a:r>
              <a:rPr dirty="0" err="1"/>
              <a:t>arbetsplatsförlagt</a:t>
            </a:r>
            <a:r>
              <a:rPr dirty="0"/>
              <a:t> </a:t>
            </a:r>
            <a:r>
              <a:rPr dirty="0" err="1"/>
              <a:t>lärande</a:t>
            </a:r>
            <a:r>
              <a:rPr dirty="0"/>
              <a:t>, APL)) </a:t>
            </a:r>
            <a:r>
              <a:rPr dirty="0" err="1"/>
              <a:t>länge</a:t>
            </a:r>
            <a:r>
              <a:rPr dirty="0"/>
              <a:t> </a:t>
            </a:r>
            <a:r>
              <a:rPr dirty="0" err="1"/>
              <a:t>på</a:t>
            </a:r>
            <a:r>
              <a:rPr dirty="0"/>
              <a:t> </a:t>
            </a:r>
            <a:r>
              <a:rPr dirty="0" err="1"/>
              <a:t>arbetsplatser</a:t>
            </a:r>
            <a:r>
              <a:rPr dirty="0"/>
              <a:t> </a:t>
            </a:r>
            <a:r>
              <a:rPr dirty="0" err="1"/>
              <a:t>i</a:t>
            </a:r>
            <a:r>
              <a:rPr dirty="0"/>
              <a:t> </a:t>
            </a:r>
            <a:r>
              <a:rPr dirty="0" err="1"/>
              <a:t>våra</a:t>
            </a:r>
            <a:r>
              <a:rPr dirty="0"/>
              <a:t> </a:t>
            </a:r>
            <a:r>
              <a:rPr dirty="0" err="1"/>
              <a:t>branscher</a:t>
            </a:r>
            <a:r>
              <a:rPr dirty="0"/>
              <a:t>. </a:t>
            </a:r>
            <a:r>
              <a:rPr dirty="0" err="1"/>
              <a:t>Då</a:t>
            </a:r>
            <a:r>
              <a:rPr dirty="0"/>
              <a:t> </a:t>
            </a:r>
            <a:r>
              <a:rPr dirty="0" err="1"/>
              <a:t>är</a:t>
            </a:r>
            <a:r>
              <a:rPr dirty="0"/>
              <a:t> det </a:t>
            </a:r>
            <a:r>
              <a:rPr dirty="0" err="1"/>
              <a:t>såklart</a:t>
            </a:r>
            <a:r>
              <a:rPr dirty="0"/>
              <a:t> </a:t>
            </a:r>
            <a:r>
              <a:rPr dirty="0" err="1"/>
              <a:t>lika</a:t>
            </a:r>
            <a:r>
              <a:rPr dirty="0"/>
              <a:t> </a:t>
            </a:r>
            <a:r>
              <a:rPr dirty="0" err="1"/>
              <a:t>viktigt</a:t>
            </a:r>
            <a:r>
              <a:rPr dirty="0"/>
              <a:t> för dem </a:t>
            </a:r>
            <a:r>
              <a:rPr dirty="0" err="1"/>
              <a:t>att</a:t>
            </a:r>
            <a:r>
              <a:rPr dirty="0"/>
              <a:t> </a:t>
            </a:r>
            <a:r>
              <a:rPr dirty="0" err="1"/>
              <a:t>vara</a:t>
            </a:r>
            <a:r>
              <a:rPr dirty="0"/>
              <a:t> </a:t>
            </a:r>
            <a:r>
              <a:rPr dirty="0" err="1"/>
              <a:t>medlemmar</a:t>
            </a:r>
            <a:r>
              <a:rPr dirty="0"/>
              <a:t> som för </a:t>
            </a:r>
            <a:r>
              <a:rPr dirty="0" err="1"/>
              <a:t>andra</a:t>
            </a:r>
            <a:r>
              <a:rPr dirty="0"/>
              <a:t> </a:t>
            </a:r>
            <a:r>
              <a:rPr dirty="0" err="1"/>
              <a:t>anställda</a:t>
            </a:r>
            <a:r>
              <a:rPr dirty="0"/>
              <a:t> </a:t>
            </a:r>
            <a:r>
              <a:rPr dirty="0" err="1"/>
              <a:t>på</a:t>
            </a:r>
            <a:r>
              <a:rPr dirty="0"/>
              <a:t> </a:t>
            </a:r>
            <a:r>
              <a:rPr dirty="0" err="1"/>
              <a:t>arbetsplatserna</a:t>
            </a:r>
            <a:r>
              <a:rPr dirty="0"/>
              <a:t>. </a:t>
            </a:r>
          </a:p>
          <a:p>
            <a:r>
              <a:rPr dirty="0" err="1"/>
              <a:t>Hjälp</a:t>
            </a:r>
            <a:r>
              <a:rPr dirty="0"/>
              <a:t> </a:t>
            </a:r>
            <a:r>
              <a:rPr dirty="0" err="1"/>
              <a:t>eleverna</a:t>
            </a:r>
            <a:r>
              <a:rPr dirty="0"/>
              <a:t> </a:t>
            </a:r>
            <a:r>
              <a:rPr dirty="0" err="1"/>
              <a:t>att</a:t>
            </a:r>
            <a:r>
              <a:rPr dirty="0"/>
              <a:t> </a:t>
            </a:r>
            <a:r>
              <a:rPr dirty="0" err="1"/>
              <a:t>fylla</a:t>
            </a:r>
            <a:r>
              <a:rPr dirty="0"/>
              <a:t> </a:t>
            </a:r>
            <a:r>
              <a:rPr dirty="0" err="1"/>
              <a:t>i</a:t>
            </a:r>
            <a:r>
              <a:rPr dirty="0"/>
              <a:t> </a:t>
            </a:r>
            <a:r>
              <a:rPr dirty="0" err="1"/>
              <a:t>inträdesansökan</a:t>
            </a:r>
            <a:r>
              <a:rPr dirty="0"/>
              <a:t> </a:t>
            </a:r>
            <a:r>
              <a:rPr dirty="0" err="1"/>
              <a:t>genom</a:t>
            </a:r>
            <a:r>
              <a:rPr dirty="0"/>
              <a:t> </a:t>
            </a:r>
            <a:r>
              <a:rPr dirty="0" err="1"/>
              <a:t>att</a:t>
            </a:r>
            <a:r>
              <a:rPr dirty="0"/>
              <a:t> </a:t>
            </a:r>
            <a:r>
              <a:rPr dirty="0" err="1"/>
              <a:t>förklara</a:t>
            </a:r>
            <a:r>
              <a:rPr dirty="0"/>
              <a:t> </a:t>
            </a:r>
            <a:r>
              <a:rPr dirty="0" err="1"/>
              <a:t>hur</a:t>
            </a:r>
            <a:r>
              <a:rPr dirty="0"/>
              <a:t> de </a:t>
            </a:r>
            <a:r>
              <a:rPr dirty="0" err="1"/>
              <a:t>går</a:t>
            </a:r>
            <a:r>
              <a:rPr dirty="0"/>
              <a:t> till </a:t>
            </a:r>
            <a:r>
              <a:rPr dirty="0" err="1"/>
              <a:t>väga</a:t>
            </a:r>
            <a:r>
              <a:rPr dirty="0"/>
              <a:t> för </a:t>
            </a:r>
            <a:r>
              <a:rPr dirty="0" err="1"/>
              <a:t>att</a:t>
            </a:r>
            <a:r>
              <a:rPr dirty="0"/>
              <a:t> </a:t>
            </a:r>
            <a:r>
              <a:rPr dirty="0" err="1"/>
              <a:t>fylla</a:t>
            </a:r>
            <a:r>
              <a:rPr dirty="0"/>
              <a:t> </a:t>
            </a:r>
            <a:r>
              <a:rPr dirty="0" err="1"/>
              <a:t>i</a:t>
            </a:r>
            <a:r>
              <a:rPr dirty="0"/>
              <a:t> den, </a:t>
            </a:r>
            <a:r>
              <a:rPr dirty="0" err="1"/>
              <a:t>steg</a:t>
            </a:r>
            <a:r>
              <a:rPr dirty="0"/>
              <a:t> för </a:t>
            </a:r>
            <a:r>
              <a:rPr dirty="0" err="1"/>
              <a:t>steg</a:t>
            </a:r>
            <a:r>
              <a:rPr dirty="0"/>
              <a:t>. </a:t>
            </a:r>
            <a:br>
              <a:rPr lang="sv-SE" dirty="0"/>
            </a:br>
            <a:r>
              <a:rPr dirty="0" err="1"/>
              <a:t>Samla</a:t>
            </a:r>
            <a:r>
              <a:rPr dirty="0"/>
              <a:t> in </a:t>
            </a:r>
            <a:r>
              <a:rPr dirty="0" err="1"/>
              <a:t>inträdesansökningarna</a:t>
            </a:r>
            <a:r>
              <a:rPr dirty="0"/>
              <a:t> </a:t>
            </a:r>
            <a:r>
              <a:rPr dirty="0" err="1"/>
              <a:t>efter</a:t>
            </a:r>
            <a:r>
              <a:rPr dirty="0"/>
              <a:t> </a:t>
            </a:r>
            <a:r>
              <a:rPr dirty="0" err="1"/>
              <a:t>skolinformationen</a:t>
            </a:r>
            <a:r>
              <a:rPr dirty="0"/>
              <a:t> och </a:t>
            </a:r>
            <a:r>
              <a:rPr dirty="0" err="1"/>
              <a:t>lämna</a:t>
            </a:r>
            <a:r>
              <a:rPr dirty="0"/>
              <a:t> till din </a:t>
            </a:r>
            <a:r>
              <a:rPr dirty="0" err="1"/>
              <a:t>avdelning</a:t>
            </a:r>
            <a:r>
              <a:rPr dirty="0"/>
              <a:t>. </a:t>
            </a:r>
          </a:p>
          <a:p>
            <a:endParaRPr dirty="0"/>
          </a:p>
          <a:p>
            <a:r>
              <a:rPr dirty="0" err="1"/>
              <a:t>Alla</a:t>
            </a:r>
            <a:r>
              <a:rPr dirty="0"/>
              <a:t> som </a:t>
            </a:r>
            <a:r>
              <a:rPr dirty="0" err="1"/>
              <a:t>läser</a:t>
            </a:r>
            <a:r>
              <a:rPr dirty="0"/>
              <a:t> </a:t>
            </a:r>
            <a:r>
              <a:rPr dirty="0" err="1"/>
              <a:t>branschinriktade</a:t>
            </a:r>
            <a:r>
              <a:rPr dirty="0"/>
              <a:t> </a:t>
            </a:r>
            <a:r>
              <a:rPr dirty="0" err="1"/>
              <a:t>utbildningar</a:t>
            </a:r>
            <a:r>
              <a:rPr dirty="0"/>
              <a:t> </a:t>
            </a:r>
            <a:r>
              <a:rPr dirty="0" err="1"/>
              <a:t>kan</a:t>
            </a:r>
            <a:r>
              <a:rPr dirty="0"/>
              <a:t> </a:t>
            </a:r>
            <a:r>
              <a:rPr dirty="0" err="1"/>
              <a:t>bli</a:t>
            </a:r>
            <a:r>
              <a:rPr dirty="0"/>
              <a:t> elevmedlemmar </a:t>
            </a:r>
            <a:r>
              <a:rPr dirty="0" err="1"/>
              <a:t>i</a:t>
            </a:r>
            <a:r>
              <a:rPr dirty="0"/>
              <a:t> Handels. </a:t>
            </a:r>
            <a:r>
              <a:rPr dirty="0" err="1"/>
              <a:t>Alltså</a:t>
            </a:r>
            <a:r>
              <a:rPr dirty="0"/>
              <a:t> </a:t>
            </a:r>
            <a:r>
              <a:rPr dirty="0" err="1"/>
              <a:t>exempelvis</a:t>
            </a:r>
            <a:r>
              <a:rPr lang="sv-SE" dirty="0"/>
              <a:t> Försäljning och Serviceprogrammet</a:t>
            </a:r>
            <a:r>
              <a:rPr dirty="0"/>
              <a:t> </a:t>
            </a:r>
            <a:r>
              <a:rPr lang="sv-SE" dirty="0"/>
              <a:t>(</a:t>
            </a:r>
            <a:r>
              <a:rPr dirty="0"/>
              <a:t>Handels- och </a:t>
            </a:r>
            <a:r>
              <a:rPr dirty="0" err="1"/>
              <a:t>administrationsprogrammet</a:t>
            </a:r>
            <a:r>
              <a:rPr lang="sv-SE" dirty="0"/>
              <a:t>)</a:t>
            </a:r>
            <a:r>
              <a:rPr dirty="0"/>
              <a:t> och</a:t>
            </a:r>
            <a:r>
              <a:rPr lang="sv-SE" dirty="0"/>
              <a:t> olika</a:t>
            </a:r>
            <a:r>
              <a:rPr dirty="0"/>
              <a:t> </a:t>
            </a:r>
            <a:r>
              <a:rPr dirty="0" err="1"/>
              <a:t>hantverksprogram</a:t>
            </a:r>
            <a:r>
              <a:rPr dirty="0"/>
              <a:t> </a:t>
            </a:r>
            <a:r>
              <a:rPr dirty="0" err="1"/>
              <a:t>på</a:t>
            </a:r>
            <a:r>
              <a:rPr dirty="0"/>
              <a:t> </a:t>
            </a:r>
            <a:r>
              <a:rPr dirty="0" err="1"/>
              <a:t>gymnasiet</a:t>
            </a:r>
            <a:r>
              <a:rPr dirty="0"/>
              <a:t> </a:t>
            </a:r>
            <a:r>
              <a:rPr lang="sv-SE" dirty="0"/>
              <a:t>samt</a:t>
            </a:r>
            <a:r>
              <a:rPr dirty="0"/>
              <a:t> </a:t>
            </a:r>
            <a:r>
              <a:rPr dirty="0" err="1"/>
              <a:t>andra</a:t>
            </a:r>
            <a:r>
              <a:rPr dirty="0"/>
              <a:t> </a:t>
            </a:r>
            <a:r>
              <a:rPr dirty="0" err="1"/>
              <a:t>branschinriktade</a:t>
            </a:r>
            <a:r>
              <a:rPr dirty="0"/>
              <a:t> </a:t>
            </a:r>
            <a:r>
              <a:rPr dirty="0" err="1"/>
              <a:t>vuxenutbildningar</a:t>
            </a:r>
            <a:r>
              <a:rPr dirty="0"/>
              <a:t>.</a:t>
            </a:r>
          </a:p>
          <a:p>
            <a:r>
              <a:rPr dirty="0"/>
              <a:t>Det </a:t>
            </a:r>
            <a:r>
              <a:rPr dirty="0" err="1"/>
              <a:t>är</a:t>
            </a:r>
            <a:r>
              <a:rPr dirty="0"/>
              <a:t> </a:t>
            </a:r>
            <a:r>
              <a:rPr dirty="0" err="1"/>
              <a:t>helt</a:t>
            </a:r>
            <a:r>
              <a:rPr dirty="0"/>
              <a:t> gratis.</a:t>
            </a:r>
            <a:br>
              <a:rPr lang="sv-SE" dirty="0"/>
            </a:br>
            <a:r>
              <a:rPr lang="sv-SE" b="1" dirty="0"/>
              <a:t>Jobbar du extra inom Handels under tiden du studerar på ett högskoleförberedande program kan du också bli elevmedlem!</a:t>
            </a:r>
            <a:endParaRPr b="1" dirty="0"/>
          </a:p>
          <a:p>
            <a:endParaRPr b="1" dirty="0"/>
          </a:p>
          <a:p>
            <a:r>
              <a:rPr dirty="0" err="1"/>
              <a:t>Elevmedlem</a:t>
            </a:r>
            <a:r>
              <a:rPr dirty="0"/>
              <a:t> </a:t>
            </a:r>
            <a:r>
              <a:rPr dirty="0" err="1"/>
              <a:t>har</a:t>
            </a:r>
            <a:r>
              <a:rPr dirty="0"/>
              <a:t> facket </a:t>
            </a:r>
            <a:r>
              <a:rPr dirty="0" err="1"/>
              <a:t>i</a:t>
            </a:r>
            <a:r>
              <a:rPr dirty="0"/>
              <a:t> </a:t>
            </a:r>
            <a:r>
              <a:rPr dirty="0" err="1"/>
              <a:t>ryggen</a:t>
            </a:r>
            <a:r>
              <a:rPr dirty="0"/>
              <a:t>. Det </a:t>
            </a:r>
            <a:r>
              <a:rPr dirty="0" err="1"/>
              <a:t>är</a:t>
            </a:r>
            <a:r>
              <a:rPr dirty="0"/>
              <a:t> bland </a:t>
            </a:r>
            <a:r>
              <a:rPr dirty="0" err="1"/>
              <a:t>annat</a:t>
            </a:r>
            <a:r>
              <a:rPr dirty="0"/>
              <a:t> </a:t>
            </a:r>
            <a:r>
              <a:rPr dirty="0" err="1"/>
              <a:t>en</a:t>
            </a:r>
            <a:r>
              <a:rPr dirty="0"/>
              <a:t> </a:t>
            </a:r>
            <a:r>
              <a:rPr b="1" dirty="0" err="1"/>
              <a:t>viktig</a:t>
            </a:r>
            <a:r>
              <a:rPr b="1" dirty="0"/>
              <a:t> </a:t>
            </a:r>
            <a:r>
              <a:rPr b="1" dirty="0" err="1"/>
              <a:t>trygghet</a:t>
            </a:r>
            <a:r>
              <a:rPr b="1" dirty="0"/>
              <a:t> vid </a:t>
            </a:r>
            <a:r>
              <a:rPr b="1" dirty="0" err="1"/>
              <a:t>praktik</a:t>
            </a:r>
            <a:r>
              <a:rPr b="1" dirty="0"/>
              <a:t> och </a:t>
            </a:r>
            <a:r>
              <a:rPr b="1" dirty="0" err="1"/>
              <a:t>extrajobb</a:t>
            </a:r>
            <a:r>
              <a:rPr b="1" dirty="0"/>
              <a:t>. </a:t>
            </a:r>
          </a:p>
          <a:p>
            <a:r>
              <a:rPr dirty="0"/>
              <a:t>Elevmedlemmar </a:t>
            </a:r>
            <a:r>
              <a:rPr dirty="0" err="1"/>
              <a:t>kan</a:t>
            </a:r>
            <a:r>
              <a:rPr dirty="0"/>
              <a:t> </a:t>
            </a:r>
            <a:r>
              <a:rPr dirty="0" err="1"/>
              <a:t>gå</a:t>
            </a:r>
            <a:r>
              <a:rPr dirty="0"/>
              <a:t> </a:t>
            </a:r>
            <a:r>
              <a:rPr dirty="0" err="1"/>
              <a:t>facklig</a:t>
            </a:r>
            <a:r>
              <a:rPr dirty="0"/>
              <a:t> </a:t>
            </a:r>
            <a:r>
              <a:rPr dirty="0" err="1"/>
              <a:t>utbildning</a:t>
            </a:r>
            <a:r>
              <a:rPr dirty="0"/>
              <a:t> och vi </a:t>
            </a:r>
            <a:r>
              <a:rPr dirty="0" err="1"/>
              <a:t>skickar</a:t>
            </a:r>
            <a:r>
              <a:rPr dirty="0"/>
              <a:t> </a:t>
            </a:r>
            <a:r>
              <a:rPr dirty="0" err="1"/>
              <a:t>vår</a:t>
            </a:r>
            <a:r>
              <a:rPr dirty="0"/>
              <a:t> </a:t>
            </a:r>
            <a:r>
              <a:rPr dirty="0" err="1"/>
              <a:t>medlemstidning</a:t>
            </a:r>
            <a:r>
              <a:rPr dirty="0"/>
              <a:t> Handelsnytt som </a:t>
            </a:r>
            <a:r>
              <a:rPr dirty="0" err="1"/>
              <a:t>kommer</a:t>
            </a:r>
            <a:r>
              <a:rPr dirty="0"/>
              <a:t> </a:t>
            </a:r>
            <a:r>
              <a:rPr dirty="0" err="1"/>
              <a:t>ut</a:t>
            </a:r>
            <a:r>
              <a:rPr dirty="0"/>
              <a:t> </a:t>
            </a:r>
            <a:r>
              <a:rPr lang="sv-SE" dirty="0"/>
              <a:t>8</a:t>
            </a:r>
            <a:r>
              <a:rPr dirty="0"/>
              <a:t> </a:t>
            </a:r>
            <a:r>
              <a:rPr dirty="0" err="1"/>
              <a:t>gånger</a:t>
            </a:r>
            <a:r>
              <a:rPr dirty="0"/>
              <a:t> om </a:t>
            </a:r>
            <a:r>
              <a:rPr dirty="0" err="1"/>
              <a:t>året</a:t>
            </a:r>
            <a:r>
              <a:rPr dirty="0"/>
              <a:t>. </a:t>
            </a:r>
          </a:p>
          <a:p>
            <a:r>
              <a:rPr dirty="0" err="1"/>
              <a:t>Efter</a:t>
            </a:r>
            <a:r>
              <a:rPr dirty="0"/>
              <a:t> </a:t>
            </a:r>
            <a:r>
              <a:rPr dirty="0" err="1"/>
              <a:t>avslutade</a:t>
            </a:r>
            <a:r>
              <a:rPr dirty="0"/>
              <a:t> studier </a:t>
            </a:r>
            <a:r>
              <a:rPr dirty="0" err="1"/>
              <a:t>kontaktar</a:t>
            </a:r>
            <a:r>
              <a:rPr dirty="0"/>
              <a:t> vi dem med </a:t>
            </a:r>
            <a:r>
              <a:rPr dirty="0" err="1"/>
              <a:t>viktig</a:t>
            </a:r>
            <a:r>
              <a:rPr dirty="0"/>
              <a:t> </a:t>
            </a:r>
            <a:r>
              <a:rPr dirty="0" err="1"/>
              <a:t>anpassad</a:t>
            </a:r>
            <a:r>
              <a:rPr dirty="0"/>
              <a:t> information om </a:t>
            </a:r>
            <a:r>
              <a:rPr dirty="0" err="1"/>
              <a:t>vad</a:t>
            </a:r>
            <a:r>
              <a:rPr dirty="0"/>
              <a:t> </a:t>
            </a:r>
            <a:r>
              <a:rPr dirty="0" err="1"/>
              <a:t>är</a:t>
            </a:r>
            <a:r>
              <a:rPr dirty="0"/>
              <a:t> </a:t>
            </a:r>
            <a:r>
              <a:rPr dirty="0" err="1"/>
              <a:t>viktigt</a:t>
            </a:r>
            <a:r>
              <a:rPr dirty="0"/>
              <a:t> </a:t>
            </a:r>
            <a:r>
              <a:rPr dirty="0" err="1"/>
              <a:t>att</a:t>
            </a:r>
            <a:r>
              <a:rPr dirty="0"/>
              <a:t> </a:t>
            </a:r>
            <a:r>
              <a:rPr dirty="0" err="1"/>
              <a:t>tänka</a:t>
            </a:r>
            <a:r>
              <a:rPr dirty="0"/>
              <a:t> </a:t>
            </a:r>
            <a:r>
              <a:rPr dirty="0" err="1"/>
              <a:t>på</a:t>
            </a:r>
            <a:r>
              <a:rPr dirty="0"/>
              <a:t> som </a:t>
            </a:r>
            <a:r>
              <a:rPr dirty="0" err="1"/>
              <a:t>ny</a:t>
            </a:r>
            <a:r>
              <a:rPr dirty="0"/>
              <a:t> </a:t>
            </a:r>
            <a:r>
              <a:rPr dirty="0" err="1"/>
              <a:t>på</a:t>
            </a:r>
            <a:r>
              <a:rPr dirty="0"/>
              <a:t> </a:t>
            </a:r>
            <a:r>
              <a:rPr dirty="0" err="1"/>
              <a:t>arbetsmarknaden</a:t>
            </a:r>
            <a:r>
              <a:rPr dirty="0"/>
              <a:t>. </a:t>
            </a:r>
            <a:r>
              <a:rPr dirty="0" err="1"/>
              <a:t>Elevmedlemmen</a:t>
            </a:r>
            <a:r>
              <a:rPr dirty="0"/>
              <a:t> </a:t>
            </a:r>
            <a:r>
              <a:rPr dirty="0" err="1"/>
              <a:t>väljer</a:t>
            </a:r>
            <a:r>
              <a:rPr dirty="0"/>
              <a:t> </a:t>
            </a:r>
            <a:r>
              <a:rPr dirty="0" err="1"/>
              <a:t>själv</a:t>
            </a:r>
            <a:r>
              <a:rPr dirty="0"/>
              <a:t> om hen </a:t>
            </a:r>
            <a:r>
              <a:rPr dirty="0" err="1"/>
              <a:t>vill</a:t>
            </a:r>
            <a:r>
              <a:rPr dirty="0"/>
              <a:t> </a:t>
            </a:r>
            <a:r>
              <a:rPr dirty="0" err="1"/>
              <a:t>fortsätta</a:t>
            </a:r>
            <a:r>
              <a:rPr dirty="0"/>
              <a:t> </a:t>
            </a:r>
            <a:r>
              <a:rPr dirty="0" err="1"/>
              <a:t>vara</a:t>
            </a:r>
            <a:r>
              <a:rPr dirty="0"/>
              <a:t> </a:t>
            </a:r>
            <a:r>
              <a:rPr dirty="0" err="1"/>
              <a:t>medlem</a:t>
            </a:r>
            <a:r>
              <a:rPr dirty="0"/>
              <a:t> </a:t>
            </a:r>
            <a:r>
              <a:rPr dirty="0" err="1"/>
              <a:t>efter</a:t>
            </a:r>
            <a:r>
              <a:rPr dirty="0"/>
              <a:t> sin examen, </a:t>
            </a:r>
            <a:r>
              <a:rPr dirty="0" err="1"/>
              <a:t>när</a:t>
            </a:r>
            <a:r>
              <a:rPr dirty="0"/>
              <a:t> vi ringer </a:t>
            </a:r>
            <a:r>
              <a:rPr dirty="0" err="1"/>
              <a:t>upp</a:t>
            </a:r>
            <a:r>
              <a:rPr dirty="0"/>
              <a:t>. </a:t>
            </a:r>
          </a:p>
          <a:p>
            <a:r>
              <a:rPr dirty="0"/>
              <a:t>Som </a:t>
            </a:r>
            <a:r>
              <a:rPr dirty="0" err="1"/>
              <a:t>elevmedlem</a:t>
            </a:r>
            <a:r>
              <a:rPr dirty="0"/>
              <a:t> </a:t>
            </a:r>
            <a:r>
              <a:rPr dirty="0" err="1"/>
              <a:t>kan</a:t>
            </a:r>
            <a:r>
              <a:rPr dirty="0"/>
              <a:t> de </a:t>
            </a:r>
            <a:r>
              <a:rPr dirty="0" err="1"/>
              <a:t>alltid</a:t>
            </a:r>
            <a:r>
              <a:rPr dirty="0"/>
              <a:t> </a:t>
            </a:r>
            <a:r>
              <a:rPr dirty="0" err="1"/>
              <a:t>kontakta</a:t>
            </a:r>
            <a:r>
              <a:rPr dirty="0"/>
              <a:t> </a:t>
            </a:r>
            <a:r>
              <a:rPr dirty="0" err="1"/>
              <a:t>vår</a:t>
            </a:r>
            <a:r>
              <a:rPr dirty="0"/>
              <a:t> </a:t>
            </a:r>
            <a:r>
              <a:rPr dirty="0" err="1"/>
              <a:t>fackliga</a:t>
            </a:r>
            <a:r>
              <a:rPr dirty="0"/>
              <a:t> </a:t>
            </a:r>
            <a:r>
              <a:rPr dirty="0" err="1"/>
              <a:t>rådgivning</a:t>
            </a:r>
            <a:r>
              <a:rPr dirty="0"/>
              <a:t> </a:t>
            </a:r>
            <a:r>
              <a:rPr b="1" dirty="0"/>
              <a:t>Handels </a:t>
            </a:r>
            <a:r>
              <a:rPr b="1" dirty="0" err="1"/>
              <a:t>Direkt</a:t>
            </a:r>
            <a:r>
              <a:rPr b="1" dirty="0"/>
              <a:t> </a:t>
            </a:r>
            <a:r>
              <a:rPr b="1" dirty="0" err="1"/>
              <a:t>på</a:t>
            </a:r>
            <a:r>
              <a:rPr b="1" dirty="0"/>
              <a:t> 0771- 666 444</a:t>
            </a:r>
            <a:r>
              <a:rPr dirty="0"/>
              <a:t>, </a:t>
            </a:r>
            <a:r>
              <a:rPr dirty="0" err="1"/>
              <a:t>alla</a:t>
            </a:r>
            <a:r>
              <a:rPr dirty="0"/>
              <a:t> </a:t>
            </a:r>
            <a:r>
              <a:rPr dirty="0" err="1"/>
              <a:t>vardagar</a:t>
            </a:r>
            <a:r>
              <a:rPr dirty="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noRot="1" noChangeAspect="1"/>
          </p:cNvSpPr>
          <p:nvPr>
            <p:ph type="sldImg"/>
          </p:nvPr>
        </p:nvSpPr>
        <p:spPr>
          <a:xfrm>
            <a:off x="381000" y="685800"/>
            <a:ext cx="6096000" cy="3429000"/>
          </a:xfrm>
          <a:prstGeom prst="rect">
            <a:avLst/>
          </a:prstGeom>
        </p:spPr>
        <p:txBody>
          <a:bodyPr/>
          <a:lstStyle/>
          <a:p>
            <a:endParaRPr/>
          </a:p>
        </p:txBody>
      </p:sp>
      <p:sp>
        <p:nvSpPr>
          <p:cNvPr id="1047" name="Shape 1047"/>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p>
            <a:r>
              <a:t>Berätta om hur man kommer i kontakt med Handels. </a:t>
            </a:r>
          </a:p>
          <a:p>
            <a:endParaRPr/>
          </a:p>
          <a:p>
            <a:r>
              <a:t>Påminn om vikten av att bli elevmedlem. Samla in inträdesansökningarna för elevmedlemskap. </a:t>
            </a:r>
          </a:p>
          <a:p>
            <a:endParaRPr/>
          </a:p>
          <a:p>
            <a:r>
              <a:t>Berätta att alla elevmedlemmar kan höra av sig till vår fackliga rådgivning för att få hjälp och råd.</a:t>
            </a:r>
          </a:p>
          <a:p>
            <a:pPr>
              <a:defRPr b="1"/>
            </a:pPr>
            <a:endParaRPr/>
          </a:p>
          <a:p>
            <a:pPr>
              <a:defRPr b="1"/>
            </a:pPr>
            <a:r>
              <a:t>Avslutning</a:t>
            </a:r>
          </a:p>
          <a:p>
            <a:r>
              <a:t>Tacka för att du fick komma och berätta om Handels och vad det är viktigt att tänka på när man jobbar. </a:t>
            </a:r>
          </a:p>
          <a:p>
            <a:endParaRPr/>
          </a:p>
          <a:p>
            <a:r>
              <a:t>När eleverna gått så tacka läraren och ge hen Handels folder om att</a:t>
            </a:r>
          </a:p>
          <a:p>
            <a:r>
              <a:t>boka skolinformation och fråga om läraren har kollegor som har andra klasser</a:t>
            </a:r>
          </a:p>
          <a:p>
            <a:r>
              <a:t>med inriktning mot våra branscher och be hen ge foldern till dem.</a:t>
            </a:r>
          </a:p>
          <a:p>
            <a:r>
              <a:t> </a:t>
            </a:r>
          </a:p>
          <a:p>
            <a:r>
              <a:t>Säg att vi självklart gärna kommer tillbaka.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spcBef>
                <a:spcPts val="0"/>
              </a:spcBef>
            </a:pPr>
            <a:r>
              <a:t>Det är viktigt att gå igenom skillnaden mellan fackförbund och arbetsgivare. Tillsammans utgör de båda de två ”parterna” på arbetsmarknaden. </a:t>
            </a:r>
          </a:p>
          <a:p>
            <a:pPr>
              <a:spcBef>
                <a:spcPts val="0"/>
              </a:spcBef>
            </a:pPr>
            <a:endParaRPr/>
          </a:p>
          <a:p>
            <a:pPr>
              <a:spcBef>
                <a:spcPts val="0"/>
              </a:spcBef>
            </a:pPr>
            <a:r>
              <a:t>Vi som </a:t>
            </a:r>
            <a:r>
              <a:rPr b="1"/>
              <a:t>jobbar</a:t>
            </a:r>
            <a:r>
              <a:t> på (exempelvis) ett företag är medlemmar i facket. Vi får lön och har ett intresse av bra löner, goda arbetsvillkor och bra arbetsmiljö. </a:t>
            </a:r>
          </a:p>
          <a:p>
            <a:pPr>
              <a:spcBef>
                <a:spcPts val="0"/>
              </a:spcBef>
            </a:pPr>
            <a:r>
              <a:t>De som </a:t>
            </a:r>
            <a:r>
              <a:rPr b="1"/>
              <a:t>äger</a:t>
            </a:r>
            <a:r>
              <a:t> olika företag kallas för arbetsgivare och är medlemmar i arbetsgivarorganisationer. De har ett intresse av att tjäna så mycket pengar som möjligt. Det är en viss intresseskillnad med andra ord.</a:t>
            </a:r>
          </a:p>
          <a:p>
            <a:pPr>
              <a:spcBef>
                <a:spcPts val="0"/>
              </a:spcBef>
            </a:pPr>
            <a:r>
              <a:t>Chef och arbetsgivare är inte samma sak. En chef är oftast också anställd.</a:t>
            </a:r>
          </a:p>
          <a:p>
            <a:pPr>
              <a:spcBef>
                <a:spcPts val="0"/>
              </a:spcBef>
            </a:pPr>
            <a:endParaRPr/>
          </a:p>
          <a:p>
            <a:pPr>
              <a:spcBef>
                <a:spcPts val="0"/>
              </a:spcBef>
            </a:pPr>
            <a:r>
              <a:t>Handels är alltså fackförbundet för oss som jobbar i handelsbranschen. Svensk Handel/Frisörföretagarna är arbetsgivarorganisationer för de som äger handelsbranschen. Därför förhandlar vi och försöker lösa saker tillsammans, även fast vi har delvis olika intressen. Hur bra resultatet blir ur de anställdas perspektiv beror på hur starkt facket är. Alltså hur många som är medlemmar.</a:t>
            </a:r>
          </a:p>
          <a:p>
            <a:pPr>
              <a:spcBef>
                <a:spcPts val="0"/>
              </a:spcBef>
            </a:pPr>
            <a:r>
              <a:t>På samma vis jobbar fackförbund och arbetsgivarorganisationer i andra branscher, exempelvis i hotell- och restaurangbranschen. </a:t>
            </a:r>
          </a:p>
          <a:p>
            <a:pPr>
              <a:spcBef>
                <a:spcPts val="0"/>
              </a:spcBef>
            </a:pPr>
            <a:endParaRPr/>
          </a:p>
          <a:p>
            <a:pPr>
              <a:spcBef>
                <a:spcPts val="0"/>
              </a:spcBef>
            </a:pPr>
            <a:r>
              <a:t>Fackförbund sammarbetar i fackliga centralorganisationer. De fungerar som paraplyorganisationer. Handels ingår i det största paraplyet, LO (landsorgansationen). Där sammarbetar 14 fackförbund. </a:t>
            </a:r>
          </a:p>
          <a:p>
            <a:pPr>
              <a:spcBef>
                <a:spcPts val="0"/>
              </a:spcBef>
            </a:pPr>
            <a:r>
              <a:t>TCO (tjänstermännens centralorganisation) och SACO (Sveriges akademikers centralorganisation) är två andra paraplyer där andra fackförbund sammarbetar.</a:t>
            </a:r>
          </a:p>
          <a:p>
            <a:pPr>
              <a:spcBef>
                <a:spcPts val="0"/>
              </a:spcBef>
            </a:pPr>
            <a:r>
              <a:t>Huvudregelen är ett fackförbund en bransch. Du blir medlem i det fackförbund som organiserar branschen där du jobbar. </a:t>
            </a:r>
          </a:p>
          <a:p>
            <a:pPr>
              <a:spcBef>
                <a:spcPts val="0"/>
              </a:spcBef>
            </a:pPr>
            <a:endParaRPr/>
          </a:p>
          <a:p>
            <a:pPr>
              <a:spcBef>
                <a:spcPts val="0"/>
              </a:spcBef>
            </a:pPr>
            <a:r>
              <a:t>Arbetsgivarorganisationer sammarbetar i sitt paraply, Svenskt Näringsliv. Där är också huvudregeln att det finns en arbetsgivarorganisation per bransch.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spcBef>
                <a:spcPts val="0"/>
              </a:spcBef>
            </a:pPr>
            <a:r>
              <a:t>Det är viktigt att gå igenom skillnaden mellan fackförbund och arbetsgivare. Tillsammans utgör de båda de två ”parterna” på arbetsmarknaden. </a:t>
            </a:r>
          </a:p>
          <a:p>
            <a:pPr>
              <a:spcBef>
                <a:spcPts val="0"/>
              </a:spcBef>
            </a:pPr>
            <a:endParaRPr/>
          </a:p>
          <a:p>
            <a:pPr>
              <a:spcBef>
                <a:spcPts val="0"/>
              </a:spcBef>
            </a:pPr>
            <a:r>
              <a:t>Vi som </a:t>
            </a:r>
            <a:r>
              <a:rPr b="1"/>
              <a:t>jobbar</a:t>
            </a:r>
            <a:r>
              <a:t> på (exempelvis) ett företag är medlemmar i facket. Vi får lön och har ett intresse av bra löner, goda arbetsvillkor och bra arbetsmiljö. </a:t>
            </a:r>
          </a:p>
          <a:p>
            <a:pPr>
              <a:spcBef>
                <a:spcPts val="0"/>
              </a:spcBef>
            </a:pPr>
            <a:r>
              <a:t>De som </a:t>
            </a:r>
            <a:r>
              <a:rPr b="1"/>
              <a:t>äger</a:t>
            </a:r>
            <a:r>
              <a:t> olika företag kallas för arbetsgivare och är medlemmar i arbetsgivarorganisationer. De har ett intresse av att tjäna så mycket pengar som möjligt. Det är en viss intresseskillnad med andra ord.</a:t>
            </a:r>
          </a:p>
          <a:p>
            <a:pPr>
              <a:spcBef>
                <a:spcPts val="0"/>
              </a:spcBef>
            </a:pPr>
            <a:r>
              <a:t>Chef och arbetsgivare är inte samma sak. En chef är oftast också anställd.</a:t>
            </a:r>
          </a:p>
          <a:p>
            <a:pPr>
              <a:spcBef>
                <a:spcPts val="0"/>
              </a:spcBef>
            </a:pPr>
            <a:endParaRPr/>
          </a:p>
          <a:p>
            <a:pPr>
              <a:spcBef>
                <a:spcPts val="0"/>
              </a:spcBef>
            </a:pPr>
            <a:r>
              <a:t>Handels är alltså fackförbundet för oss som jobbar i handelsbranschen. Svensk Handel/Frisörföretagarna är arbetsgivarorganisationer för de som äger handelsbranschen. Därför förhandlar vi och försöker lösa saker tillsammans, även fast vi har delvis olika intressen. Hur bra resultatet blir ur de anställdas perspektiv beror på hur starkt facket är. Alltså hur många som är medlemmar.</a:t>
            </a:r>
          </a:p>
          <a:p>
            <a:pPr>
              <a:spcBef>
                <a:spcPts val="0"/>
              </a:spcBef>
            </a:pPr>
            <a:r>
              <a:t>På samma vis jobbar fackförbund och arbetsgivarorganisationer i andra branscher, exempelvis i hotell- och restaurangbranschen. </a:t>
            </a:r>
          </a:p>
          <a:p>
            <a:pPr>
              <a:spcBef>
                <a:spcPts val="0"/>
              </a:spcBef>
            </a:pPr>
            <a:endParaRPr/>
          </a:p>
          <a:p>
            <a:pPr>
              <a:spcBef>
                <a:spcPts val="0"/>
              </a:spcBef>
            </a:pPr>
            <a:r>
              <a:t>Fackförbund sammarbetar i fackliga centralorganisationer. De fungerar som paraplyorganisationer. Handels ingår i det största paraplyet, LO (landsorgansationen). Där sammarbetar 14 fackförbund. </a:t>
            </a:r>
          </a:p>
          <a:p>
            <a:pPr>
              <a:spcBef>
                <a:spcPts val="0"/>
              </a:spcBef>
            </a:pPr>
            <a:r>
              <a:t>TCO (tjänstermännens centralorganisation) och SACO (Sveriges akademikers centralorganisation) är två andra paraplyer där andra fackförbund sammarbetar.</a:t>
            </a:r>
          </a:p>
          <a:p>
            <a:pPr>
              <a:spcBef>
                <a:spcPts val="0"/>
              </a:spcBef>
            </a:pPr>
            <a:r>
              <a:t>Huvudregelen är ett fackförbund en bransch. Du blir medlem i det fackförbund som organiserar branschen där du jobbar. </a:t>
            </a:r>
          </a:p>
          <a:p>
            <a:pPr>
              <a:spcBef>
                <a:spcPts val="0"/>
              </a:spcBef>
            </a:pPr>
            <a:endParaRPr/>
          </a:p>
          <a:p>
            <a:pPr>
              <a:spcBef>
                <a:spcPts val="0"/>
              </a:spcBef>
            </a:pPr>
            <a:r>
              <a:t>Arbetsgivarorganisationer sammarbetar i sitt paraply, Svenskt Näringsliv. Där är också huvudregeln att det finns en arbetsgivarorganisation per bransch.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spcBef>
                <a:spcPts val="0"/>
              </a:spcBef>
            </a:pPr>
            <a:r>
              <a:rPr dirty="0"/>
              <a:t>Ta </a:t>
            </a:r>
            <a:r>
              <a:rPr dirty="0" err="1"/>
              <a:t>upp</a:t>
            </a:r>
            <a:r>
              <a:rPr dirty="0"/>
              <a:t> </a:t>
            </a:r>
            <a:r>
              <a:rPr dirty="0" err="1"/>
              <a:t>frågan</a:t>
            </a:r>
            <a:r>
              <a:rPr dirty="0"/>
              <a:t> om </a:t>
            </a:r>
            <a:r>
              <a:rPr dirty="0" err="1"/>
              <a:t>vem</a:t>
            </a:r>
            <a:r>
              <a:rPr dirty="0"/>
              <a:t> som </a:t>
            </a:r>
            <a:r>
              <a:rPr dirty="0" err="1"/>
              <a:t>egentligen</a:t>
            </a:r>
            <a:r>
              <a:rPr dirty="0"/>
              <a:t> </a:t>
            </a:r>
            <a:r>
              <a:rPr dirty="0" err="1"/>
              <a:t>har</a:t>
            </a:r>
            <a:r>
              <a:rPr dirty="0"/>
              <a:t> </a:t>
            </a:r>
            <a:r>
              <a:rPr dirty="0" err="1"/>
              <a:t>makt</a:t>
            </a:r>
            <a:r>
              <a:rPr dirty="0"/>
              <a:t> </a:t>
            </a:r>
            <a:r>
              <a:rPr dirty="0" err="1"/>
              <a:t>över</a:t>
            </a:r>
            <a:r>
              <a:rPr dirty="0"/>
              <a:t> </a:t>
            </a:r>
            <a:r>
              <a:rPr dirty="0" err="1"/>
              <a:t>att</a:t>
            </a:r>
            <a:r>
              <a:rPr dirty="0"/>
              <a:t> </a:t>
            </a:r>
            <a:r>
              <a:rPr dirty="0" err="1"/>
              <a:t>bestämma</a:t>
            </a:r>
            <a:r>
              <a:rPr dirty="0"/>
              <a:t> </a:t>
            </a:r>
            <a:r>
              <a:rPr dirty="0" err="1"/>
              <a:t>lön</a:t>
            </a:r>
            <a:r>
              <a:rPr dirty="0"/>
              <a:t>. </a:t>
            </a:r>
            <a:r>
              <a:rPr dirty="0" err="1"/>
              <a:t>Tänk</a:t>
            </a:r>
            <a:r>
              <a:rPr dirty="0"/>
              <a:t> bort </a:t>
            </a:r>
            <a:r>
              <a:rPr dirty="0" err="1"/>
              <a:t>kollektivavtal</a:t>
            </a:r>
            <a:r>
              <a:rPr dirty="0"/>
              <a:t> och </a:t>
            </a:r>
            <a:r>
              <a:rPr dirty="0" err="1"/>
              <a:t>anställningsbevis</a:t>
            </a:r>
            <a:r>
              <a:rPr dirty="0"/>
              <a:t>. Det </a:t>
            </a:r>
            <a:r>
              <a:rPr dirty="0" err="1"/>
              <a:t>kommer</a:t>
            </a:r>
            <a:r>
              <a:rPr dirty="0"/>
              <a:t> vi till </a:t>
            </a:r>
            <a:r>
              <a:rPr dirty="0" err="1"/>
              <a:t>snart</a:t>
            </a:r>
            <a:r>
              <a:rPr dirty="0"/>
              <a:t>. </a:t>
            </a:r>
          </a:p>
          <a:p>
            <a:pPr>
              <a:spcBef>
                <a:spcPts val="0"/>
              </a:spcBef>
            </a:pPr>
            <a:endParaRPr dirty="0"/>
          </a:p>
          <a:p>
            <a:pPr>
              <a:spcBef>
                <a:spcPts val="0"/>
              </a:spcBef>
            </a:pPr>
            <a:r>
              <a:rPr dirty="0" err="1"/>
              <a:t>Arbetsgivaren</a:t>
            </a:r>
            <a:r>
              <a:rPr dirty="0"/>
              <a:t> </a:t>
            </a:r>
            <a:r>
              <a:rPr dirty="0" err="1"/>
              <a:t>är</a:t>
            </a:r>
            <a:r>
              <a:rPr dirty="0"/>
              <a:t> </a:t>
            </a:r>
            <a:r>
              <a:rPr dirty="0" err="1"/>
              <a:t>ju</a:t>
            </a:r>
            <a:r>
              <a:rPr dirty="0"/>
              <a:t> den med </a:t>
            </a:r>
            <a:r>
              <a:rPr dirty="0" err="1"/>
              <a:t>pengar</a:t>
            </a:r>
            <a:r>
              <a:rPr dirty="0"/>
              <a:t> som </a:t>
            </a:r>
            <a:r>
              <a:rPr dirty="0" err="1"/>
              <a:t>betalar</a:t>
            </a:r>
            <a:r>
              <a:rPr dirty="0"/>
              <a:t> </a:t>
            </a:r>
            <a:r>
              <a:rPr dirty="0" err="1"/>
              <a:t>ut</a:t>
            </a:r>
            <a:r>
              <a:rPr dirty="0"/>
              <a:t> </a:t>
            </a:r>
            <a:r>
              <a:rPr dirty="0" err="1"/>
              <a:t>lön</a:t>
            </a:r>
            <a:r>
              <a:rPr dirty="0"/>
              <a:t>. </a:t>
            </a:r>
            <a:r>
              <a:rPr dirty="0" err="1"/>
              <a:t>Arbetsgivaren</a:t>
            </a:r>
            <a:r>
              <a:rPr dirty="0"/>
              <a:t> </a:t>
            </a:r>
            <a:r>
              <a:rPr dirty="0" err="1"/>
              <a:t>behöver</a:t>
            </a:r>
            <a:r>
              <a:rPr dirty="0"/>
              <a:t> folk som </a:t>
            </a:r>
            <a:r>
              <a:rPr dirty="0" err="1"/>
              <a:t>arbetar</a:t>
            </a:r>
            <a:r>
              <a:rPr dirty="0"/>
              <a:t> (</a:t>
            </a:r>
            <a:r>
              <a:rPr dirty="0" err="1"/>
              <a:t>arbetskraft</a:t>
            </a:r>
            <a:r>
              <a:rPr dirty="0"/>
              <a:t>) för </a:t>
            </a:r>
            <a:r>
              <a:rPr dirty="0" err="1"/>
              <a:t>att</a:t>
            </a:r>
            <a:r>
              <a:rPr dirty="0"/>
              <a:t> </a:t>
            </a:r>
            <a:r>
              <a:rPr dirty="0" err="1"/>
              <a:t>kunna</a:t>
            </a:r>
            <a:r>
              <a:rPr dirty="0"/>
              <a:t> </a:t>
            </a:r>
            <a:r>
              <a:rPr dirty="0" err="1"/>
              <a:t>driva</a:t>
            </a:r>
            <a:r>
              <a:rPr dirty="0"/>
              <a:t> sin verksamhet och </a:t>
            </a:r>
            <a:r>
              <a:rPr dirty="0" err="1"/>
              <a:t>tjäna</a:t>
            </a:r>
            <a:r>
              <a:rPr dirty="0"/>
              <a:t> </a:t>
            </a:r>
            <a:r>
              <a:rPr dirty="0" err="1"/>
              <a:t>pengar</a:t>
            </a:r>
            <a:r>
              <a:rPr dirty="0"/>
              <a:t>. </a:t>
            </a:r>
            <a:r>
              <a:rPr dirty="0" err="1"/>
              <a:t>Därför</a:t>
            </a:r>
            <a:r>
              <a:rPr dirty="0"/>
              <a:t> </a:t>
            </a:r>
            <a:r>
              <a:rPr dirty="0" err="1"/>
              <a:t>vill</a:t>
            </a:r>
            <a:r>
              <a:rPr dirty="0"/>
              <a:t> </a:t>
            </a:r>
            <a:r>
              <a:rPr dirty="0" err="1"/>
              <a:t>arbetsgivaren</a:t>
            </a:r>
            <a:r>
              <a:rPr dirty="0"/>
              <a:t> </a:t>
            </a:r>
            <a:r>
              <a:rPr dirty="0" err="1"/>
              <a:t>anställa</a:t>
            </a:r>
            <a:r>
              <a:rPr dirty="0"/>
              <a:t>. </a:t>
            </a:r>
          </a:p>
          <a:p>
            <a:pPr>
              <a:spcBef>
                <a:spcPts val="0"/>
              </a:spcBef>
            </a:pPr>
            <a:r>
              <a:rPr dirty="0"/>
              <a:t>Vi som lever </a:t>
            </a:r>
            <a:r>
              <a:rPr dirty="0" err="1"/>
              <a:t>på</a:t>
            </a:r>
            <a:r>
              <a:rPr dirty="0"/>
              <a:t> </a:t>
            </a:r>
            <a:r>
              <a:rPr dirty="0" err="1"/>
              <a:t>lön</a:t>
            </a:r>
            <a:r>
              <a:rPr dirty="0"/>
              <a:t> </a:t>
            </a:r>
            <a:r>
              <a:rPr dirty="0" err="1"/>
              <a:t>behöver</a:t>
            </a:r>
            <a:r>
              <a:rPr dirty="0"/>
              <a:t> </a:t>
            </a:r>
            <a:r>
              <a:rPr dirty="0" err="1"/>
              <a:t>ett</a:t>
            </a:r>
            <a:r>
              <a:rPr dirty="0"/>
              <a:t> </a:t>
            </a:r>
            <a:r>
              <a:rPr dirty="0" err="1"/>
              <a:t>jobb</a:t>
            </a:r>
            <a:r>
              <a:rPr dirty="0"/>
              <a:t>. </a:t>
            </a:r>
            <a:r>
              <a:rPr dirty="0" err="1"/>
              <a:t>Därför</a:t>
            </a:r>
            <a:r>
              <a:rPr dirty="0"/>
              <a:t> </a:t>
            </a:r>
            <a:r>
              <a:rPr dirty="0" err="1"/>
              <a:t>söker</a:t>
            </a:r>
            <a:r>
              <a:rPr dirty="0"/>
              <a:t> vi </a:t>
            </a:r>
            <a:r>
              <a:rPr dirty="0" err="1"/>
              <a:t>jobb</a:t>
            </a:r>
            <a:r>
              <a:rPr dirty="0"/>
              <a:t> om vi </a:t>
            </a:r>
            <a:r>
              <a:rPr dirty="0" err="1"/>
              <a:t>inte</a:t>
            </a:r>
            <a:r>
              <a:rPr dirty="0"/>
              <a:t> redan </a:t>
            </a:r>
            <a:r>
              <a:rPr dirty="0" err="1"/>
              <a:t>har</a:t>
            </a:r>
            <a:r>
              <a:rPr dirty="0"/>
              <a:t> </a:t>
            </a:r>
            <a:r>
              <a:rPr dirty="0" err="1"/>
              <a:t>ett</a:t>
            </a:r>
            <a:r>
              <a:rPr dirty="0"/>
              <a:t>. </a:t>
            </a:r>
          </a:p>
          <a:p>
            <a:pPr>
              <a:spcBef>
                <a:spcPts val="0"/>
              </a:spcBef>
            </a:pPr>
            <a:endParaRPr dirty="0"/>
          </a:p>
          <a:p>
            <a:pPr>
              <a:spcBef>
                <a:spcPts val="0"/>
              </a:spcBef>
            </a:pPr>
            <a:r>
              <a:rPr dirty="0" err="1"/>
              <a:t>Kör</a:t>
            </a:r>
            <a:r>
              <a:rPr dirty="0"/>
              <a:t> </a:t>
            </a:r>
            <a:r>
              <a:rPr dirty="0" err="1"/>
              <a:t>ett</a:t>
            </a:r>
            <a:r>
              <a:rPr dirty="0"/>
              <a:t> </a:t>
            </a:r>
            <a:r>
              <a:rPr dirty="0" err="1"/>
              <a:t>kort</a:t>
            </a:r>
            <a:r>
              <a:rPr dirty="0"/>
              <a:t> </a:t>
            </a:r>
            <a:r>
              <a:rPr b="1" dirty="0" err="1"/>
              <a:t>rollspel</a:t>
            </a:r>
            <a:r>
              <a:rPr dirty="0"/>
              <a:t> </a:t>
            </a:r>
            <a:r>
              <a:rPr dirty="0" err="1"/>
              <a:t>där</a:t>
            </a:r>
            <a:r>
              <a:rPr dirty="0"/>
              <a:t> du som </a:t>
            </a:r>
            <a:r>
              <a:rPr dirty="0" err="1"/>
              <a:t>skolinformatör</a:t>
            </a:r>
            <a:r>
              <a:rPr dirty="0"/>
              <a:t> </a:t>
            </a:r>
            <a:r>
              <a:rPr dirty="0" err="1"/>
              <a:t>går</a:t>
            </a:r>
            <a:r>
              <a:rPr dirty="0"/>
              <a:t> in </a:t>
            </a:r>
            <a:r>
              <a:rPr dirty="0" err="1"/>
              <a:t>i</a:t>
            </a:r>
            <a:r>
              <a:rPr dirty="0"/>
              <a:t> </a:t>
            </a:r>
            <a:r>
              <a:rPr dirty="0" err="1"/>
              <a:t>rollen</a:t>
            </a:r>
            <a:r>
              <a:rPr dirty="0"/>
              <a:t> som </a:t>
            </a:r>
            <a:r>
              <a:rPr dirty="0" err="1"/>
              <a:t>arbetsgivare</a:t>
            </a:r>
            <a:r>
              <a:rPr dirty="0"/>
              <a:t> och </a:t>
            </a:r>
            <a:r>
              <a:rPr dirty="0" err="1"/>
              <a:t>pressar</a:t>
            </a:r>
            <a:r>
              <a:rPr dirty="0"/>
              <a:t> </a:t>
            </a:r>
            <a:r>
              <a:rPr dirty="0" err="1"/>
              <a:t>elevernas</a:t>
            </a:r>
            <a:r>
              <a:rPr dirty="0"/>
              <a:t> </a:t>
            </a:r>
            <a:r>
              <a:rPr dirty="0" err="1"/>
              <a:t>löner</a:t>
            </a:r>
            <a:r>
              <a:rPr dirty="0"/>
              <a:t> </a:t>
            </a:r>
            <a:r>
              <a:rPr dirty="0" err="1"/>
              <a:t>när</a:t>
            </a:r>
            <a:r>
              <a:rPr dirty="0"/>
              <a:t> de </a:t>
            </a:r>
            <a:r>
              <a:rPr dirty="0" err="1"/>
              <a:t>har</a:t>
            </a:r>
            <a:r>
              <a:rPr dirty="0"/>
              <a:t> </a:t>
            </a:r>
            <a:r>
              <a:rPr dirty="0" err="1"/>
              <a:t>rollen</a:t>
            </a:r>
            <a:r>
              <a:rPr dirty="0"/>
              <a:t> som </a:t>
            </a:r>
            <a:r>
              <a:rPr dirty="0" err="1"/>
              <a:t>arbetstagare</a:t>
            </a:r>
            <a:r>
              <a:rPr dirty="0"/>
              <a:t> som </a:t>
            </a:r>
            <a:r>
              <a:rPr dirty="0" err="1"/>
              <a:t>söker</a:t>
            </a:r>
            <a:r>
              <a:rPr dirty="0"/>
              <a:t> </a:t>
            </a:r>
            <a:r>
              <a:rPr dirty="0" err="1"/>
              <a:t>jobb</a:t>
            </a:r>
            <a:r>
              <a:rPr dirty="0"/>
              <a:t>. </a:t>
            </a:r>
          </a:p>
          <a:p>
            <a:pPr>
              <a:spcBef>
                <a:spcPts val="0"/>
              </a:spcBef>
            </a:pPr>
            <a:r>
              <a:rPr dirty="0"/>
              <a:t>Du </a:t>
            </a:r>
            <a:r>
              <a:rPr dirty="0" err="1"/>
              <a:t>är</a:t>
            </a:r>
            <a:r>
              <a:rPr dirty="0"/>
              <a:t> </a:t>
            </a:r>
            <a:r>
              <a:rPr dirty="0" err="1"/>
              <a:t>arbetsgivare</a:t>
            </a:r>
            <a:r>
              <a:rPr dirty="0"/>
              <a:t> och </a:t>
            </a:r>
            <a:r>
              <a:rPr dirty="0" err="1"/>
              <a:t>äger</a:t>
            </a:r>
            <a:r>
              <a:rPr dirty="0"/>
              <a:t> </a:t>
            </a:r>
            <a:r>
              <a:rPr dirty="0" err="1"/>
              <a:t>exempelvis</a:t>
            </a:r>
            <a:r>
              <a:rPr dirty="0"/>
              <a:t> </a:t>
            </a:r>
            <a:r>
              <a:rPr dirty="0" err="1"/>
              <a:t>en</a:t>
            </a:r>
            <a:r>
              <a:rPr dirty="0"/>
              <a:t> </a:t>
            </a:r>
            <a:r>
              <a:rPr dirty="0" err="1"/>
              <a:t>butik</a:t>
            </a:r>
            <a:r>
              <a:rPr dirty="0"/>
              <a:t>/</a:t>
            </a:r>
            <a:r>
              <a:rPr dirty="0" err="1"/>
              <a:t>salong</a:t>
            </a:r>
            <a:r>
              <a:rPr dirty="0"/>
              <a:t>. Du </a:t>
            </a:r>
            <a:r>
              <a:rPr dirty="0" err="1"/>
              <a:t>behöver</a:t>
            </a:r>
            <a:r>
              <a:rPr dirty="0"/>
              <a:t> personal. </a:t>
            </a:r>
          </a:p>
          <a:p>
            <a:pPr>
              <a:spcBef>
                <a:spcPts val="0"/>
              </a:spcBef>
            </a:pPr>
            <a:r>
              <a:rPr dirty="0" err="1"/>
              <a:t>Eleverna</a:t>
            </a:r>
            <a:r>
              <a:rPr dirty="0"/>
              <a:t> </a:t>
            </a:r>
            <a:r>
              <a:rPr dirty="0" err="1"/>
              <a:t>söker</a:t>
            </a:r>
            <a:r>
              <a:rPr dirty="0"/>
              <a:t> </a:t>
            </a:r>
            <a:r>
              <a:rPr dirty="0" err="1"/>
              <a:t>jobb</a:t>
            </a:r>
            <a:r>
              <a:rPr dirty="0"/>
              <a:t> hos dig och </a:t>
            </a:r>
            <a:r>
              <a:rPr dirty="0" err="1"/>
              <a:t>har</a:t>
            </a:r>
            <a:r>
              <a:rPr dirty="0"/>
              <a:t> </a:t>
            </a:r>
            <a:r>
              <a:rPr dirty="0" err="1"/>
              <a:t>fått</a:t>
            </a:r>
            <a:r>
              <a:rPr dirty="0"/>
              <a:t> </a:t>
            </a:r>
            <a:r>
              <a:rPr dirty="0" err="1"/>
              <a:t>komma</a:t>
            </a:r>
            <a:r>
              <a:rPr dirty="0"/>
              <a:t> </a:t>
            </a:r>
            <a:r>
              <a:rPr dirty="0" err="1"/>
              <a:t>på</a:t>
            </a:r>
            <a:r>
              <a:rPr dirty="0"/>
              <a:t> </a:t>
            </a:r>
            <a:r>
              <a:rPr dirty="0" err="1"/>
              <a:t>intervju</a:t>
            </a:r>
            <a:r>
              <a:rPr dirty="0"/>
              <a:t>. </a:t>
            </a:r>
          </a:p>
          <a:p>
            <a:pPr>
              <a:spcBef>
                <a:spcPts val="0"/>
              </a:spcBef>
            </a:pPr>
            <a:r>
              <a:rPr dirty="0" err="1"/>
              <a:t>Gå</a:t>
            </a:r>
            <a:r>
              <a:rPr dirty="0"/>
              <a:t> </a:t>
            </a:r>
            <a:r>
              <a:rPr dirty="0" err="1"/>
              <a:t>fram</a:t>
            </a:r>
            <a:r>
              <a:rPr dirty="0"/>
              <a:t> till </a:t>
            </a:r>
            <a:r>
              <a:rPr dirty="0" err="1"/>
              <a:t>en</a:t>
            </a:r>
            <a:r>
              <a:rPr dirty="0"/>
              <a:t> person och </a:t>
            </a:r>
            <a:r>
              <a:rPr dirty="0" err="1"/>
              <a:t>fråga</a:t>
            </a:r>
            <a:r>
              <a:rPr dirty="0"/>
              <a:t> </a:t>
            </a:r>
            <a:r>
              <a:rPr dirty="0" err="1"/>
              <a:t>hur</a:t>
            </a:r>
            <a:r>
              <a:rPr dirty="0"/>
              <a:t> </a:t>
            </a:r>
            <a:r>
              <a:rPr dirty="0" err="1"/>
              <a:t>mycket</a:t>
            </a:r>
            <a:r>
              <a:rPr dirty="0"/>
              <a:t> den </a:t>
            </a:r>
            <a:r>
              <a:rPr dirty="0" err="1"/>
              <a:t>begär</a:t>
            </a:r>
            <a:r>
              <a:rPr dirty="0"/>
              <a:t> </a:t>
            </a:r>
            <a:r>
              <a:rPr dirty="0" err="1"/>
              <a:t>i</a:t>
            </a:r>
            <a:r>
              <a:rPr dirty="0"/>
              <a:t> </a:t>
            </a:r>
            <a:r>
              <a:rPr dirty="0" err="1"/>
              <a:t>lön</a:t>
            </a:r>
            <a:r>
              <a:rPr dirty="0"/>
              <a:t>. </a:t>
            </a:r>
            <a:r>
              <a:rPr dirty="0" err="1"/>
              <a:t>Säg</a:t>
            </a:r>
            <a:r>
              <a:rPr dirty="0"/>
              <a:t> </a:t>
            </a:r>
            <a:r>
              <a:rPr dirty="0" err="1"/>
              <a:t>att</a:t>
            </a:r>
            <a:r>
              <a:rPr dirty="0"/>
              <a:t> det </a:t>
            </a:r>
            <a:r>
              <a:rPr dirty="0" err="1"/>
              <a:t>måste</a:t>
            </a:r>
            <a:r>
              <a:rPr dirty="0"/>
              <a:t> </a:t>
            </a:r>
            <a:r>
              <a:rPr dirty="0" err="1"/>
              <a:t>vara</a:t>
            </a:r>
            <a:r>
              <a:rPr dirty="0"/>
              <a:t> </a:t>
            </a:r>
            <a:r>
              <a:rPr dirty="0" err="1"/>
              <a:t>ett</a:t>
            </a:r>
            <a:r>
              <a:rPr dirty="0"/>
              <a:t> </a:t>
            </a:r>
            <a:r>
              <a:rPr dirty="0" err="1"/>
              <a:t>rimligt</a:t>
            </a:r>
            <a:r>
              <a:rPr dirty="0"/>
              <a:t> </a:t>
            </a:r>
            <a:r>
              <a:rPr dirty="0" err="1"/>
              <a:t>krav</a:t>
            </a:r>
            <a:r>
              <a:rPr dirty="0"/>
              <a:t>. </a:t>
            </a:r>
          </a:p>
          <a:p>
            <a:pPr>
              <a:spcBef>
                <a:spcPts val="0"/>
              </a:spcBef>
            </a:pPr>
            <a:r>
              <a:rPr dirty="0" err="1"/>
              <a:t>Gå</a:t>
            </a:r>
            <a:r>
              <a:rPr dirty="0"/>
              <a:t> sedan </a:t>
            </a:r>
            <a:r>
              <a:rPr dirty="0" err="1"/>
              <a:t>vidare</a:t>
            </a:r>
            <a:r>
              <a:rPr dirty="0"/>
              <a:t> till </a:t>
            </a:r>
            <a:r>
              <a:rPr dirty="0" err="1"/>
              <a:t>nästa</a:t>
            </a:r>
            <a:r>
              <a:rPr dirty="0"/>
              <a:t> och </a:t>
            </a:r>
            <a:r>
              <a:rPr dirty="0" err="1"/>
              <a:t>sen</a:t>
            </a:r>
            <a:r>
              <a:rPr dirty="0"/>
              <a:t> </a:t>
            </a:r>
            <a:r>
              <a:rPr dirty="0" err="1"/>
              <a:t>nästa</a:t>
            </a:r>
            <a:r>
              <a:rPr dirty="0"/>
              <a:t> och </a:t>
            </a:r>
            <a:r>
              <a:rPr dirty="0" err="1"/>
              <a:t>fråga</a:t>
            </a:r>
            <a:r>
              <a:rPr dirty="0"/>
              <a:t> </a:t>
            </a:r>
            <a:r>
              <a:rPr dirty="0" err="1"/>
              <a:t>vad</a:t>
            </a:r>
            <a:r>
              <a:rPr dirty="0"/>
              <a:t> den </a:t>
            </a:r>
            <a:r>
              <a:rPr dirty="0" err="1"/>
              <a:t>skulle</a:t>
            </a:r>
            <a:r>
              <a:rPr dirty="0"/>
              <a:t> </a:t>
            </a:r>
            <a:r>
              <a:rPr dirty="0" err="1"/>
              <a:t>vilja</a:t>
            </a:r>
            <a:r>
              <a:rPr dirty="0"/>
              <a:t> ha. Ta det </a:t>
            </a:r>
            <a:r>
              <a:rPr dirty="0" err="1"/>
              <a:t>steg</a:t>
            </a:r>
            <a:r>
              <a:rPr dirty="0"/>
              <a:t> för </a:t>
            </a:r>
            <a:r>
              <a:rPr dirty="0" err="1"/>
              <a:t>steg</a:t>
            </a:r>
            <a:r>
              <a:rPr dirty="0"/>
              <a:t> och </a:t>
            </a:r>
            <a:r>
              <a:rPr b="1" dirty="0" err="1"/>
              <a:t>tryck</a:t>
            </a:r>
            <a:r>
              <a:rPr b="1" dirty="0"/>
              <a:t> </a:t>
            </a:r>
            <a:r>
              <a:rPr b="1" dirty="0" err="1"/>
              <a:t>ner</a:t>
            </a:r>
            <a:r>
              <a:rPr b="1" dirty="0"/>
              <a:t> </a:t>
            </a:r>
            <a:r>
              <a:rPr b="1" dirty="0" err="1"/>
              <a:t>deras</a:t>
            </a:r>
            <a:r>
              <a:rPr b="1" dirty="0"/>
              <a:t> </a:t>
            </a:r>
            <a:r>
              <a:rPr b="1" dirty="0" err="1"/>
              <a:t>löner</a:t>
            </a:r>
            <a:r>
              <a:rPr b="1" dirty="0"/>
              <a:t> </a:t>
            </a:r>
            <a:r>
              <a:rPr dirty="0" err="1"/>
              <a:t>genom</a:t>
            </a:r>
            <a:r>
              <a:rPr dirty="0"/>
              <a:t> </a:t>
            </a:r>
            <a:r>
              <a:rPr dirty="0" err="1"/>
              <a:t>att</a:t>
            </a:r>
            <a:r>
              <a:rPr dirty="0"/>
              <a:t> </a:t>
            </a:r>
            <a:r>
              <a:rPr dirty="0" err="1"/>
              <a:t>låta</a:t>
            </a:r>
            <a:r>
              <a:rPr dirty="0"/>
              <a:t> </a:t>
            </a:r>
            <a:r>
              <a:rPr dirty="0" err="1"/>
              <a:t>eleverna</a:t>
            </a:r>
            <a:r>
              <a:rPr dirty="0"/>
              <a:t> </a:t>
            </a:r>
            <a:r>
              <a:rPr dirty="0" err="1"/>
              <a:t>konkurrera</a:t>
            </a:r>
            <a:r>
              <a:rPr dirty="0"/>
              <a:t> om </a:t>
            </a:r>
            <a:r>
              <a:rPr dirty="0" err="1"/>
              <a:t>jobben</a:t>
            </a:r>
            <a:r>
              <a:rPr dirty="0"/>
              <a:t> med </a:t>
            </a:r>
            <a:r>
              <a:rPr dirty="0" err="1"/>
              <a:t>sina</a:t>
            </a:r>
            <a:r>
              <a:rPr dirty="0"/>
              <a:t> </a:t>
            </a:r>
            <a:r>
              <a:rPr dirty="0" err="1"/>
              <a:t>löner</a:t>
            </a:r>
            <a:r>
              <a:rPr dirty="0"/>
              <a:t>. </a:t>
            </a:r>
          </a:p>
          <a:p>
            <a:pPr>
              <a:spcBef>
                <a:spcPts val="0"/>
              </a:spcBef>
            </a:pPr>
            <a:r>
              <a:rPr dirty="0" err="1"/>
              <a:t>Använd</a:t>
            </a:r>
            <a:r>
              <a:rPr dirty="0"/>
              <a:t> </a:t>
            </a:r>
            <a:r>
              <a:rPr dirty="0" err="1"/>
              <a:t>scenarier</a:t>
            </a:r>
            <a:r>
              <a:rPr dirty="0"/>
              <a:t> som ”du </a:t>
            </a:r>
            <a:r>
              <a:rPr dirty="0" err="1"/>
              <a:t>vill</a:t>
            </a:r>
            <a:r>
              <a:rPr dirty="0"/>
              <a:t> </a:t>
            </a:r>
            <a:r>
              <a:rPr dirty="0" err="1"/>
              <a:t>ju</a:t>
            </a:r>
            <a:r>
              <a:rPr dirty="0"/>
              <a:t> </a:t>
            </a:r>
            <a:r>
              <a:rPr dirty="0" err="1"/>
              <a:t>flytta</a:t>
            </a:r>
            <a:r>
              <a:rPr dirty="0"/>
              <a:t> </a:t>
            </a:r>
            <a:r>
              <a:rPr dirty="0" err="1"/>
              <a:t>hemifrån</a:t>
            </a:r>
            <a:r>
              <a:rPr dirty="0"/>
              <a:t>”, ”du </a:t>
            </a:r>
            <a:r>
              <a:rPr dirty="0" err="1"/>
              <a:t>är</a:t>
            </a:r>
            <a:r>
              <a:rPr dirty="0"/>
              <a:t> </a:t>
            </a:r>
            <a:r>
              <a:rPr dirty="0" err="1"/>
              <a:t>arbetslös</a:t>
            </a:r>
            <a:r>
              <a:rPr dirty="0"/>
              <a:t>”, ”du </a:t>
            </a:r>
            <a:r>
              <a:rPr dirty="0" err="1"/>
              <a:t>är</a:t>
            </a:r>
            <a:r>
              <a:rPr dirty="0"/>
              <a:t> </a:t>
            </a:r>
            <a:r>
              <a:rPr dirty="0" err="1"/>
              <a:t>pank</a:t>
            </a:r>
            <a:r>
              <a:rPr dirty="0"/>
              <a:t> och </a:t>
            </a:r>
            <a:r>
              <a:rPr dirty="0" err="1"/>
              <a:t>har</a:t>
            </a:r>
            <a:r>
              <a:rPr dirty="0"/>
              <a:t> </a:t>
            </a:r>
            <a:r>
              <a:rPr dirty="0" err="1"/>
              <a:t>ingen</a:t>
            </a:r>
            <a:r>
              <a:rPr dirty="0"/>
              <a:t> </a:t>
            </a:r>
            <a:r>
              <a:rPr dirty="0" err="1"/>
              <a:t>annan</a:t>
            </a:r>
            <a:r>
              <a:rPr dirty="0"/>
              <a:t> </a:t>
            </a:r>
            <a:r>
              <a:rPr dirty="0" err="1"/>
              <a:t>försörjning</a:t>
            </a:r>
            <a:r>
              <a:rPr dirty="0"/>
              <a:t>” och ”du </a:t>
            </a:r>
            <a:r>
              <a:rPr dirty="0" err="1"/>
              <a:t>har</a:t>
            </a:r>
            <a:r>
              <a:rPr dirty="0"/>
              <a:t> </a:t>
            </a:r>
            <a:r>
              <a:rPr dirty="0" err="1"/>
              <a:t>familj</a:t>
            </a:r>
            <a:r>
              <a:rPr dirty="0"/>
              <a:t> som du </a:t>
            </a:r>
            <a:r>
              <a:rPr dirty="0" err="1"/>
              <a:t>måste</a:t>
            </a:r>
            <a:r>
              <a:rPr dirty="0"/>
              <a:t> </a:t>
            </a:r>
            <a:r>
              <a:rPr dirty="0" err="1"/>
              <a:t>tänka</a:t>
            </a:r>
            <a:r>
              <a:rPr dirty="0"/>
              <a:t> </a:t>
            </a:r>
            <a:r>
              <a:rPr dirty="0" err="1"/>
              <a:t>på</a:t>
            </a:r>
            <a:r>
              <a:rPr dirty="0"/>
              <a:t>”.</a:t>
            </a:r>
          </a:p>
          <a:p>
            <a:pPr>
              <a:spcBef>
                <a:spcPts val="0"/>
              </a:spcBef>
            </a:pPr>
            <a:r>
              <a:rPr dirty="0" err="1"/>
              <a:t>Fråga</a:t>
            </a:r>
            <a:r>
              <a:rPr dirty="0"/>
              <a:t> om </a:t>
            </a:r>
            <a:r>
              <a:rPr dirty="0" err="1"/>
              <a:t>inte</a:t>
            </a:r>
            <a:r>
              <a:rPr dirty="0"/>
              <a:t> </a:t>
            </a:r>
            <a:r>
              <a:rPr dirty="0" err="1"/>
              <a:t>eleverna</a:t>
            </a:r>
            <a:r>
              <a:rPr dirty="0"/>
              <a:t> </a:t>
            </a:r>
            <a:r>
              <a:rPr dirty="0" err="1"/>
              <a:t>skulle</a:t>
            </a:r>
            <a:r>
              <a:rPr dirty="0"/>
              <a:t> </a:t>
            </a:r>
            <a:r>
              <a:rPr dirty="0" err="1"/>
              <a:t>överväga</a:t>
            </a:r>
            <a:r>
              <a:rPr dirty="0"/>
              <a:t> </a:t>
            </a:r>
            <a:r>
              <a:rPr dirty="0" err="1"/>
              <a:t>att</a:t>
            </a:r>
            <a:r>
              <a:rPr dirty="0"/>
              <a:t> ta </a:t>
            </a:r>
            <a:r>
              <a:rPr dirty="0" err="1"/>
              <a:t>jobbet</a:t>
            </a:r>
            <a:r>
              <a:rPr dirty="0"/>
              <a:t> till lite </a:t>
            </a:r>
            <a:r>
              <a:rPr dirty="0" err="1"/>
              <a:t>lägre</a:t>
            </a:r>
            <a:r>
              <a:rPr dirty="0"/>
              <a:t> </a:t>
            </a:r>
            <a:r>
              <a:rPr dirty="0" err="1"/>
              <a:t>lön</a:t>
            </a:r>
            <a:r>
              <a:rPr dirty="0"/>
              <a:t> </a:t>
            </a:r>
            <a:r>
              <a:rPr dirty="0" err="1"/>
              <a:t>eftersom</a:t>
            </a:r>
            <a:r>
              <a:rPr dirty="0"/>
              <a:t> ”</a:t>
            </a:r>
            <a:r>
              <a:rPr dirty="0" err="1"/>
              <a:t>ett</a:t>
            </a:r>
            <a:r>
              <a:rPr dirty="0"/>
              <a:t> </a:t>
            </a:r>
            <a:r>
              <a:rPr dirty="0" err="1"/>
              <a:t>jobb</a:t>
            </a:r>
            <a:r>
              <a:rPr dirty="0"/>
              <a:t> med </a:t>
            </a:r>
            <a:r>
              <a:rPr dirty="0" err="1"/>
              <a:t>låg</a:t>
            </a:r>
            <a:r>
              <a:rPr dirty="0"/>
              <a:t> </a:t>
            </a:r>
            <a:r>
              <a:rPr dirty="0" err="1"/>
              <a:t>lön</a:t>
            </a:r>
            <a:r>
              <a:rPr dirty="0"/>
              <a:t> </a:t>
            </a:r>
            <a:r>
              <a:rPr dirty="0" err="1"/>
              <a:t>är</a:t>
            </a:r>
            <a:r>
              <a:rPr dirty="0"/>
              <a:t> </a:t>
            </a:r>
            <a:r>
              <a:rPr dirty="0" err="1"/>
              <a:t>ju</a:t>
            </a:r>
            <a:r>
              <a:rPr dirty="0"/>
              <a:t> </a:t>
            </a:r>
            <a:r>
              <a:rPr dirty="0" err="1"/>
              <a:t>bättre</a:t>
            </a:r>
            <a:r>
              <a:rPr dirty="0"/>
              <a:t> </a:t>
            </a:r>
            <a:r>
              <a:rPr dirty="0" err="1"/>
              <a:t>än</a:t>
            </a:r>
            <a:r>
              <a:rPr dirty="0"/>
              <a:t> </a:t>
            </a:r>
            <a:r>
              <a:rPr dirty="0" err="1"/>
              <a:t>inget</a:t>
            </a:r>
            <a:r>
              <a:rPr dirty="0"/>
              <a:t> </a:t>
            </a:r>
            <a:r>
              <a:rPr dirty="0" err="1"/>
              <a:t>alls</a:t>
            </a:r>
            <a:r>
              <a:rPr dirty="0"/>
              <a:t>”. I </a:t>
            </a:r>
            <a:r>
              <a:rPr dirty="0" err="1"/>
              <a:t>alla</a:t>
            </a:r>
            <a:r>
              <a:rPr dirty="0"/>
              <a:t> fall </a:t>
            </a:r>
            <a:r>
              <a:rPr dirty="0" err="1"/>
              <a:t>ett</a:t>
            </a:r>
            <a:r>
              <a:rPr dirty="0"/>
              <a:t> tag…</a:t>
            </a:r>
          </a:p>
          <a:p>
            <a:pPr>
              <a:spcBef>
                <a:spcPts val="0"/>
              </a:spcBef>
            </a:pPr>
            <a:r>
              <a:rPr dirty="0"/>
              <a:t>  </a:t>
            </a:r>
          </a:p>
          <a:p>
            <a:pPr>
              <a:spcBef>
                <a:spcPts val="0"/>
              </a:spcBef>
            </a:pPr>
            <a:r>
              <a:rPr dirty="0" err="1"/>
              <a:t>Låt</a:t>
            </a:r>
            <a:r>
              <a:rPr dirty="0"/>
              <a:t> sedan </a:t>
            </a:r>
            <a:r>
              <a:rPr dirty="0" err="1"/>
              <a:t>eleverna</a:t>
            </a:r>
            <a:r>
              <a:rPr dirty="0"/>
              <a:t> </a:t>
            </a:r>
            <a:r>
              <a:rPr dirty="0" err="1"/>
              <a:t>diskutera</a:t>
            </a:r>
            <a:r>
              <a:rPr dirty="0"/>
              <a:t> </a:t>
            </a:r>
            <a:r>
              <a:rPr dirty="0" err="1"/>
              <a:t>i</a:t>
            </a:r>
            <a:r>
              <a:rPr dirty="0"/>
              <a:t> </a:t>
            </a:r>
            <a:r>
              <a:rPr dirty="0" err="1"/>
              <a:t>små</a:t>
            </a:r>
            <a:r>
              <a:rPr dirty="0"/>
              <a:t> </a:t>
            </a:r>
            <a:r>
              <a:rPr dirty="0" err="1"/>
              <a:t>grupper</a:t>
            </a:r>
            <a:r>
              <a:rPr dirty="0"/>
              <a:t> </a:t>
            </a:r>
            <a:r>
              <a:rPr dirty="0" err="1"/>
              <a:t>vad</a:t>
            </a:r>
            <a:r>
              <a:rPr dirty="0"/>
              <a:t> de </a:t>
            </a:r>
            <a:r>
              <a:rPr dirty="0" err="1"/>
              <a:t>konkret</a:t>
            </a:r>
            <a:r>
              <a:rPr dirty="0"/>
              <a:t> </a:t>
            </a:r>
            <a:r>
              <a:rPr dirty="0" err="1"/>
              <a:t>kan</a:t>
            </a:r>
            <a:r>
              <a:rPr dirty="0"/>
              <a:t> </a:t>
            </a:r>
            <a:r>
              <a:rPr dirty="0" err="1"/>
              <a:t>göra</a:t>
            </a:r>
            <a:r>
              <a:rPr dirty="0"/>
              <a:t> för </a:t>
            </a:r>
            <a:r>
              <a:rPr dirty="0" err="1"/>
              <a:t>att</a:t>
            </a:r>
            <a:r>
              <a:rPr dirty="0"/>
              <a:t> </a:t>
            </a:r>
            <a:r>
              <a:rPr dirty="0" err="1"/>
              <a:t>få</a:t>
            </a:r>
            <a:r>
              <a:rPr dirty="0"/>
              <a:t> </a:t>
            </a:r>
            <a:r>
              <a:rPr dirty="0" err="1"/>
              <a:t>inflytande</a:t>
            </a:r>
            <a:r>
              <a:rPr dirty="0"/>
              <a:t> och </a:t>
            </a:r>
            <a:r>
              <a:rPr dirty="0" err="1"/>
              <a:t>hålla</a:t>
            </a:r>
            <a:r>
              <a:rPr dirty="0"/>
              <a:t> </a:t>
            </a:r>
            <a:r>
              <a:rPr dirty="0" err="1"/>
              <a:t>uppe</a:t>
            </a:r>
            <a:r>
              <a:rPr dirty="0"/>
              <a:t> </a:t>
            </a:r>
            <a:r>
              <a:rPr dirty="0" err="1"/>
              <a:t>lönerna</a:t>
            </a:r>
            <a:r>
              <a:rPr dirty="0"/>
              <a:t>? De ska </a:t>
            </a:r>
            <a:r>
              <a:rPr b="1" dirty="0" err="1"/>
              <a:t>komma</a:t>
            </a:r>
            <a:r>
              <a:rPr b="1" dirty="0"/>
              <a:t> </a:t>
            </a:r>
            <a:r>
              <a:rPr b="1" dirty="0" err="1"/>
              <a:t>på</a:t>
            </a:r>
            <a:r>
              <a:rPr b="1" dirty="0"/>
              <a:t> </a:t>
            </a:r>
            <a:r>
              <a:rPr b="1" dirty="0" err="1"/>
              <a:t>ett</a:t>
            </a:r>
            <a:r>
              <a:rPr b="1" dirty="0"/>
              <a:t> </a:t>
            </a:r>
            <a:r>
              <a:rPr b="1" dirty="0" err="1"/>
              <a:t>sätt</a:t>
            </a:r>
            <a:r>
              <a:rPr b="1" dirty="0"/>
              <a:t> </a:t>
            </a:r>
            <a:r>
              <a:rPr b="1" dirty="0" err="1"/>
              <a:t>att</a:t>
            </a:r>
            <a:r>
              <a:rPr b="1" dirty="0"/>
              <a:t> </a:t>
            </a:r>
            <a:r>
              <a:rPr b="1" dirty="0" err="1"/>
              <a:t>hålla</a:t>
            </a:r>
            <a:r>
              <a:rPr b="1" dirty="0"/>
              <a:t> </a:t>
            </a:r>
            <a:r>
              <a:rPr b="1" dirty="0" err="1"/>
              <a:t>ihop</a:t>
            </a:r>
            <a:r>
              <a:rPr b="1" dirty="0"/>
              <a:t> </a:t>
            </a:r>
            <a:r>
              <a:rPr dirty="0"/>
              <a:t>och </a:t>
            </a:r>
            <a:r>
              <a:rPr dirty="0" err="1"/>
              <a:t>konkurrera</a:t>
            </a:r>
            <a:r>
              <a:rPr dirty="0"/>
              <a:t> om </a:t>
            </a:r>
            <a:r>
              <a:rPr dirty="0" err="1"/>
              <a:t>jobben</a:t>
            </a:r>
            <a:r>
              <a:rPr dirty="0"/>
              <a:t> med </a:t>
            </a:r>
            <a:r>
              <a:rPr dirty="0" err="1"/>
              <a:t>deras</a:t>
            </a:r>
            <a:r>
              <a:rPr dirty="0"/>
              <a:t> </a:t>
            </a:r>
            <a:r>
              <a:rPr dirty="0" err="1"/>
              <a:t>kvalitéer</a:t>
            </a:r>
            <a:r>
              <a:rPr dirty="0"/>
              <a:t>, </a:t>
            </a:r>
            <a:r>
              <a:rPr dirty="0" err="1"/>
              <a:t>inte</a:t>
            </a:r>
            <a:r>
              <a:rPr dirty="0"/>
              <a:t> med </a:t>
            </a:r>
            <a:r>
              <a:rPr dirty="0" err="1"/>
              <a:t>låga</a:t>
            </a:r>
            <a:r>
              <a:rPr dirty="0"/>
              <a:t> </a:t>
            </a:r>
            <a:r>
              <a:rPr dirty="0" err="1"/>
              <a:t>löner</a:t>
            </a:r>
            <a:r>
              <a:rPr dirty="0"/>
              <a:t>. De ska </a:t>
            </a:r>
            <a:r>
              <a:rPr dirty="0" err="1"/>
              <a:t>komma</a:t>
            </a:r>
            <a:r>
              <a:rPr dirty="0"/>
              <a:t> </a:t>
            </a:r>
            <a:r>
              <a:rPr dirty="0" err="1"/>
              <a:t>på</a:t>
            </a:r>
            <a:r>
              <a:rPr dirty="0"/>
              <a:t> det </a:t>
            </a:r>
            <a:r>
              <a:rPr dirty="0" err="1"/>
              <a:t>fackliga</a:t>
            </a:r>
            <a:r>
              <a:rPr dirty="0"/>
              <a:t> </a:t>
            </a:r>
            <a:r>
              <a:rPr dirty="0" err="1"/>
              <a:t>löftet</a:t>
            </a:r>
            <a:r>
              <a:rPr dirty="0"/>
              <a:t>.</a:t>
            </a:r>
          </a:p>
          <a:p>
            <a:pPr>
              <a:spcBef>
                <a:spcPts val="0"/>
              </a:spcBef>
            </a:pPr>
            <a:r>
              <a:rPr dirty="0"/>
              <a:t>Be dem </a:t>
            </a:r>
            <a:r>
              <a:rPr dirty="0" err="1"/>
              <a:t>berätta</a:t>
            </a:r>
            <a:r>
              <a:rPr dirty="0"/>
              <a:t> om </a:t>
            </a:r>
            <a:r>
              <a:rPr dirty="0" err="1"/>
              <a:t>vad</a:t>
            </a:r>
            <a:r>
              <a:rPr dirty="0"/>
              <a:t> de </a:t>
            </a:r>
            <a:r>
              <a:rPr dirty="0" err="1"/>
              <a:t>kommit</a:t>
            </a:r>
            <a:r>
              <a:rPr dirty="0"/>
              <a:t> </a:t>
            </a:r>
            <a:r>
              <a:rPr dirty="0" err="1"/>
              <a:t>fram</a:t>
            </a:r>
            <a:r>
              <a:rPr dirty="0"/>
              <a:t> till. </a:t>
            </a:r>
            <a:r>
              <a:rPr dirty="0" err="1"/>
              <a:t>Försök</a:t>
            </a:r>
            <a:r>
              <a:rPr dirty="0"/>
              <a:t> </a:t>
            </a:r>
            <a:r>
              <a:rPr dirty="0" err="1"/>
              <a:t>styra</a:t>
            </a:r>
            <a:r>
              <a:rPr dirty="0"/>
              <a:t> </a:t>
            </a:r>
            <a:r>
              <a:rPr dirty="0" err="1"/>
              <a:t>samtalet</a:t>
            </a:r>
            <a:r>
              <a:rPr dirty="0"/>
              <a:t> till </a:t>
            </a:r>
            <a:r>
              <a:rPr dirty="0" err="1"/>
              <a:t>att</a:t>
            </a:r>
            <a:r>
              <a:rPr dirty="0"/>
              <a:t> de </a:t>
            </a:r>
            <a:r>
              <a:rPr dirty="0" err="1"/>
              <a:t>måste</a:t>
            </a:r>
            <a:r>
              <a:rPr dirty="0"/>
              <a:t> </a:t>
            </a:r>
            <a:r>
              <a:rPr dirty="0" err="1"/>
              <a:t>gå</a:t>
            </a:r>
            <a:r>
              <a:rPr dirty="0"/>
              <a:t> </a:t>
            </a:r>
            <a:r>
              <a:rPr dirty="0" err="1"/>
              <a:t>ihop</a:t>
            </a:r>
            <a:r>
              <a:rPr dirty="0"/>
              <a:t> och </a:t>
            </a:r>
            <a:r>
              <a:rPr dirty="0" err="1"/>
              <a:t>bestämma</a:t>
            </a:r>
            <a:r>
              <a:rPr dirty="0"/>
              <a:t> </a:t>
            </a:r>
            <a:r>
              <a:rPr dirty="0" err="1"/>
              <a:t>en</a:t>
            </a:r>
            <a:r>
              <a:rPr dirty="0"/>
              <a:t> </a:t>
            </a:r>
            <a:r>
              <a:rPr dirty="0" err="1"/>
              <a:t>lägsta</a:t>
            </a:r>
            <a:r>
              <a:rPr dirty="0"/>
              <a:t> </a:t>
            </a:r>
            <a:r>
              <a:rPr dirty="0" err="1"/>
              <a:t>lön</a:t>
            </a:r>
            <a:r>
              <a:rPr dirty="0"/>
              <a:t>/</a:t>
            </a:r>
            <a:r>
              <a:rPr dirty="0" err="1"/>
              <a:t>villkor</a:t>
            </a:r>
            <a:r>
              <a:rPr dirty="0"/>
              <a:t> som </a:t>
            </a:r>
            <a:r>
              <a:rPr dirty="0" err="1"/>
              <a:t>ingen</a:t>
            </a:r>
            <a:r>
              <a:rPr dirty="0"/>
              <a:t> </a:t>
            </a:r>
            <a:r>
              <a:rPr dirty="0" err="1"/>
              <a:t>går</a:t>
            </a:r>
            <a:r>
              <a:rPr dirty="0"/>
              <a:t> under.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spcBef>
                <a:spcPts val="0"/>
              </a:spcBef>
            </a:pPr>
            <a:r>
              <a:t>Ta upp frågan om vem som egentligen har makt över att bestämma lön. Tänk bort kollektivavtal och anställningsbevis. Det kommer vi till snart. </a:t>
            </a:r>
          </a:p>
          <a:p>
            <a:pPr>
              <a:spcBef>
                <a:spcPts val="0"/>
              </a:spcBef>
            </a:pPr>
            <a:endParaRPr/>
          </a:p>
          <a:p>
            <a:pPr>
              <a:spcBef>
                <a:spcPts val="0"/>
              </a:spcBef>
            </a:pPr>
            <a:r>
              <a:t>Arbetsgivaren är ju den med pengar som betalar ut lön. Arbetsgivaren behöver folk som arbetar (arbetskraft) för att kunna driva sin verksamhet och tjäna pengar. Därför vill arbetsgivaren anställa. </a:t>
            </a:r>
          </a:p>
          <a:p>
            <a:pPr>
              <a:spcBef>
                <a:spcPts val="0"/>
              </a:spcBef>
            </a:pPr>
            <a:r>
              <a:t>Vi som lever på lön behöver ett jobb. Därför söker vi jobb om vi inte redan har ett. </a:t>
            </a:r>
          </a:p>
          <a:p>
            <a:pPr>
              <a:spcBef>
                <a:spcPts val="0"/>
              </a:spcBef>
            </a:pPr>
            <a:endParaRPr/>
          </a:p>
          <a:p>
            <a:pPr>
              <a:spcBef>
                <a:spcPts val="0"/>
              </a:spcBef>
            </a:pPr>
            <a:r>
              <a:t>Kör ett kort </a:t>
            </a:r>
            <a:r>
              <a:rPr b="1"/>
              <a:t>rollspel</a:t>
            </a:r>
            <a:r>
              <a:t> där du som skolinformatör går in i rollen som arbetsgivare och pressar elevernas löner när de har rollen som arbetstagare som söker jobb. </a:t>
            </a:r>
          </a:p>
          <a:p>
            <a:pPr>
              <a:spcBef>
                <a:spcPts val="0"/>
              </a:spcBef>
            </a:pPr>
            <a:r>
              <a:t>Du är arbetsgivare och äger exempelvis en butik/salong. Du behöver personal. </a:t>
            </a:r>
          </a:p>
          <a:p>
            <a:pPr>
              <a:spcBef>
                <a:spcPts val="0"/>
              </a:spcBef>
            </a:pPr>
            <a:r>
              <a:t>Eleverna söker jobb hos dig och har fått komma på intervju. </a:t>
            </a:r>
          </a:p>
          <a:p>
            <a:pPr>
              <a:spcBef>
                <a:spcPts val="0"/>
              </a:spcBef>
            </a:pPr>
            <a:r>
              <a:t>Gå fram till en person och fråga hur mycket den begär i lön. Säg att det måste vara ett rimligt krav. </a:t>
            </a:r>
          </a:p>
          <a:p>
            <a:pPr>
              <a:spcBef>
                <a:spcPts val="0"/>
              </a:spcBef>
            </a:pPr>
            <a:r>
              <a:t>Gå sedan vidare till nästa och sen nästa och fråga vad den skulle vilja ha. Ta det steg för steg och </a:t>
            </a:r>
            <a:r>
              <a:rPr b="1"/>
              <a:t>tryck ner deras löner </a:t>
            </a:r>
            <a:r>
              <a:t>genom att låta eleverna konkurrera om jobben med sina löner. </a:t>
            </a:r>
          </a:p>
          <a:p>
            <a:pPr>
              <a:spcBef>
                <a:spcPts val="0"/>
              </a:spcBef>
            </a:pPr>
            <a:r>
              <a:t>Använd scenarier som ”du vill ju flytta hemifrån”, ”du är arbetslös”, ”du är pank och har ingen annan försörjning” och ”du har familj som du måste tänka på”.</a:t>
            </a:r>
          </a:p>
          <a:p>
            <a:pPr>
              <a:spcBef>
                <a:spcPts val="0"/>
              </a:spcBef>
            </a:pPr>
            <a:r>
              <a:t>Fråga om inte eleverna skulle överväga att ta jobbet till lite lägre lön eftersom ”ett jobb med låg lön är ju bättre än inget alls”. I alla fall ett tag…</a:t>
            </a:r>
          </a:p>
          <a:p>
            <a:pPr>
              <a:spcBef>
                <a:spcPts val="0"/>
              </a:spcBef>
            </a:pPr>
            <a:r>
              <a:t>  </a:t>
            </a:r>
          </a:p>
          <a:p>
            <a:pPr>
              <a:spcBef>
                <a:spcPts val="0"/>
              </a:spcBef>
            </a:pPr>
            <a:r>
              <a:t>Låt sedan eleverna diskutera i små grupper vad de konkret kan göra för att få inflytande och hålla uppe lönerna? De ska </a:t>
            </a:r>
            <a:r>
              <a:rPr b="1"/>
              <a:t>komma på ett sätt att hålla ihop </a:t>
            </a:r>
            <a:r>
              <a:t>och konkurrera om jobben med deras kvalitéer, inte med låga löner. De ska komma på det fackliga löftet.</a:t>
            </a:r>
          </a:p>
          <a:p>
            <a:pPr>
              <a:spcBef>
                <a:spcPts val="0"/>
              </a:spcBef>
            </a:pPr>
            <a:r>
              <a:t>Be dem berätta om vad de kommit fram till. Försök styra samtalet till att de måste gå ihop och bestämma en lägsta lön/villkor som ingen går under.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spcBef>
                <a:spcPts val="0"/>
              </a:spcBef>
              <a:defRPr b="1"/>
            </a:pPr>
            <a:r>
              <a:rPr dirty="0"/>
              <a:t>HANDELS KRÄVER</a:t>
            </a:r>
          </a:p>
          <a:p>
            <a:pPr>
              <a:spcBef>
                <a:spcPts val="0"/>
              </a:spcBef>
              <a:defRPr b="1"/>
            </a:pPr>
            <a:endParaRPr dirty="0"/>
          </a:p>
          <a:p>
            <a:pPr>
              <a:spcBef>
                <a:spcPts val="0"/>
              </a:spcBef>
              <a:defRPr b="1"/>
            </a:pPr>
            <a:r>
              <a:rPr dirty="0" err="1"/>
              <a:t>Jämställda</a:t>
            </a:r>
            <a:r>
              <a:rPr dirty="0"/>
              <a:t> </a:t>
            </a:r>
            <a:r>
              <a:rPr dirty="0" err="1"/>
              <a:t>löner</a:t>
            </a:r>
            <a:endParaRPr dirty="0"/>
          </a:p>
          <a:p>
            <a:pPr>
              <a:spcBef>
                <a:spcPts val="0"/>
              </a:spcBef>
            </a:pPr>
            <a:r>
              <a:rPr dirty="0" err="1"/>
              <a:t>Alla</a:t>
            </a:r>
            <a:r>
              <a:rPr dirty="0"/>
              <a:t> ska ha </a:t>
            </a:r>
            <a:r>
              <a:rPr dirty="0" err="1"/>
              <a:t>rätt</a:t>
            </a:r>
            <a:r>
              <a:rPr dirty="0"/>
              <a:t> till </a:t>
            </a:r>
            <a:r>
              <a:rPr dirty="0" err="1"/>
              <a:t>en</a:t>
            </a:r>
            <a:r>
              <a:rPr dirty="0"/>
              <a:t> </a:t>
            </a:r>
            <a:r>
              <a:rPr dirty="0" err="1"/>
              <a:t>lön</a:t>
            </a:r>
            <a:r>
              <a:rPr dirty="0"/>
              <a:t> som </a:t>
            </a:r>
            <a:r>
              <a:rPr lang="sv-SE" dirty="0"/>
              <a:t>går att leva på!</a:t>
            </a:r>
            <a:br>
              <a:rPr lang="sv-SE" dirty="0"/>
            </a:br>
            <a:r>
              <a:rPr dirty="0" err="1"/>
              <a:t>Jämställda</a:t>
            </a:r>
            <a:r>
              <a:rPr dirty="0"/>
              <a:t> </a:t>
            </a:r>
            <a:r>
              <a:rPr dirty="0" err="1"/>
              <a:t>löner</a:t>
            </a:r>
            <a:r>
              <a:rPr dirty="0"/>
              <a:t> </a:t>
            </a:r>
            <a:r>
              <a:rPr dirty="0" err="1"/>
              <a:t>gynnar</a:t>
            </a:r>
            <a:r>
              <a:rPr dirty="0"/>
              <a:t> </a:t>
            </a:r>
            <a:r>
              <a:rPr dirty="0" err="1"/>
              <a:t>lågavlönade</a:t>
            </a:r>
            <a:r>
              <a:rPr dirty="0"/>
              <a:t> </a:t>
            </a:r>
            <a:r>
              <a:rPr dirty="0" err="1"/>
              <a:t>grupper</a:t>
            </a:r>
            <a:r>
              <a:rPr dirty="0"/>
              <a:t> </a:t>
            </a:r>
            <a:r>
              <a:rPr dirty="0" err="1"/>
              <a:t>inom</a:t>
            </a:r>
            <a:r>
              <a:rPr dirty="0"/>
              <a:t> </a:t>
            </a:r>
            <a:r>
              <a:rPr dirty="0" err="1"/>
              <a:t>våra</a:t>
            </a:r>
            <a:r>
              <a:rPr dirty="0"/>
              <a:t> </a:t>
            </a:r>
            <a:r>
              <a:rPr dirty="0" err="1"/>
              <a:t>branscher</a:t>
            </a:r>
            <a:r>
              <a:rPr dirty="0"/>
              <a:t> och </a:t>
            </a:r>
            <a:r>
              <a:rPr dirty="0" err="1"/>
              <a:t>medverkar</a:t>
            </a:r>
            <a:r>
              <a:rPr dirty="0"/>
              <a:t> till </a:t>
            </a:r>
            <a:r>
              <a:rPr dirty="0" err="1"/>
              <a:t>att</a:t>
            </a:r>
            <a:r>
              <a:rPr dirty="0"/>
              <a:t> </a:t>
            </a:r>
            <a:r>
              <a:rPr dirty="0" err="1"/>
              <a:t>utjämna</a:t>
            </a:r>
            <a:r>
              <a:rPr dirty="0"/>
              <a:t> </a:t>
            </a:r>
            <a:r>
              <a:rPr dirty="0" err="1"/>
              <a:t>löneskillnader</a:t>
            </a:r>
            <a:r>
              <a:rPr dirty="0"/>
              <a:t> </a:t>
            </a:r>
            <a:r>
              <a:rPr dirty="0" err="1"/>
              <a:t>mellan</a:t>
            </a:r>
            <a:r>
              <a:rPr dirty="0"/>
              <a:t> </a:t>
            </a:r>
            <a:r>
              <a:rPr dirty="0" err="1"/>
              <a:t>lågavlönade</a:t>
            </a:r>
            <a:r>
              <a:rPr dirty="0"/>
              <a:t> och </a:t>
            </a:r>
            <a:r>
              <a:rPr dirty="0" err="1"/>
              <a:t>välavlönade</a:t>
            </a:r>
            <a:r>
              <a:rPr dirty="0"/>
              <a:t> </a:t>
            </a:r>
            <a:r>
              <a:rPr dirty="0" err="1"/>
              <a:t>branscher</a:t>
            </a:r>
            <a:r>
              <a:rPr dirty="0"/>
              <a:t>. </a:t>
            </a:r>
            <a:r>
              <a:rPr dirty="0" err="1"/>
              <a:t>Därför</a:t>
            </a:r>
            <a:r>
              <a:rPr dirty="0"/>
              <a:t> </a:t>
            </a:r>
            <a:r>
              <a:rPr dirty="0" err="1"/>
              <a:t>kräver</a:t>
            </a:r>
            <a:r>
              <a:rPr dirty="0"/>
              <a:t> vi:</a:t>
            </a:r>
          </a:p>
          <a:p>
            <a:pPr>
              <a:spcBef>
                <a:spcPts val="0"/>
              </a:spcBef>
            </a:pPr>
            <a:r>
              <a:rPr dirty="0"/>
              <a:t>• </a:t>
            </a:r>
            <a:r>
              <a:rPr dirty="0" err="1"/>
              <a:t>Löneökningar</a:t>
            </a:r>
            <a:r>
              <a:rPr dirty="0"/>
              <a:t> med </a:t>
            </a:r>
            <a:r>
              <a:rPr dirty="0" err="1"/>
              <a:t>minst</a:t>
            </a:r>
            <a:r>
              <a:rPr dirty="0"/>
              <a:t> </a:t>
            </a:r>
            <a:r>
              <a:rPr lang="sv-SE" b="0" i="0" dirty="0">
                <a:solidFill>
                  <a:srgbClr val="002D3C"/>
                </a:solidFill>
                <a:effectLst/>
                <a:latin typeface="Avenir Next LT Pro" panose="020B0504020202020204" pitchFamily="34" charset="0"/>
              </a:rPr>
              <a:t>1 265 </a:t>
            </a:r>
            <a:r>
              <a:rPr dirty="0"/>
              <a:t>kronor/ </a:t>
            </a:r>
            <a:r>
              <a:rPr dirty="0" err="1"/>
              <a:t>månad</a:t>
            </a:r>
            <a:r>
              <a:rPr dirty="0"/>
              <a:t> och </a:t>
            </a:r>
            <a:r>
              <a:rPr dirty="0" err="1"/>
              <a:t>heltidsanställd</a:t>
            </a:r>
            <a:r>
              <a:rPr dirty="0"/>
              <a:t>.</a:t>
            </a:r>
          </a:p>
          <a:p>
            <a:pPr>
              <a:spcBef>
                <a:spcPts val="0"/>
              </a:spcBef>
            </a:pPr>
            <a:r>
              <a:rPr dirty="0"/>
              <a:t>• </a:t>
            </a:r>
            <a:r>
              <a:rPr dirty="0" err="1"/>
              <a:t>Att</a:t>
            </a:r>
            <a:r>
              <a:rPr dirty="0"/>
              <a:t> </a:t>
            </a:r>
            <a:r>
              <a:rPr dirty="0" err="1"/>
              <a:t>lägstalönerna</a:t>
            </a:r>
            <a:r>
              <a:rPr dirty="0"/>
              <a:t> </a:t>
            </a:r>
            <a:r>
              <a:rPr dirty="0" err="1"/>
              <a:t>höjs</a:t>
            </a:r>
            <a:r>
              <a:rPr dirty="0"/>
              <a:t> med </a:t>
            </a:r>
            <a:r>
              <a:rPr lang="sv-SE" b="0" i="0" dirty="0">
                <a:solidFill>
                  <a:srgbClr val="002D3C"/>
                </a:solidFill>
                <a:effectLst/>
                <a:latin typeface="Avenir Next LT Pro" panose="020B0504020202020204" pitchFamily="34" charset="0"/>
              </a:rPr>
              <a:t>1 370</a:t>
            </a:r>
            <a:r>
              <a:rPr dirty="0"/>
              <a:t> kronor.</a:t>
            </a:r>
          </a:p>
          <a:p>
            <a:pPr>
              <a:spcBef>
                <a:spcPts val="0"/>
              </a:spcBef>
            </a:pPr>
            <a:endParaRPr dirty="0"/>
          </a:p>
          <a:p>
            <a:pPr>
              <a:spcBef>
                <a:spcPts val="0"/>
              </a:spcBef>
              <a:defRPr b="1"/>
            </a:pPr>
            <a:r>
              <a:rPr dirty="0" err="1"/>
              <a:t>Trygga</a:t>
            </a:r>
            <a:r>
              <a:rPr dirty="0"/>
              <a:t> </a:t>
            </a:r>
            <a:r>
              <a:rPr dirty="0" err="1"/>
              <a:t>jobb</a:t>
            </a:r>
            <a:endParaRPr dirty="0"/>
          </a:p>
          <a:p>
            <a:pPr>
              <a:spcBef>
                <a:spcPts val="0"/>
              </a:spcBef>
            </a:pPr>
            <a:r>
              <a:rPr lang="sv-SE" dirty="0"/>
              <a:t>Trygga anställningar är en förutsättning för att få en lön att leva av och klara vardagen. Därför kräver vi:</a:t>
            </a:r>
          </a:p>
          <a:p>
            <a:pPr>
              <a:spcBef>
                <a:spcPts val="0"/>
              </a:spcBef>
            </a:pPr>
            <a:r>
              <a:rPr lang="sv-SE" b="0" i="0" dirty="0">
                <a:solidFill>
                  <a:srgbClr val="002D3C"/>
                </a:solidFill>
                <a:effectLst/>
                <a:latin typeface="Avenir Next LT Pro" panose="020B0504020202020204" pitchFamily="34" charset="0"/>
              </a:rPr>
              <a:t>Stärkt rätt till trygga anställningar på heltid och stoppa hyvling av arbetstid. Sju av tio som jobbar i butik arbetar deltid, trots att de flesta vill jobba mer.</a:t>
            </a:r>
          </a:p>
          <a:p>
            <a:pPr>
              <a:spcBef>
                <a:spcPts val="0"/>
              </a:spcBef>
            </a:pPr>
            <a:endParaRPr lang="sv-SE" b="0" i="0" dirty="0">
              <a:solidFill>
                <a:srgbClr val="002D3C"/>
              </a:solidFill>
              <a:effectLst/>
              <a:latin typeface="Avenir Next LT Pro" panose="020B0504020202020204" pitchFamily="34" charset="0"/>
            </a:endParaRPr>
          </a:p>
          <a:p>
            <a:pPr algn="l">
              <a:buFont typeface="Arial" panose="020B0604020202020204" pitchFamily="34" charset="0"/>
              <a:buChar char="•"/>
            </a:pPr>
            <a:r>
              <a:rPr lang="sv-SE" b="0" i="0" dirty="0">
                <a:solidFill>
                  <a:srgbClr val="002D3C"/>
                </a:solidFill>
                <a:effectLst/>
                <a:latin typeface="Avenir Next LT Pro" panose="020B0504020202020204" pitchFamily="34" charset="0"/>
              </a:rPr>
              <a:t>Skapa bättre möjligheter till ledighet och att påverka din arbetstid, bland annat genom att göra det lättare att ta ut semester och önska dagar då du inte vill bli schemalagd.</a:t>
            </a:r>
          </a:p>
          <a:p>
            <a:pPr algn="l">
              <a:buFont typeface="Arial" panose="020B0604020202020204" pitchFamily="34" charset="0"/>
              <a:buChar char="•"/>
            </a:pPr>
            <a:r>
              <a:rPr lang="sv-SE" b="0" i="0" dirty="0">
                <a:solidFill>
                  <a:srgbClr val="002D3C"/>
                </a:solidFill>
                <a:effectLst/>
                <a:latin typeface="Avenir Next LT Pro" panose="020B0504020202020204" pitchFamily="34" charset="0"/>
              </a:rPr>
              <a:t>För butiksanställda: införa högre ob-ersättning på midsommar-, jul- och nyårsafton och ett nytt erfarenhetstillägg som kan ge högre lön baserat på din sammanlagda erfarenhet i branschen.</a:t>
            </a:r>
          </a:p>
          <a:p>
            <a:pPr>
              <a:spcBef>
                <a:spcPts val="0"/>
              </a:spcBef>
            </a:pPr>
            <a:endParaRPr lang="sv-SE" dirty="0"/>
          </a:p>
          <a:p>
            <a:pPr>
              <a:spcBef>
                <a:spcPts val="0"/>
              </a:spcBef>
              <a:defRPr b="1"/>
            </a:pPr>
            <a:r>
              <a:rPr dirty="0" err="1"/>
              <a:t>Ökat</a:t>
            </a:r>
            <a:r>
              <a:rPr dirty="0"/>
              <a:t> </a:t>
            </a:r>
            <a:r>
              <a:rPr dirty="0" err="1"/>
              <a:t>inflytande</a:t>
            </a:r>
            <a:endParaRPr dirty="0"/>
          </a:p>
          <a:p>
            <a:pPr>
              <a:spcBef>
                <a:spcPts val="0"/>
              </a:spcBef>
            </a:pPr>
            <a:r>
              <a:rPr dirty="0" err="1"/>
              <a:t>Att</a:t>
            </a:r>
            <a:r>
              <a:rPr dirty="0"/>
              <a:t> </a:t>
            </a:r>
            <a:r>
              <a:rPr dirty="0" err="1"/>
              <a:t>kunna</a:t>
            </a:r>
            <a:r>
              <a:rPr dirty="0"/>
              <a:t> </a:t>
            </a:r>
            <a:r>
              <a:rPr dirty="0" err="1"/>
              <a:t>påverka</a:t>
            </a:r>
            <a:r>
              <a:rPr dirty="0"/>
              <a:t> sin </a:t>
            </a:r>
            <a:r>
              <a:rPr dirty="0" err="1"/>
              <a:t>egen</a:t>
            </a:r>
            <a:r>
              <a:rPr dirty="0"/>
              <a:t> </a:t>
            </a:r>
            <a:r>
              <a:rPr dirty="0" err="1"/>
              <a:t>livs</a:t>
            </a:r>
            <a:r>
              <a:rPr dirty="0"/>
              <a:t>- och </a:t>
            </a:r>
            <a:r>
              <a:rPr dirty="0" err="1"/>
              <a:t>arbetssituation</a:t>
            </a:r>
            <a:r>
              <a:rPr dirty="0"/>
              <a:t> </a:t>
            </a:r>
            <a:r>
              <a:rPr dirty="0" err="1"/>
              <a:t>tillhör</a:t>
            </a:r>
            <a:r>
              <a:rPr dirty="0"/>
              <a:t> </a:t>
            </a:r>
            <a:r>
              <a:rPr dirty="0" err="1"/>
              <a:t>något</a:t>
            </a:r>
            <a:r>
              <a:rPr dirty="0"/>
              <a:t> av det </a:t>
            </a:r>
            <a:r>
              <a:rPr dirty="0" err="1"/>
              <a:t>mest</a:t>
            </a:r>
            <a:r>
              <a:rPr dirty="0"/>
              <a:t> </a:t>
            </a:r>
            <a:r>
              <a:rPr dirty="0" err="1"/>
              <a:t>väsentliga</a:t>
            </a:r>
            <a:r>
              <a:rPr dirty="0"/>
              <a:t> för </a:t>
            </a:r>
            <a:r>
              <a:rPr dirty="0" err="1"/>
              <a:t>oss</a:t>
            </a:r>
            <a:r>
              <a:rPr dirty="0"/>
              <a:t> </a:t>
            </a:r>
            <a:r>
              <a:rPr dirty="0" err="1"/>
              <a:t>människor</a:t>
            </a:r>
            <a:r>
              <a:rPr dirty="0"/>
              <a:t>. </a:t>
            </a:r>
            <a:r>
              <a:rPr dirty="0" err="1"/>
              <a:t>Därför</a:t>
            </a:r>
            <a:r>
              <a:rPr dirty="0"/>
              <a:t> </a:t>
            </a:r>
            <a:r>
              <a:rPr dirty="0" err="1"/>
              <a:t>kräver</a:t>
            </a:r>
            <a:r>
              <a:rPr dirty="0"/>
              <a:t> vi:</a:t>
            </a:r>
          </a:p>
          <a:p>
            <a:pPr algn="l">
              <a:buFont typeface="Arial" panose="020B0604020202020204" pitchFamily="34" charset="0"/>
              <a:buNone/>
            </a:pPr>
            <a:r>
              <a:rPr lang="sv-SE" b="0" i="0" dirty="0">
                <a:solidFill>
                  <a:srgbClr val="002D3C"/>
                </a:solidFill>
                <a:effectLst/>
                <a:latin typeface="Avenir Next LT Pro" panose="020B0504020202020204" pitchFamily="34" charset="0"/>
              </a:rPr>
              <a:t>Att man skapar bättre möjligheter till ledighet och att påverka sin arbetstid, bland annat genom att göra det lättare att ta ut semester och önska dagar då du inte vill bli schemalagd.</a:t>
            </a:r>
          </a:p>
          <a:p>
            <a:pPr algn="l">
              <a:buFont typeface="Arial" panose="020B0604020202020204" pitchFamily="34" charset="0"/>
              <a:buNone/>
            </a:pPr>
            <a:endParaRPr lang="sv-SE" b="0" i="0" dirty="0">
              <a:solidFill>
                <a:srgbClr val="002D3C"/>
              </a:solidFill>
              <a:effectLst/>
              <a:latin typeface="Avenir Next LT Pro" panose="020B0504020202020204" pitchFamily="34" charset="0"/>
            </a:endParaRPr>
          </a:p>
          <a:p>
            <a:pPr algn="l">
              <a:buFont typeface="Arial" panose="020B0604020202020204" pitchFamily="34" charset="0"/>
              <a:buNone/>
            </a:pPr>
            <a:r>
              <a:rPr lang="sv-SE" b="0" i="0" dirty="0">
                <a:solidFill>
                  <a:srgbClr val="002D3C"/>
                </a:solidFill>
                <a:effectLst/>
                <a:latin typeface="Avenir Next LT Pro" panose="020B0504020202020204" pitchFamily="34" charset="0"/>
              </a:rPr>
              <a:t>För butiksanställda: införa högre ob-ersättning på midsommar-, jul- och nyårsafton och ett nytt erfarenhetstillägg som kan ge högre lön baserat på din sammanlagda erfarenhet i branschen.</a:t>
            </a:r>
          </a:p>
          <a:p>
            <a:pPr algn="l" fontAlgn="base"/>
            <a:endParaRPr lang="sv-SE" b="0" i="0" dirty="0">
              <a:solidFill>
                <a:srgbClr val="333333"/>
              </a:solidFill>
              <a:effectLst/>
              <a:latin typeface="Lausanne"/>
            </a:endParaRPr>
          </a:p>
          <a:p>
            <a:pPr algn="l" fontAlgn="base"/>
            <a:r>
              <a:rPr lang="sv-SE" b="1" i="0" dirty="0">
                <a:solidFill>
                  <a:srgbClr val="333333"/>
                </a:solidFill>
                <a:effectLst/>
                <a:latin typeface="Lausanne"/>
              </a:rPr>
              <a:t>Svensk Handels (Arbetsgivarnas) avtalskrav i korthet:</a:t>
            </a:r>
          </a:p>
          <a:p>
            <a:pPr algn="l" fontAlgn="base"/>
            <a:endParaRPr lang="sv-SE" b="1" i="0" dirty="0">
              <a:solidFill>
                <a:srgbClr val="333333"/>
              </a:solidFill>
              <a:effectLst/>
              <a:latin typeface="Lausanne"/>
            </a:endParaRPr>
          </a:p>
          <a:p>
            <a:pPr algn="l" fontAlgn="base">
              <a:buFont typeface="Arial" panose="020B0604020202020204" pitchFamily="34" charset="0"/>
              <a:buChar char="•"/>
            </a:pPr>
            <a:r>
              <a:rPr lang="sv-SE" b="0" i="0" dirty="0">
                <a:solidFill>
                  <a:srgbClr val="333333"/>
                </a:solidFill>
                <a:effectLst/>
                <a:latin typeface="Lausanne"/>
              </a:rPr>
              <a:t>Löneökningar som följer det märke som industrins parter sätter.</a:t>
            </a:r>
          </a:p>
          <a:p>
            <a:pPr algn="l" fontAlgn="base">
              <a:buFont typeface="Arial" panose="020B0604020202020204" pitchFamily="34" charset="0"/>
              <a:buChar char="•"/>
            </a:pPr>
            <a:r>
              <a:rPr lang="sv-SE" b="0" i="0" dirty="0">
                <a:solidFill>
                  <a:srgbClr val="333333"/>
                </a:solidFill>
                <a:effectLst/>
                <a:latin typeface="Lausanne"/>
              </a:rPr>
              <a:t>Oförändrade ingångslöner för att inte höja tröskeln för nyanställningar och för att möjliggöra lönekarriär.</a:t>
            </a:r>
          </a:p>
          <a:p>
            <a:pPr algn="l" fontAlgn="base">
              <a:buFont typeface="Arial" panose="020B0604020202020204" pitchFamily="34" charset="0"/>
              <a:buChar char="•"/>
            </a:pPr>
            <a:r>
              <a:rPr lang="sv-SE" b="0" i="0" dirty="0">
                <a:solidFill>
                  <a:srgbClr val="333333"/>
                </a:solidFill>
                <a:effectLst/>
                <a:latin typeface="Lausanne"/>
              </a:rPr>
              <a:t>Möjlighet för arbetsgivaren att fördela en större del av löneutrymmet till anställda som utvecklas i arbetet.</a:t>
            </a:r>
          </a:p>
          <a:p>
            <a:pPr algn="l" fontAlgn="base">
              <a:buFont typeface="Arial" panose="020B0604020202020204" pitchFamily="34" charset="0"/>
              <a:buChar char="•"/>
            </a:pPr>
            <a:r>
              <a:rPr lang="sv-SE" b="0" i="0" dirty="0">
                <a:solidFill>
                  <a:srgbClr val="333333"/>
                </a:solidFill>
                <a:effectLst/>
                <a:latin typeface="Lausanne"/>
              </a:rPr>
              <a:t>Anställningsformer och schemaläggningsregler som möjliggör bemanning utifrån verksamheternas förutsättningar.</a:t>
            </a:r>
          </a:p>
          <a:p>
            <a:br>
              <a:rPr lang="sv-SE" dirty="0"/>
            </a:br>
            <a:endParaRPr lang="sv-SE" dirty="0"/>
          </a:p>
          <a:p>
            <a:pPr>
              <a:spcBef>
                <a:spcPts val="0"/>
              </a:spcBef>
            </a:pPr>
            <a:r>
              <a:rPr lang="sv-SE" dirty="0"/>
              <a:t>Du kan också påminna eleverna om att arbetsgivarna i tidigare avtalsrörelser försökt att ta bort Ob-ersättningen.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844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2371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164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1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1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Rubrik och text (utan punktlista)">
    <p:spTree>
      <p:nvGrpSpPr>
        <p:cNvPr id="1" name=""/>
        <p:cNvGrpSpPr/>
        <p:nvPr/>
      </p:nvGrpSpPr>
      <p:grpSpPr>
        <a:xfrm>
          <a:off x="0" y="0"/>
          <a:ext cx="0" cy="0"/>
          <a:chOff x="0" y="0"/>
          <a:chExt cx="0" cy="0"/>
        </a:xfrm>
      </p:grpSpPr>
      <p:sp>
        <p:nvSpPr>
          <p:cNvPr id="2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Kapitalrubrik 1">
    <p:spTree>
      <p:nvGrpSpPr>
        <p:cNvPr id="1" name=""/>
        <p:cNvGrpSpPr/>
        <p:nvPr/>
      </p:nvGrpSpPr>
      <p:grpSpPr>
        <a:xfrm>
          <a:off x="0" y="0"/>
          <a:ext cx="0" cy="0"/>
          <a:chOff x="0" y="0"/>
          <a:chExt cx="0" cy="0"/>
        </a:xfrm>
      </p:grpSpPr>
      <p:sp>
        <p:nvSpPr>
          <p:cNvPr id="3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Kapitalrubrik 2">
    <p:spTree>
      <p:nvGrpSpPr>
        <p:cNvPr id="1" name=""/>
        <p:cNvGrpSpPr/>
        <p:nvPr/>
      </p:nvGrpSpPr>
      <p:grpSpPr>
        <a:xfrm>
          <a:off x="0" y="0"/>
          <a:ext cx="0" cy="0"/>
          <a:chOff x="0" y="0"/>
          <a:chExt cx="0" cy="0"/>
        </a:xfrm>
      </p:grpSpPr>
      <p:sp>
        <p:nvSpPr>
          <p:cNvPr id="3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Kapitalrubrik 3">
    <p:spTree>
      <p:nvGrpSpPr>
        <p:cNvPr id="1" name=""/>
        <p:cNvGrpSpPr/>
        <p:nvPr/>
      </p:nvGrpSpPr>
      <p:grpSpPr>
        <a:xfrm>
          <a:off x="0" y="0"/>
          <a:ext cx="0" cy="0"/>
          <a:chOff x="0" y="0"/>
          <a:chExt cx="0" cy="0"/>
        </a:xfrm>
      </p:grpSpPr>
      <p:sp>
        <p:nvSpPr>
          <p:cNvPr id="4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Kapitalrubrik 4">
    <p:spTree>
      <p:nvGrpSpPr>
        <p:cNvPr id="1" name=""/>
        <p:cNvGrpSpPr/>
        <p:nvPr/>
      </p:nvGrpSpPr>
      <p:grpSpPr>
        <a:xfrm>
          <a:off x="0" y="0"/>
          <a:ext cx="0" cy="0"/>
          <a:chOff x="0" y="0"/>
          <a:chExt cx="0" cy="0"/>
        </a:xfrm>
      </p:grpSpPr>
      <p:sp>
        <p:nvSpPr>
          <p:cNvPr id="5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322720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7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8672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2023-07-31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923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560A13A-DB3F-4AD5-B6AF-BDA0278A0A39}" type="datetimeFigureOut">
              <a:rPr lang="sv-SE" smtClean="0"/>
              <a:t>2023-07-31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7765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2023-07-31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5660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560A13A-DB3F-4AD5-B6AF-BDA0278A0A39}" type="datetimeFigureOut">
              <a:rPr lang="sv-SE" smtClean="0"/>
              <a:t>2023-07-31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31107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2023-07-31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4896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2023-07-31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7145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A13A-DB3F-4AD5-B6AF-BDA0278A0A39}" type="datetimeFigureOut">
              <a:rPr lang="sv-SE" smtClean="0"/>
              <a:t>2023-07-31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F05B-BAF9-488D-83DE-20A7CCFAC190}" type="slidenum">
              <a:rPr lang="sv-SE" smtClean="0"/>
              <a:t>‹#›</a:t>
            </a:fld>
            <a:endParaRPr lang="sv-SE"/>
          </a:p>
        </p:txBody>
      </p:sp>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Titeltext</a:t>
            </a:r>
          </a:p>
        </p:txBody>
      </p:sp>
      <p:sp>
        <p:nvSpPr>
          <p:cNvPr id="3" name="Brödtext nivå ett…"/>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1pPr>
      <a:lvl2pPr marL="792868" marR="0" indent="-42298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2pPr>
      <a:lvl3pPr marL="1065666" marR="0" indent="-359228"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3pPr>
      <a:lvl4pPr marL="1395412" marR="0" indent="-4572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4pPr>
      <a:lvl5pPr marL="1510242" marR="0" indent="-360892"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5pPr>
      <a:lvl6pPr marL="25374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6pPr>
      <a:lvl7pPr marL="29946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7pPr>
      <a:lvl8pPr marL="34518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8pPr>
      <a:lvl9pPr marL="39090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openxmlformats.org/officeDocument/2006/relationships/image" Target="../media/image22.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50.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8.tif"/><Relationship Id="rId5" Type="http://schemas.openxmlformats.org/officeDocument/2006/relationships/image" Target="../media/image5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6.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Nr-026_Handels-Tingvalla_210628.jpg" descr="Nr-026_Handels-Tingvalla_210628.jpg"/>
          <p:cNvPicPr>
            <a:picLocks noChangeAspect="1"/>
          </p:cNvPicPr>
          <p:nvPr/>
        </p:nvPicPr>
        <p:blipFill>
          <a:blip r:embed="rId3"/>
          <a:stretch>
            <a:fillRect/>
          </a:stretch>
        </p:blipFill>
        <p:spPr>
          <a:xfrm>
            <a:off x="-88900" y="0"/>
            <a:ext cx="12306300" cy="8204200"/>
          </a:xfrm>
          <a:prstGeom prst="rect">
            <a:avLst/>
          </a:prstGeom>
          <a:ln w="12700">
            <a:miter lim="400000"/>
          </a:ln>
        </p:spPr>
      </p:pic>
      <p:pic>
        <p:nvPicPr>
          <p:cNvPr id="84" name="Bild" descr="Bild"/>
          <p:cNvPicPr>
            <a:picLocks noChangeAspect="1"/>
          </p:cNvPicPr>
          <p:nvPr/>
        </p:nvPicPr>
        <p:blipFill>
          <a:blip r:embed="rId4"/>
          <a:stretch>
            <a:fillRect/>
          </a:stretch>
        </p:blipFill>
        <p:spPr>
          <a:xfrm>
            <a:off x="489160" y="4545855"/>
            <a:ext cx="1841501" cy="1841501"/>
          </a:xfrm>
          <a:prstGeom prst="rect">
            <a:avLst/>
          </a:prstGeom>
          <a:ln w="12700">
            <a:miter lim="400000"/>
          </a:ln>
        </p:spPr>
      </p:pic>
      <p:sp>
        <p:nvSpPr>
          <p:cNvPr id="85" name="Rubrik 5"/>
          <p:cNvSpPr txBox="1">
            <a:spLocks noGrp="1"/>
          </p:cNvSpPr>
          <p:nvPr>
            <p:ph type="title" idx="4294967295"/>
          </p:nvPr>
        </p:nvSpPr>
        <p:spPr>
          <a:xfrm>
            <a:off x="630622" y="5045785"/>
            <a:ext cx="2372718" cy="1020556"/>
          </a:xfrm>
          <a:prstGeom prst="rect">
            <a:avLst/>
          </a:prstGeom>
        </p:spPr>
        <p:txBody>
          <a:bodyPr anchor="t"/>
          <a:lstStyle/>
          <a:p>
            <a:pPr lvl="1">
              <a:lnSpc>
                <a:spcPct val="110000"/>
              </a:lnSpc>
              <a:defRPr sz="2100" spc="-116">
                <a:solidFill>
                  <a:srgbClr val="CF3B2B"/>
                </a:solidFill>
              </a:defRPr>
            </a:pPr>
            <a:r>
              <a:t>För dig som </a:t>
            </a:r>
          </a:p>
          <a:p>
            <a:pPr>
              <a:lnSpc>
                <a:spcPct val="110000"/>
              </a:lnSpc>
              <a:defRPr sz="2100" spc="-116">
                <a:solidFill>
                  <a:srgbClr val="CF3B2B"/>
                </a:solidFill>
              </a:defRPr>
            </a:pPr>
            <a:r>
              <a:t>är på väg ut i </a:t>
            </a:r>
          </a:p>
          <a:p>
            <a:pPr>
              <a:lnSpc>
                <a:spcPct val="110000"/>
              </a:lnSpc>
              <a:defRPr sz="2100" spc="-116">
                <a:solidFill>
                  <a:srgbClr val="CF3B2B"/>
                </a:solidFill>
              </a:defRPr>
            </a:pPr>
            <a:r>
              <a:t>arbetslivet</a:t>
            </a:r>
          </a:p>
        </p:txBody>
      </p:sp>
      <p:pic>
        <p:nvPicPr>
          <p:cNvPr id="86"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
        <p:nvSpPr>
          <p:cNvPr id="87" name="Rubrik 5"/>
          <p:cNvSpPr txBox="1"/>
          <p:nvPr/>
        </p:nvSpPr>
        <p:spPr>
          <a:xfrm>
            <a:off x="512233" y="668593"/>
            <a:ext cx="6112669" cy="1520188"/>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FFFFF"/>
                </a:solidFill>
              </a:defRPr>
            </a:lvl1pPr>
          </a:lstStyle>
          <a:p>
            <a:r>
              <a:t>Schysst start!</a:t>
            </a:r>
          </a:p>
        </p:txBody>
      </p:sp>
    </p:spTree>
    <p:extLst>
      <p:ext uri="{BB962C8B-B14F-4D97-AF65-F5344CB8AC3E}">
        <p14:creationId xmlns:p14="http://schemas.microsoft.com/office/powerpoint/2010/main" val="162972428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Bild" descr="Bild"/>
          <p:cNvPicPr>
            <a:picLocks/>
          </p:cNvPicPr>
          <p:nvPr/>
        </p:nvPicPr>
        <p:blipFill>
          <a:blip r:embed="rId3"/>
          <a:stretch>
            <a:fillRect/>
          </a:stretch>
        </p:blipFill>
        <p:spPr>
          <a:xfrm>
            <a:off x="-1956" y="-1963"/>
            <a:ext cx="12192001" cy="6861926"/>
          </a:xfrm>
          <a:prstGeom prst="rect">
            <a:avLst/>
          </a:prstGeom>
          <a:ln w="12700">
            <a:miter lim="400000"/>
          </a:ln>
        </p:spPr>
      </p:pic>
      <p:pic>
        <p:nvPicPr>
          <p:cNvPr id="769" name="Bild" descr="Bild"/>
          <p:cNvPicPr>
            <a:picLocks noChangeAspect="1"/>
          </p:cNvPicPr>
          <p:nvPr/>
        </p:nvPicPr>
        <p:blipFill>
          <a:blip r:embed="rId4"/>
          <a:stretch>
            <a:fillRect/>
          </a:stretch>
        </p:blipFill>
        <p:spPr>
          <a:xfrm rot="300000">
            <a:off x="6844062" y="1165402"/>
            <a:ext cx="3366863" cy="4559301"/>
          </a:xfrm>
          <a:prstGeom prst="rect">
            <a:avLst/>
          </a:prstGeom>
          <a:ln w="12700">
            <a:miter lim="400000"/>
          </a:ln>
        </p:spPr>
      </p:pic>
      <p:pic>
        <p:nvPicPr>
          <p:cNvPr id="770"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771" name="textruta 1"/>
          <p:cNvSpPr txBox="1"/>
          <p:nvPr/>
        </p:nvSpPr>
        <p:spPr>
          <a:xfrm>
            <a:off x="627708" y="3203945"/>
            <a:ext cx="3228418" cy="2295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600"/>
              </a:spcBef>
              <a:buSzPct val="100000"/>
              <a:buFont typeface="Arial"/>
              <a:buChar char="•"/>
              <a:defRPr sz="1400"/>
            </a:pPr>
            <a:r>
              <a:t>Regler som facket och arbetsgivaren är överens om och </a:t>
            </a:r>
            <a:br/>
            <a:r>
              <a:t>är skyldiga att följa</a:t>
            </a:r>
          </a:p>
          <a:p>
            <a:pPr marL="285750" indent="-285750">
              <a:spcBef>
                <a:spcPts val="600"/>
              </a:spcBef>
              <a:buSzPct val="100000"/>
              <a:buFont typeface="Arial"/>
              <a:buChar char="•"/>
              <a:defRPr sz="1400"/>
            </a:pPr>
            <a:r>
              <a:t>Lägsta tillåtna lön</a:t>
            </a:r>
          </a:p>
          <a:p>
            <a:pPr marL="285750" indent="-285750">
              <a:spcBef>
                <a:spcPts val="600"/>
              </a:spcBef>
              <a:buSzPct val="100000"/>
              <a:buFont typeface="Arial"/>
              <a:buChar char="•"/>
              <a:defRPr sz="1400"/>
            </a:pPr>
            <a:r>
              <a:t>Eventuell ob-ersättning och övertidsersättning</a:t>
            </a:r>
          </a:p>
          <a:p>
            <a:pPr marL="285750" indent="-285750">
              <a:spcBef>
                <a:spcPts val="600"/>
              </a:spcBef>
              <a:buSzPct val="100000"/>
              <a:buFont typeface="Arial"/>
              <a:buChar char="•"/>
              <a:defRPr sz="1400"/>
            </a:pPr>
            <a:r>
              <a:t>Att du är försäkrad på jobbet</a:t>
            </a:r>
          </a:p>
          <a:p>
            <a:pPr marL="285750" indent="-285750">
              <a:spcBef>
                <a:spcPts val="600"/>
              </a:spcBef>
              <a:buSzPct val="100000"/>
              <a:buFont typeface="Arial"/>
              <a:buChar char="•"/>
              <a:defRPr sz="1400"/>
            </a:pPr>
            <a:r>
              <a:t>Gäller alla på din arbetsplats</a:t>
            </a:r>
          </a:p>
          <a:p>
            <a:pPr marL="285750" indent="-285750">
              <a:spcBef>
                <a:spcPts val="600"/>
              </a:spcBef>
              <a:buSzPct val="100000"/>
              <a:buFont typeface="Arial"/>
              <a:buChar char="•"/>
              <a:defRPr sz="1400"/>
            </a:pPr>
            <a:r>
              <a:t>Att företag konkurrerar på lika villkor</a:t>
            </a:r>
          </a:p>
        </p:txBody>
      </p:sp>
      <p:sp>
        <p:nvSpPr>
          <p:cNvPr id="772" name="Rubrik 5"/>
          <p:cNvSpPr txBox="1"/>
          <p:nvPr/>
        </p:nvSpPr>
        <p:spPr>
          <a:xfrm>
            <a:off x="575733" y="1036893"/>
            <a:ext cx="6641968" cy="1914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6100" b="1" spc="-338">
                <a:solidFill>
                  <a:srgbClr val="01704A"/>
                </a:solidFill>
              </a:defRPr>
            </a:lvl1pPr>
          </a:lstStyle>
          <a:p>
            <a:r>
              <a:t>Vad innebär ett kollektivavtal?</a:t>
            </a:r>
          </a:p>
        </p:txBody>
      </p:sp>
      <p:pic>
        <p:nvPicPr>
          <p:cNvPr id="773" name="Bild" descr="Bild"/>
          <p:cNvPicPr>
            <a:picLocks noChangeAspect="1"/>
          </p:cNvPicPr>
          <p:nvPr/>
        </p:nvPicPr>
        <p:blipFill>
          <a:blip r:embed="rId6"/>
          <a:stretch>
            <a:fillRect/>
          </a:stretch>
        </p:blipFill>
        <p:spPr>
          <a:xfrm>
            <a:off x="5724045" y="3966521"/>
            <a:ext cx="1400796" cy="1803401"/>
          </a:xfrm>
          <a:prstGeom prst="rect">
            <a:avLst/>
          </a:prstGeom>
          <a:ln w="12700">
            <a:miter lim="400000"/>
          </a:ln>
        </p:spPr>
      </p:pic>
    </p:spTree>
    <p:extLst>
      <p:ext uri="{BB962C8B-B14F-4D97-AF65-F5344CB8AC3E}">
        <p14:creationId xmlns:p14="http://schemas.microsoft.com/office/powerpoint/2010/main" val="414821277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r-003_Handels-Tingvalla_210628.jpg" descr="Nr-003_Handels-Tingvalla_210628.jpg">
            <a:extLst>
              <a:ext uri="{FF2B5EF4-FFF2-40B4-BE49-F238E27FC236}">
                <a16:creationId xmlns:a16="http://schemas.microsoft.com/office/drawing/2014/main" id="{6A90FE90-3AFF-C842-89F1-76F10ACD441B}"/>
              </a:ext>
            </a:extLst>
          </p:cNvPr>
          <p:cNvPicPr>
            <a:picLocks noChangeAspect="1"/>
          </p:cNvPicPr>
          <p:nvPr/>
        </p:nvPicPr>
        <p:blipFill>
          <a:blip r:embed="rId3"/>
          <a:stretch>
            <a:fillRect/>
          </a:stretch>
        </p:blipFill>
        <p:spPr>
          <a:xfrm flipH="1">
            <a:off x="0" y="-139700"/>
            <a:ext cx="13161825" cy="8774551"/>
          </a:xfrm>
          <a:prstGeom prst="rect">
            <a:avLst/>
          </a:prstGeom>
          <a:ln w="12700">
            <a:miter lim="400000"/>
          </a:ln>
        </p:spPr>
      </p:pic>
      <p:pic>
        <p:nvPicPr>
          <p:cNvPr id="6" name="Bild" descr="Bild">
            <a:extLst>
              <a:ext uri="{FF2B5EF4-FFF2-40B4-BE49-F238E27FC236}">
                <a16:creationId xmlns:a16="http://schemas.microsoft.com/office/drawing/2014/main" id="{DB0AD96D-6913-774F-98F3-025EF36547F3}"/>
              </a:ext>
            </a:extLst>
          </p:cNvPr>
          <p:cNvPicPr>
            <a:picLocks noChangeAspect="1"/>
          </p:cNvPicPr>
          <p:nvPr/>
        </p:nvPicPr>
        <p:blipFill>
          <a:blip r:embed="rId4"/>
          <a:stretch>
            <a:fillRect/>
          </a:stretch>
        </p:blipFill>
        <p:spPr>
          <a:xfrm>
            <a:off x="10963492" y="5729205"/>
            <a:ext cx="779510" cy="658151"/>
          </a:xfrm>
          <a:prstGeom prst="rect">
            <a:avLst/>
          </a:prstGeom>
          <a:ln w="12700">
            <a:miter lim="400000"/>
          </a:ln>
        </p:spPr>
      </p:pic>
      <p:pic>
        <p:nvPicPr>
          <p:cNvPr id="7" name="Bild" descr="Bild">
            <a:extLst>
              <a:ext uri="{FF2B5EF4-FFF2-40B4-BE49-F238E27FC236}">
                <a16:creationId xmlns:a16="http://schemas.microsoft.com/office/drawing/2014/main" id="{3ECE53EF-7345-A14A-A42C-A41922A8125A}"/>
              </a:ext>
            </a:extLst>
          </p:cNvPr>
          <p:cNvPicPr>
            <a:picLocks noChangeAspect="1"/>
          </p:cNvPicPr>
          <p:nvPr/>
        </p:nvPicPr>
        <p:blipFill>
          <a:blip r:embed="rId5"/>
          <a:stretch>
            <a:fillRect/>
          </a:stretch>
        </p:blipFill>
        <p:spPr>
          <a:xfrm>
            <a:off x="492727" y="3635513"/>
            <a:ext cx="2418755" cy="2418756"/>
          </a:xfrm>
          <a:prstGeom prst="rect">
            <a:avLst/>
          </a:prstGeom>
          <a:ln w="12700">
            <a:miter lim="400000"/>
          </a:ln>
        </p:spPr>
      </p:pic>
      <p:sp>
        <p:nvSpPr>
          <p:cNvPr id="8" name="Stark…">
            <a:extLst>
              <a:ext uri="{FF2B5EF4-FFF2-40B4-BE49-F238E27FC236}">
                <a16:creationId xmlns:a16="http://schemas.microsoft.com/office/drawing/2014/main" id="{D32BC3D9-8803-3F4B-8C07-8DD8934720E2}"/>
              </a:ext>
            </a:extLst>
          </p:cNvPr>
          <p:cNvSpPr txBox="1"/>
          <p:nvPr/>
        </p:nvSpPr>
        <p:spPr>
          <a:xfrm>
            <a:off x="227445" y="3635513"/>
            <a:ext cx="2380221" cy="2433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lvl="1" indent="0" algn="ctr">
              <a:lnSpc>
                <a:spcPct val="110000"/>
              </a:lnSpc>
              <a:defRPr sz="2200" b="1" spc="-122">
                <a:solidFill>
                  <a:srgbClr val="E18D33"/>
                </a:solidFill>
              </a:defRPr>
            </a:pPr>
            <a:r>
              <a:rPr dirty="0"/>
              <a:t>Stark</a:t>
            </a:r>
          </a:p>
          <a:p>
            <a:pPr lvl="1" indent="0" algn="ctr">
              <a:lnSpc>
                <a:spcPct val="110000"/>
              </a:lnSpc>
              <a:defRPr sz="2200" b="1" spc="-122">
                <a:solidFill>
                  <a:srgbClr val="E18D33"/>
                </a:solidFill>
              </a:defRPr>
            </a:pPr>
            <a:r>
              <a:rPr dirty="0" err="1"/>
              <a:t>tillsammans</a:t>
            </a:r>
            <a:endParaRPr dirty="0"/>
          </a:p>
        </p:txBody>
      </p:sp>
    </p:spTree>
    <p:extLst>
      <p:ext uri="{BB962C8B-B14F-4D97-AF65-F5344CB8AC3E}">
        <p14:creationId xmlns:p14="http://schemas.microsoft.com/office/powerpoint/2010/main" val="20089963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r-003_Handels-Tingvalla_210628.jpg" descr="Nr-003_Handels-Tingvalla_210628.jpg">
            <a:extLst>
              <a:ext uri="{FF2B5EF4-FFF2-40B4-BE49-F238E27FC236}">
                <a16:creationId xmlns:a16="http://schemas.microsoft.com/office/drawing/2014/main" id="{4408CB46-D1EF-AC49-865B-6231B20AAA9F}"/>
              </a:ext>
            </a:extLst>
          </p:cNvPr>
          <p:cNvPicPr>
            <a:picLocks noChangeAspect="1"/>
          </p:cNvPicPr>
          <p:nvPr/>
        </p:nvPicPr>
        <p:blipFill>
          <a:blip r:embed="rId3"/>
          <a:stretch>
            <a:fillRect/>
          </a:stretch>
        </p:blipFill>
        <p:spPr>
          <a:xfrm flipH="1">
            <a:off x="0" y="-125106"/>
            <a:ext cx="13161825" cy="8774551"/>
          </a:xfrm>
          <a:prstGeom prst="rect">
            <a:avLst/>
          </a:prstGeom>
          <a:ln w="12700">
            <a:miter lim="400000"/>
          </a:ln>
        </p:spPr>
      </p:pic>
      <p:sp>
        <p:nvSpPr>
          <p:cNvPr id="5" name="Rubrik 5">
            <a:extLst>
              <a:ext uri="{FF2B5EF4-FFF2-40B4-BE49-F238E27FC236}">
                <a16:creationId xmlns:a16="http://schemas.microsoft.com/office/drawing/2014/main" id="{78CD39B7-67EE-C34F-8FF2-963C7B61D12A}"/>
              </a:ext>
            </a:extLst>
          </p:cNvPr>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DF5D3"/>
                </a:solidFill>
              </a:defRPr>
            </a:lvl1pPr>
          </a:lstStyle>
          <a:p>
            <a:r>
              <a:t>Stark tillsammans</a:t>
            </a:r>
          </a:p>
        </p:txBody>
      </p:sp>
      <p:sp>
        <p:nvSpPr>
          <p:cNvPr id="6" name="Rubrik 5">
            <a:extLst>
              <a:ext uri="{FF2B5EF4-FFF2-40B4-BE49-F238E27FC236}">
                <a16:creationId xmlns:a16="http://schemas.microsoft.com/office/drawing/2014/main" id="{BDE35CC8-6EC2-3840-8DFA-B9998500A474}"/>
              </a:ext>
            </a:extLst>
          </p:cNvPr>
          <p:cNvSpPr txBox="1"/>
          <p:nvPr/>
        </p:nvSpPr>
        <p:spPr>
          <a:xfrm>
            <a:off x="448733" y="1138493"/>
            <a:ext cx="7213799" cy="1646047"/>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lstStyle>
            <a:lvl1pPr>
              <a:lnSpc>
                <a:spcPct val="90000"/>
              </a:lnSpc>
              <a:defRPr sz="12200" b="1" spc="-677">
                <a:solidFill>
                  <a:srgbClr val="FFFFFF"/>
                </a:solidFill>
              </a:defRPr>
            </a:lvl1pPr>
          </a:lstStyle>
          <a:p>
            <a:r>
              <a:rPr lang="sv-SE" dirty="0"/>
              <a:t>155.000</a:t>
            </a:r>
          </a:p>
        </p:txBody>
      </p:sp>
      <p:pic>
        <p:nvPicPr>
          <p:cNvPr id="7" name="Bild" descr="Bild">
            <a:extLst>
              <a:ext uri="{FF2B5EF4-FFF2-40B4-BE49-F238E27FC236}">
                <a16:creationId xmlns:a16="http://schemas.microsoft.com/office/drawing/2014/main" id="{E10E7B4C-7825-034C-BD81-7ED32E34443D}"/>
              </a:ext>
            </a:extLst>
          </p:cNvPr>
          <p:cNvPicPr>
            <a:picLocks noChangeAspect="1"/>
          </p:cNvPicPr>
          <p:nvPr/>
        </p:nvPicPr>
        <p:blipFill>
          <a:blip r:embed="rId4"/>
          <a:stretch>
            <a:fillRect/>
          </a:stretch>
        </p:blipFill>
        <p:spPr>
          <a:xfrm>
            <a:off x="492727" y="3635513"/>
            <a:ext cx="2418755" cy="2418756"/>
          </a:xfrm>
          <a:prstGeom prst="rect">
            <a:avLst/>
          </a:prstGeom>
          <a:ln w="12700">
            <a:miter lim="400000"/>
          </a:ln>
        </p:spPr>
      </p:pic>
      <p:sp>
        <p:nvSpPr>
          <p:cNvPr id="8" name="Rubrik 5">
            <a:extLst>
              <a:ext uri="{FF2B5EF4-FFF2-40B4-BE49-F238E27FC236}">
                <a16:creationId xmlns:a16="http://schemas.microsoft.com/office/drawing/2014/main" id="{CA95F897-918E-A74B-B189-55FE71E4E60C}"/>
              </a:ext>
            </a:extLst>
          </p:cNvPr>
          <p:cNvSpPr txBox="1"/>
          <p:nvPr/>
        </p:nvSpPr>
        <p:spPr>
          <a:xfrm>
            <a:off x="512233" y="2789086"/>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DF5D3"/>
                </a:solidFill>
              </a:defRPr>
            </a:lvl1pPr>
          </a:lstStyle>
          <a:p>
            <a:r>
              <a:t>medlemmar gör skillnad</a:t>
            </a:r>
          </a:p>
        </p:txBody>
      </p:sp>
      <p:sp>
        <p:nvSpPr>
          <p:cNvPr id="9" name="textruta 10">
            <a:extLst>
              <a:ext uri="{FF2B5EF4-FFF2-40B4-BE49-F238E27FC236}">
                <a16:creationId xmlns:a16="http://schemas.microsoft.com/office/drawing/2014/main" id="{9D7C5802-3AE1-214F-9FB1-C165C98A9C55}"/>
              </a:ext>
            </a:extLst>
          </p:cNvPr>
          <p:cNvSpPr txBox="1"/>
          <p:nvPr/>
        </p:nvSpPr>
        <p:spPr>
          <a:xfrm>
            <a:off x="885259" y="4294079"/>
            <a:ext cx="3220929" cy="1406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1400" b="1">
                <a:solidFill>
                  <a:srgbClr val="F08701"/>
                </a:solidFill>
              </a:defRPr>
            </a:pPr>
            <a:r>
              <a:t>Medlem för:</a:t>
            </a:r>
          </a:p>
          <a:p>
            <a:pPr>
              <a:spcBef>
                <a:spcPts val="600"/>
              </a:spcBef>
              <a:buSzPct val="100000"/>
              <a:buFont typeface="Arial"/>
              <a:buChar char="•"/>
              <a:defRPr sz="1400" b="1">
                <a:solidFill>
                  <a:srgbClr val="F08701"/>
                </a:solidFill>
              </a:defRPr>
            </a:pPr>
            <a:r>
              <a:t> Trygghet</a:t>
            </a:r>
          </a:p>
          <a:p>
            <a:pPr>
              <a:spcBef>
                <a:spcPts val="600"/>
              </a:spcBef>
              <a:buSzPct val="100000"/>
              <a:buFont typeface="Arial"/>
              <a:buChar char="•"/>
              <a:defRPr sz="1400" b="1">
                <a:solidFill>
                  <a:srgbClr val="F08701"/>
                </a:solidFill>
              </a:defRPr>
            </a:pPr>
            <a:r>
              <a:t> Bra löner</a:t>
            </a:r>
          </a:p>
          <a:p>
            <a:pPr>
              <a:spcBef>
                <a:spcPts val="600"/>
              </a:spcBef>
              <a:buSzPct val="100000"/>
              <a:buFont typeface="Arial"/>
              <a:buChar char="•"/>
              <a:defRPr sz="1400" b="1">
                <a:solidFill>
                  <a:srgbClr val="F08701"/>
                </a:solidFill>
              </a:defRPr>
            </a:pPr>
            <a:r>
              <a:t> Bra villkor</a:t>
            </a:r>
          </a:p>
          <a:p>
            <a:pPr>
              <a:spcBef>
                <a:spcPts val="600"/>
              </a:spcBef>
              <a:buSzPct val="100000"/>
              <a:buFont typeface="Arial"/>
              <a:buChar char="•"/>
              <a:defRPr sz="1400" b="1">
                <a:solidFill>
                  <a:srgbClr val="F08701"/>
                </a:solidFill>
              </a:defRPr>
            </a:pPr>
            <a:r>
              <a:t> Inflytande</a:t>
            </a:r>
          </a:p>
        </p:txBody>
      </p:sp>
      <p:pic>
        <p:nvPicPr>
          <p:cNvPr id="10" name="Bild" descr="Bild">
            <a:extLst>
              <a:ext uri="{FF2B5EF4-FFF2-40B4-BE49-F238E27FC236}">
                <a16:creationId xmlns:a16="http://schemas.microsoft.com/office/drawing/2014/main" id="{CA8B7E5F-2F89-E042-8246-BC7B29572ABE}"/>
              </a:ext>
            </a:extLst>
          </p:cNvPr>
          <p:cNvPicPr>
            <a:picLocks noChangeAspect="1"/>
          </p:cNvPicPr>
          <p:nvPr/>
        </p:nvPicPr>
        <p:blipFill>
          <a:blip r:embed="rId5"/>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33173456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659" name="Bildobjekt 4" descr="Bildobjekt 4"/>
          <p:cNvPicPr>
            <a:picLocks noChangeAspect="1"/>
          </p:cNvPicPr>
          <p:nvPr/>
        </p:nvPicPr>
        <p:blipFill>
          <a:blip r:embed="rId4"/>
          <a:srcRect l="1995" t="1410" r="2245" b="1268"/>
          <a:stretch>
            <a:fillRect/>
          </a:stretch>
        </p:blipFill>
        <p:spPr>
          <a:xfrm>
            <a:off x="5951983" y="260647"/>
            <a:ext cx="4205976" cy="6046089"/>
          </a:xfrm>
          <a:prstGeom prst="rect">
            <a:avLst/>
          </a:prstGeom>
          <a:ln>
            <a:solidFill>
              <a:srgbClr val="000000"/>
            </a:solidFill>
            <a:miter/>
          </a:ln>
          <a:effectLst>
            <a:reflection stA="52000" endPos="40000" dir="5400000" sy="-100000" algn="bl" rotWithShape="0"/>
          </a:effectLst>
        </p:spPr>
      </p:pic>
      <p:sp>
        <p:nvSpPr>
          <p:cNvPr id="660"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61"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E32013"/>
                </a:solidFill>
              </a:defRPr>
            </a:lvl1pPr>
          </a:lstStyle>
          <a:p>
            <a:r>
              <a:t>Anställningsbevis</a:t>
            </a:r>
          </a:p>
        </p:txBody>
      </p:sp>
      <p:pic>
        <p:nvPicPr>
          <p:cNvPr id="66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2" name="Rektangel 1">
            <a:extLst>
              <a:ext uri="{FF2B5EF4-FFF2-40B4-BE49-F238E27FC236}">
                <a16:creationId xmlns:a16="http://schemas.microsoft.com/office/drawing/2014/main" id="{7682E440-E006-3EA4-A1F2-F9E09F04D1DE}"/>
              </a:ext>
            </a:extLst>
          </p:cNvPr>
          <p:cNvSpPr/>
          <p:nvPr/>
        </p:nvSpPr>
        <p:spPr>
          <a:xfrm>
            <a:off x="6191395" y="290430"/>
            <a:ext cx="432770" cy="37966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Bild" descr="Bild"/>
          <p:cNvPicPr>
            <a:picLocks/>
          </p:cNvPicPr>
          <p:nvPr/>
        </p:nvPicPr>
        <p:blipFill>
          <a:blip r:embed="rId2"/>
          <a:stretch>
            <a:fillRect/>
          </a:stretch>
        </p:blipFill>
        <p:spPr>
          <a:xfrm>
            <a:off x="6337" y="3735"/>
            <a:ext cx="12179326" cy="6850530"/>
          </a:xfrm>
          <a:prstGeom prst="rect">
            <a:avLst/>
          </a:prstGeom>
          <a:solidFill>
            <a:srgbClr val="FFFFFF"/>
          </a:solidFill>
          <a:ln w="12700">
            <a:miter lim="400000"/>
          </a:ln>
        </p:spPr>
      </p:pic>
      <p:sp>
        <p:nvSpPr>
          <p:cNvPr id="667"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68"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69" name="Bildobjekt 4" descr="Bildobjekt 4"/>
          <p:cNvPicPr>
            <a:picLocks noChangeAspect="1"/>
          </p:cNvPicPr>
          <p:nvPr/>
        </p:nvPicPr>
        <p:blipFill>
          <a:blip r:embed="rId3"/>
          <a:srcRect l="1995" t="1409" r="2244" b="28692"/>
          <a:stretch>
            <a:fillRect/>
          </a:stretch>
        </p:blipFill>
        <p:spPr>
          <a:xfrm>
            <a:off x="5750226" y="548679"/>
            <a:ext cx="6111290" cy="6309321"/>
          </a:xfrm>
          <a:prstGeom prst="rect">
            <a:avLst/>
          </a:prstGeom>
          <a:ln>
            <a:solidFill>
              <a:srgbClr val="A6A6A6"/>
            </a:solidFill>
            <a:miter/>
          </a:ln>
        </p:spPr>
      </p:pic>
      <p:pic>
        <p:nvPicPr>
          <p:cNvPr id="670" name="Bildobjekt 4" descr="Bildobjekt 4"/>
          <p:cNvPicPr>
            <a:picLocks noChangeAspect="1"/>
          </p:cNvPicPr>
          <p:nvPr/>
        </p:nvPicPr>
        <p:blipFill>
          <a:blip r:embed="rId4"/>
          <a:srcRect l="1995" t="1410" r="2244" b="77051"/>
          <a:stretch>
            <a:fillRect/>
          </a:stretch>
        </p:blipFill>
        <p:spPr>
          <a:xfrm>
            <a:off x="5750226" y="548679"/>
            <a:ext cx="6111290" cy="1944217"/>
          </a:xfrm>
          <a:prstGeom prst="rect">
            <a:avLst/>
          </a:prstGeom>
          <a:ln w="12700">
            <a:miter lim="400000"/>
          </a:ln>
        </p:spPr>
      </p:pic>
      <p:pic>
        <p:nvPicPr>
          <p:cNvPr id="671" name="Bildobjekt 2" descr="Bildobjekt 2"/>
          <p:cNvPicPr>
            <a:picLocks noChangeAspect="1"/>
          </p:cNvPicPr>
          <p:nvPr/>
        </p:nvPicPr>
        <p:blipFill>
          <a:blip r:embed="rId5"/>
          <a:stretch>
            <a:fillRect/>
          </a:stretch>
        </p:blipFill>
        <p:spPr>
          <a:xfrm>
            <a:off x="423564" y="5547014"/>
            <a:ext cx="1020557" cy="1020556"/>
          </a:xfrm>
          <a:prstGeom prst="rect">
            <a:avLst/>
          </a:prstGeom>
          <a:ln w="12700">
            <a:miter lim="400000"/>
          </a:ln>
        </p:spPr>
      </p:pic>
      <p:sp>
        <p:nvSpPr>
          <p:cNvPr id="2" name="Rektangel 1">
            <a:extLst>
              <a:ext uri="{FF2B5EF4-FFF2-40B4-BE49-F238E27FC236}">
                <a16:creationId xmlns:a16="http://schemas.microsoft.com/office/drawing/2014/main" id="{C95EA0FA-A1F0-8AEA-843C-91B5F6768DF8}"/>
              </a:ext>
            </a:extLst>
          </p:cNvPr>
          <p:cNvSpPr/>
          <p:nvPr/>
        </p:nvSpPr>
        <p:spPr>
          <a:xfrm>
            <a:off x="6096000" y="642175"/>
            <a:ext cx="604947" cy="502572"/>
          </a:xfrm>
          <a:prstGeom prst="rect">
            <a:avLst/>
          </a:prstGeom>
          <a:solidFill>
            <a:srgbClr val="FFFFE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74"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75"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76"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77" name="Bildobjekt 4" descr="Bildobjekt 4"/>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78" name="Bildobjekt 4" descr="Bildobjekt 4"/>
          <p:cNvPicPr>
            <a:picLocks noChangeAspect="1"/>
          </p:cNvPicPr>
          <p:nvPr/>
        </p:nvPicPr>
        <p:blipFill>
          <a:blip r:embed="rId5"/>
          <a:srcRect l="1995" t="22947" r="2244" b="63490"/>
          <a:stretch>
            <a:fillRect/>
          </a:stretch>
        </p:blipFill>
        <p:spPr>
          <a:xfrm>
            <a:off x="5750226" y="2492896"/>
            <a:ext cx="6111290" cy="1224137"/>
          </a:xfrm>
          <a:prstGeom prst="rect">
            <a:avLst/>
          </a:prstGeom>
          <a:ln w="12700">
            <a:miter lim="400000"/>
          </a:ln>
        </p:spPr>
      </p:pic>
      <p:sp>
        <p:nvSpPr>
          <p:cNvPr id="2" name="Rektangel 1">
            <a:extLst>
              <a:ext uri="{FF2B5EF4-FFF2-40B4-BE49-F238E27FC236}">
                <a16:creationId xmlns:a16="http://schemas.microsoft.com/office/drawing/2014/main" id="{F1E4A490-44F0-45B5-DBF6-67CB0787F6E5}"/>
              </a:ext>
            </a:extLst>
          </p:cNvPr>
          <p:cNvSpPr/>
          <p:nvPr/>
        </p:nvSpPr>
        <p:spPr>
          <a:xfrm>
            <a:off x="6096000" y="642174"/>
            <a:ext cx="667767" cy="57116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1"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82"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83"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84" name="Bildobjekt 1" descr="Bildobjekt 1"/>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85" name="Bildobjekt 4" descr="Bildobjekt 4"/>
          <p:cNvPicPr>
            <a:picLocks noChangeAspect="1"/>
          </p:cNvPicPr>
          <p:nvPr/>
        </p:nvPicPr>
        <p:blipFill>
          <a:blip r:embed="rId5"/>
          <a:srcRect l="1995" t="36510" r="2244" b="46433"/>
          <a:stretch>
            <a:fillRect/>
          </a:stretch>
        </p:blipFill>
        <p:spPr>
          <a:xfrm>
            <a:off x="5750226" y="3717031"/>
            <a:ext cx="6111290" cy="1539553"/>
          </a:xfrm>
          <a:prstGeom prst="rect">
            <a:avLst/>
          </a:prstGeom>
          <a:ln w="12700">
            <a:miter lim="400000"/>
          </a:ln>
        </p:spPr>
      </p:pic>
      <p:sp>
        <p:nvSpPr>
          <p:cNvPr id="2" name="Rektangel 1">
            <a:extLst>
              <a:ext uri="{FF2B5EF4-FFF2-40B4-BE49-F238E27FC236}">
                <a16:creationId xmlns:a16="http://schemas.microsoft.com/office/drawing/2014/main" id="{DBC35DB1-913C-6A13-DB18-15BE1F472684}"/>
              </a:ext>
            </a:extLst>
          </p:cNvPr>
          <p:cNvSpPr/>
          <p:nvPr/>
        </p:nvSpPr>
        <p:spPr>
          <a:xfrm>
            <a:off x="6096000" y="642174"/>
            <a:ext cx="667767" cy="50082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8"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89"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90" name="Bildobjekt 1" descr="Bildobjekt 1"/>
          <p:cNvPicPr>
            <a:picLocks noChangeAspect="1"/>
          </p:cNvPicPr>
          <p:nvPr/>
        </p:nvPicPr>
        <p:blipFill>
          <a:blip r:embed="rId3"/>
          <a:srcRect l="1995" t="38214" r="2244" b="1197"/>
          <a:stretch>
            <a:fillRect/>
          </a:stretch>
        </p:blipFill>
        <p:spPr>
          <a:xfrm>
            <a:off x="5750226" y="-99392"/>
            <a:ext cx="6111290" cy="5468912"/>
          </a:xfrm>
          <a:prstGeom prst="rect">
            <a:avLst/>
          </a:prstGeom>
          <a:ln>
            <a:solidFill>
              <a:srgbClr val="A6A6A6"/>
            </a:solidFill>
            <a:miter/>
          </a:ln>
        </p:spPr>
      </p:pic>
      <p:pic>
        <p:nvPicPr>
          <p:cNvPr id="691" name="Bildobjekt 4" descr="Bildobjekt 4"/>
          <p:cNvPicPr>
            <a:picLocks noChangeAspect="1"/>
          </p:cNvPicPr>
          <p:nvPr/>
        </p:nvPicPr>
        <p:blipFill>
          <a:blip r:embed="rId4"/>
          <a:srcRect l="2121" t="53450" r="2120" b="28999"/>
          <a:stretch>
            <a:fillRect/>
          </a:stretch>
        </p:blipFill>
        <p:spPr>
          <a:xfrm>
            <a:off x="5750225" y="1268760"/>
            <a:ext cx="6111291" cy="1584177"/>
          </a:xfrm>
          <a:prstGeom prst="rect">
            <a:avLst/>
          </a:prstGeom>
          <a:ln w="12700">
            <a:miter lim="400000"/>
          </a:ln>
        </p:spPr>
      </p:pic>
      <p:pic>
        <p:nvPicPr>
          <p:cNvPr id="69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95"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96"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97"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698" name="Bildobjekt 6" descr="Bildobjekt 6"/>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699" name="Bildobjekt 4" descr="Bildobjekt 4"/>
          <p:cNvPicPr>
            <a:picLocks noChangeAspect="1"/>
          </p:cNvPicPr>
          <p:nvPr/>
        </p:nvPicPr>
        <p:blipFill>
          <a:blip r:embed="rId5"/>
          <a:srcRect l="2121" t="70203" r="2120" b="18199"/>
          <a:stretch>
            <a:fillRect/>
          </a:stretch>
        </p:blipFill>
        <p:spPr>
          <a:xfrm>
            <a:off x="5750225" y="2780927"/>
            <a:ext cx="6111291" cy="10467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702"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703"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704"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705" name="Bildobjekt 1" descr="Bildobjekt 1"/>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706" name="Bildobjekt 4" descr="Bildobjekt 4"/>
          <p:cNvPicPr>
            <a:picLocks noChangeAspect="1"/>
          </p:cNvPicPr>
          <p:nvPr/>
        </p:nvPicPr>
        <p:blipFill>
          <a:blip r:embed="rId5"/>
          <a:srcRect l="2121" t="81799" r="2120" b="2672"/>
          <a:stretch>
            <a:fillRect/>
          </a:stretch>
        </p:blipFill>
        <p:spPr>
          <a:xfrm>
            <a:off x="5750225" y="3827627"/>
            <a:ext cx="6111291" cy="14015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Bild" descr="Bild"/>
          <p:cNvPicPr>
            <a:picLocks noChangeAspect="1"/>
          </p:cNvPicPr>
          <p:nvPr/>
        </p:nvPicPr>
        <p:blipFill>
          <a:blip r:embed="rId3"/>
          <a:stretch>
            <a:fillRect/>
          </a:stretch>
        </p:blipFill>
        <p:spPr>
          <a:xfrm>
            <a:off x="7442034" y="3408081"/>
            <a:ext cx="3375229" cy="1412383"/>
          </a:xfrm>
          <a:prstGeom prst="rect">
            <a:avLst/>
          </a:prstGeom>
          <a:ln w="12700">
            <a:miter lim="400000"/>
          </a:ln>
        </p:spPr>
      </p:pic>
      <p:sp>
        <p:nvSpPr>
          <p:cNvPr id="92" name="Rubrik 5"/>
          <p:cNvSpPr txBox="1"/>
          <p:nvPr/>
        </p:nvSpPr>
        <p:spPr>
          <a:xfrm>
            <a:off x="512233" y="16718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7600" b="1" spc="-422">
                <a:solidFill>
                  <a:srgbClr val="E2261B"/>
                </a:solidFill>
              </a:defRPr>
            </a:pPr>
            <a:r>
              <a:t>Fackförbundet</a:t>
            </a:r>
          </a:p>
          <a:p>
            <a:pPr>
              <a:lnSpc>
                <a:spcPct val="90000"/>
              </a:lnSpc>
              <a:defRPr sz="7600" b="1" spc="-422">
                <a:solidFill>
                  <a:srgbClr val="E2261B"/>
                </a:solidFill>
              </a:defRPr>
            </a:pPr>
            <a:r>
              <a:t>för dig som</a:t>
            </a:r>
          </a:p>
          <a:p>
            <a:pPr>
              <a:lnSpc>
                <a:spcPct val="90000"/>
              </a:lnSpc>
              <a:defRPr sz="7600" b="1" spc="-422">
                <a:solidFill>
                  <a:srgbClr val="E2261B"/>
                </a:solidFill>
              </a:defRPr>
            </a:pPr>
            <a:r>
              <a:t>arbetar inom</a:t>
            </a:r>
          </a:p>
        </p:txBody>
      </p:sp>
      <p:sp>
        <p:nvSpPr>
          <p:cNvPr id="93" name="textruta 1"/>
          <p:cNvSpPr txBox="1"/>
          <p:nvPr/>
        </p:nvSpPr>
        <p:spPr>
          <a:xfrm>
            <a:off x="8879349" y="2766472"/>
            <a:ext cx="53604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Frisör</a:t>
            </a:r>
          </a:p>
        </p:txBody>
      </p:sp>
      <p:sp>
        <p:nvSpPr>
          <p:cNvPr id="94" name="textruta 18"/>
          <p:cNvSpPr txBox="1"/>
          <p:nvPr/>
        </p:nvSpPr>
        <p:spPr>
          <a:xfrm>
            <a:off x="9612465" y="2766472"/>
            <a:ext cx="111200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Skönhetsvård</a:t>
            </a:r>
          </a:p>
        </p:txBody>
      </p:sp>
      <p:sp>
        <p:nvSpPr>
          <p:cNvPr id="95" name="textruta 19"/>
          <p:cNvSpPr txBox="1"/>
          <p:nvPr/>
        </p:nvSpPr>
        <p:spPr>
          <a:xfrm>
            <a:off x="10844368" y="2766472"/>
            <a:ext cx="56982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Florist</a:t>
            </a:r>
          </a:p>
        </p:txBody>
      </p:sp>
      <p:sp>
        <p:nvSpPr>
          <p:cNvPr id="96" name="textruta 20"/>
          <p:cNvSpPr txBox="1"/>
          <p:nvPr/>
        </p:nvSpPr>
        <p:spPr>
          <a:xfrm>
            <a:off x="8943599" y="4891152"/>
            <a:ext cx="519149"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Lager</a:t>
            </a:r>
          </a:p>
        </p:txBody>
      </p:sp>
      <p:sp>
        <p:nvSpPr>
          <p:cNvPr id="97" name="textruta 21"/>
          <p:cNvSpPr txBox="1"/>
          <p:nvPr/>
        </p:nvSpPr>
        <p:spPr>
          <a:xfrm>
            <a:off x="7653279" y="2766472"/>
            <a:ext cx="48514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Butik</a:t>
            </a:r>
          </a:p>
        </p:txBody>
      </p:sp>
      <p:sp>
        <p:nvSpPr>
          <p:cNvPr id="98" name="textruta 23"/>
          <p:cNvSpPr txBox="1"/>
          <p:nvPr/>
        </p:nvSpPr>
        <p:spPr>
          <a:xfrm>
            <a:off x="9976532" y="4891152"/>
            <a:ext cx="74767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E-handel</a:t>
            </a:r>
          </a:p>
        </p:txBody>
      </p:sp>
      <p:pic>
        <p:nvPicPr>
          <p:cNvPr id="99"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0" name="Bild" descr="Bild"/>
          <p:cNvPicPr>
            <a:picLocks noChangeAspect="1"/>
          </p:cNvPicPr>
          <p:nvPr/>
        </p:nvPicPr>
        <p:blipFill>
          <a:blip r:embed="rId5"/>
          <a:stretch>
            <a:fillRect/>
          </a:stretch>
        </p:blipFill>
        <p:spPr>
          <a:xfrm>
            <a:off x="7440568" y="1323053"/>
            <a:ext cx="4021228" cy="1336646"/>
          </a:xfrm>
          <a:prstGeom prst="rect">
            <a:avLst/>
          </a:prstGeom>
          <a:ln w="12700">
            <a:miter lim="400000"/>
          </a:ln>
        </p:spPr>
      </p:pic>
      <p:sp>
        <p:nvSpPr>
          <p:cNvPr id="101" name="textruta 20"/>
          <p:cNvSpPr txBox="1"/>
          <p:nvPr/>
        </p:nvSpPr>
        <p:spPr>
          <a:xfrm>
            <a:off x="7582489" y="4891152"/>
            <a:ext cx="603533"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Kontor</a:t>
            </a:r>
          </a:p>
        </p:txBody>
      </p:sp>
    </p:spTree>
    <p:extLst>
      <p:ext uri="{BB962C8B-B14F-4D97-AF65-F5344CB8AC3E}">
        <p14:creationId xmlns:p14="http://schemas.microsoft.com/office/powerpoint/2010/main" val="410118185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709" name="Rektangel"/>
          <p:cNvSpPr/>
          <p:nvPr/>
        </p:nvSpPr>
        <p:spPr>
          <a:xfrm>
            <a:off x="1070712" y="3942354"/>
            <a:ext cx="9639301" cy="2133601"/>
          </a:xfrm>
          <a:prstGeom prst="rect">
            <a:avLst/>
          </a:prstGeom>
          <a:solidFill>
            <a:srgbClr val="FFFFFF"/>
          </a:solidFill>
          <a:ln w="12700">
            <a:miter lim="400000"/>
          </a:ln>
        </p:spPr>
        <p:txBody>
          <a:bodyPr lIns="45719" rIns="45719" anchor="ctr"/>
          <a:lstStyle/>
          <a:p>
            <a:endParaRPr/>
          </a:p>
        </p:txBody>
      </p:sp>
      <p:sp>
        <p:nvSpPr>
          <p:cNvPr id="710" name="Rubrik 5"/>
          <p:cNvSpPr txBox="1"/>
          <p:nvPr/>
        </p:nvSpPr>
        <p:spPr>
          <a:xfrm>
            <a:off x="-7475" y="605093"/>
            <a:ext cx="12192001" cy="1771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lnSpc>
                <a:spcPct val="90000"/>
              </a:lnSpc>
              <a:defRPr sz="6100" b="1" spc="-338">
                <a:solidFill>
                  <a:srgbClr val="E32013"/>
                </a:solidFill>
              </a:defRPr>
            </a:lvl1pPr>
          </a:lstStyle>
          <a:p>
            <a:r>
              <a:t>Anställningsformer</a:t>
            </a:r>
          </a:p>
        </p:txBody>
      </p:sp>
      <p:pic>
        <p:nvPicPr>
          <p:cNvPr id="7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712" name="Platshållare för innehåll 7"/>
          <p:cNvSpPr txBox="1"/>
          <p:nvPr/>
        </p:nvSpPr>
        <p:spPr>
          <a:xfrm>
            <a:off x="6921603" y="4159037"/>
            <a:ext cx="3940810" cy="1762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300"/>
              </a:spcBef>
              <a:buSzPct val="100000"/>
              <a:buFont typeface="Arial"/>
              <a:buChar char="•"/>
              <a:defRPr sz="1600" b="1">
                <a:solidFill>
                  <a:srgbClr val="8F172E"/>
                </a:solidFill>
              </a:defRPr>
            </a:pPr>
            <a:r>
              <a:rPr dirty="0" err="1"/>
              <a:t>Tillsvidare</a:t>
            </a:r>
            <a:endParaRPr sz="2200" dirty="0"/>
          </a:p>
          <a:p>
            <a:pPr marL="342900" indent="-342900">
              <a:spcBef>
                <a:spcPts val="300"/>
              </a:spcBef>
              <a:buSzPct val="100000"/>
              <a:buFont typeface="Arial"/>
              <a:buChar char="•"/>
              <a:defRPr sz="1600" b="1">
                <a:solidFill>
                  <a:srgbClr val="8F172E"/>
                </a:solidFill>
              </a:defRPr>
            </a:pPr>
            <a:r>
              <a:rPr dirty="0" err="1"/>
              <a:t>Provanställning</a:t>
            </a:r>
            <a:endParaRPr sz="2200" dirty="0"/>
          </a:p>
          <a:p>
            <a:pPr marL="342900" indent="-342900">
              <a:spcBef>
                <a:spcPts val="300"/>
              </a:spcBef>
              <a:buSzPct val="100000"/>
              <a:buFont typeface="Arial"/>
              <a:buChar char="•"/>
              <a:defRPr sz="1600" b="1">
                <a:solidFill>
                  <a:srgbClr val="8F172E"/>
                </a:solidFill>
              </a:defRPr>
            </a:pPr>
            <a:r>
              <a:rPr dirty="0" err="1"/>
              <a:t>Visstid</a:t>
            </a:r>
            <a:endParaRPr sz="2200" dirty="0"/>
          </a:p>
          <a:p>
            <a:pPr>
              <a:spcBef>
                <a:spcPts val="300"/>
              </a:spcBef>
              <a:defRPr sz="1600" b="1"/>
            </a:pPr>
            <a:r>
              <a:rPr dirty="0"/>
              <a:t>     - </a:t>
            </a:r>
            <a:r>
              <a:rPr dirty="0" err="1"/>
              <a:t>Vikariat</a:t>
            </a:r>
            <a:endParaRPr sz="2200" dirty="0"/>
          </a:p>
          <a:p>
            <a:pPr>
              <a:spcBef>
                <a:spcPts val="300"/>
              </a:spcBef>
              <a:defRPr sz="1600" b="1"/>
            </a:pPr>
            <a:r>
              <a:rPr dirty="0"/>
              <a:t>     - </a:t>
            </a:r>
            <a:r>
              <a:rPr dirty="0" err="1"/>
              <a:t>Säsongsanställning</a:t>
            </a:r>
            <a:endParaRPr sz="2200" dirty="0"/>
          </a:p>
          <a:p>
            <a:pPr>
              <a:spcBef>
                <a:spcPts val="300"/>
              </a:spcBef>
              <a:defRPr sz="1600" b="1"/>
            </a:pPr>
            <a:r>
              <a:rPr dirty="0"/>
              <a:t>     - </a:t>
            </a:r>
            <a:r>
              <a:rPr lang="sv-SE" dirty="0"/>
              <a:t>Särskild </a:t>
            </a:r>
            <a:r>
              <a:rPr dirty="0" err="1"/>
              <a:t>visstidsanställning</a:t>
            </a:r>
            <a:endParaRPr dirty="0"/>
          </a:p>
        </p:txBody>
      </p:sp>
      <p:pic>
        <p:nvPicPr>
          <p:cNvPr id="713" name="Bild" descr="Bild"/>
          <p:cNvPicPr>
            <a:picLocks noChangeAspect="1"/>
          </p:cNvPicPr>
          <p:nvPr/>
        </p:nvPicPr>
        <p:blipFill>
          <a:blip r:embed="rId5"/>
          <a:srcRect b="64369"/>
          <a:stretch>
            <a:fillRect/>
          </a:stretch>
        </p:blipFill>
        <p:spPr>
          <a:xfrm>
            <a:off x="947921" y="2900954"/>
            <a:ext cx="3110316" cy="3175084"/>
          </a:xfrm>
          <a:prstGeom prst="rect">
            <a:avLst/>
          </a:prstGeom>
          <a:ln w="12700">
            <a:miter lim="400000"/>
          </a:ln>
        </p:spPr>
      </p:pic>
      <p:pic>
        <p:nvPicPr>
          <p:cNvPr id="714" name="Bild" descr="Bild"/>
          <p:cNvPicPr>
            <a:picLocks noChangeAspect="1"/>
          </p:cNvPicPr>
          <p:nvPr/>
        </p:nvPicPr>
        <p:blipFill>
          <a:blip r:embed="rId6"/>
          <a:srcRect b="61123"/>
          <a:stretch>
            <a:fillRect/>
          </a:stretch>
        </p:blipFill>
        <p:spPr>
          <a:xfrm>
            <a:off x="4194814" y="2611632"/>
            <a:ext cx="2961634" cy="3464368"/>
          </a:xfrm>
          <a:prstGeom prst="rect">
            <a:avLst/>
          </a:prstGeom>
          <a:ln w="12700">
            <a:miter lim="400000"/>
          </a:ln>
        </p:spPr>
      </p:pic>
      <p:pic>
        <p:nvPicPr>
          <p:cNvPr id="715" name="Bild" descr="Bild"/>
          <p:cNvPicPr>
            <a:picLocks noChangeAspect="1"/>
          </p:cNvPicPr>
          <p:nvPr/>
        </p:nvPicPr>
        <p:blipFill>
          <a:blip r:embed="rId7"/>
          <a:srcRect b="59276"/>
          <a:stretch>
            <a:fillRect/>
          </a:stretch>
        </p:blipFill>
        <p:spPr>
          <a:xfrm>
            <a:off x="2556331" y="2317151"/>
            <a:ext cx="3157351" cy="3758733"/>
          </a:xfrm>
          <a:prstGeom prst="rect">
            <a:avLst/>
          </a:prstGeom>
          <a:ln w="12700">
            <a:miter lim="400000"/>
          </a:ln>
        </p:spPr>
      </p:pic>
    </p:spTree>
    <p:extLst>
      <p:ext uri="{BB962C8B-B14F-4D97-AF65-F5344CB8AC3E}">
        <p14:creationId xmlns:p14="http://schemas.microsoft.com/office/powerpoint/2010/main" val="326679460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720" name="Bild" descr="Bild"/>
          <p:cNvPicPr>
            <a:picLocks noChangeAspect="1"/>
          </p:cNvPicPr>
          <p:nvPr/>
        </p:nvPicPr>
        <p:blipFill>
          <a:blip r:embed="rId4"/>
          <a:stretch>
            <a:fillRect/>
          </a:stretch>
        </p:blipFill>
        <p:spPr>
          <a:xfrm>
            <a:off x="8768078" y="4266744"/>
            <a:ext cx="2004905" cy="6032501"/>
          </a:xfrm>
          <a:prstGeom prst="rect">
            <a:avLst/>
          </a:prstGeom>
          <a:ln w="12700">
            <a:miter lim="400000"/>
          </a:ln>
        </p:spPr>
      </p:pic>
      <p:pic>
        <p:nvPicPr>
          <p:cNvPr id="721" name="Bild" descr="Bild"/>
          <p:cNvPicPr>
            <a:picLocks noChangeAspect="1"/>
          </p:cNvPicPr>
          <p:nvPr/>
        </p:nvPicPr>
        <p:blipFill>
          <a:blip r:embed="rId5"/>
          <a:stretch>
            <a:fillRect/>
          </a:stretch>
        </p:blipFill>
        <p:spPr>
          <a:xfrm>
            <a:off x="5670289" y="3733344"/>
            <a:ext cx="2063581" cy="6032501"/>
          </a:xfrm>
          <a:prstGeom prst="rect">
            <a:avLst/>
          </a:prstGeom>
          <a:ln w="12700">
            <a:miter lim="400000"/>
          </a:ln>
        </p:spPr>
      </p:pic>
      <p:sp>
        <p:nvSpPr>
          <p:cNvPr id="722" name="Rubrik 5"/>
          <p:cNvSpPr txBox="1"/>
          <p:nvPr/>
        </p:nvSpPr>
        <p:spPr>
          <a:xfrm>
            <a:off x="512233" y="16718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08701"/>
                </a:solidFill>
              </a:defRPr>
            </a:lvl1pPr>
          </a:lstStyle>
          <a:p>
            <a:r>
              <a:t>Regnavtal</a:t>
            </a:r>
          </a:p>
        </p:txBody>
      </p:sp>
      <p:pic>
        <p:nvPicPr>
          <p:cNvPr id="723"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724" name="Platshållare för innehåll 7"/>
          <p:cNvSpPr txBox="1"/>
          <p:nvPr/>
        </p:nvSpPr>
        <p:spPr>
          <a:xfrm>
            <a:off x="589622" y="3098221"/>
            <a:ext cx="3796348" cy="1512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600"/>
              </a:spcBef>
              <a:buSzPct val="100000"/>
              <a:buFont typeface="Arial"/>
              <a:buChar char="•"/>
              <a:defRPr sz="1400"/>
            </a:pPr>
            <a:r>
              <a:t>”Är det fint väder får du jobba, regnar det får du stanna hemma”</a:t>
            </a:r>
          </a:p>
          <a:p>
            <a:pPr marL="342900" indent="-342900">
              <a:spcBef>
                <a:spcPts val="600"/>
              </a:spcBef>
              <a:buSzPct val="100000"/>
              <a:buFont typeface="Arial"/>
              <a:buChar char="•"/>
              <a:defRPr sz="1400"/>
            </a:pPr>
            <a:r>
              <a:t>Nej! Du har rätt till din lön enligt schema och det ni kommit överens om…</a:t>
            </a:r>
          </a:p>
          <a:p>
            <a:pPr marL="342900" indent="-342900">
              <a:spcBef>
                <a:spcPts val="600"/>
              </a:spcBef>
              <a:buSzPct val="100000"/>
              <a:buFont typeface="Arial"/>
              <a:buChar char="•"/>
              <a:defRPr sz="1400"/>
            </a:pPr>
            <a:r>
              <a:t>…oavsett vilket väder det blir</a:t>
            </a:r>
          </a:p>
        </p:txBody>
      </p:sp>
      <p:pic>
        <p:nvPicPr>
          <p:cNvPr id="725" name="Bild" descr="Bild"/>
          <p:cNvPicPr>
            <a:picLocks noChangeAspect="1"/>
          </p:cNvPicPr>
          <p:nvPr/>
        </p:nvPicPr>
        <p:blipFill>
          <a:blip r:embed="rId7"/>
          <a:stretch>
            <a:fillRect/>
          </a:stretch>
        </p:blipFill>
        <p:spPr>
          <a:xfrm>
            <a:off x="5465696" y="1063029"/>
            <a:ext cx="2420541" cy="2420542"/>
          </a:xfrm>
          <a:prstGeom prst="rect">
            <a:avLst/>
          </a:prstGeom>
          <a:ln w="12700">
            <a:miter lim="400000"/>
          </a:ln>
        </p:spPr>
      </p:pic>
      <p:pic>
        <p:nvPicPr>
          <p:cNvPr id="726" name="Bild" descr="Bild"/>
          <p:cNvPicPr>
            <a:picLocks noChangeAspect="1"/>
          </p:cNvPicPr>
          <p:nvPr/>
        </p:nvPicPr>
        <p:blipFill>
          <a:blip r:embed="rId8"/>
          <a:stretch>
            <a:fillRect/>
          </a:stretch>
        </p:blipFill>
        <p:spPr>
          <a:xfrm>
            <a:off x="8221541" y="1144653"/>
            <a:ext cx="2996385" cy="2968494"/>
          </a:xfrm>
          <a:prstGeom prst="rect">
            <a:avLst/>
          </a:prstGeom>
          <a:ln w="12700">
            <a:miter lim="400000"/>
          </a:ln>
        </p:spPr>
      </p:pic>
    </p:spTree>
    <p:extLst>
      <p:ext uri="{BB962C8B-B14F-4D97-AF65-F5344CB8AC3E}">
        <p14:creationId xmlns:p14="http://schemas.microsoft.com/office/powerpoint/2010/main" val="120444257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tshållare för innehåll 7"/>
          <p:cNvSpPr txBox="1"/>
          <p:nvPr/>
        </p:nvSpPr>
        <p:spPr>
          <a:xfrm>
            <a:off x="627708" y="4213295"/>
            <a:ext cx="4228147" cy="1026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300"/>
              </a:spcBef>
              <a:buSzPct val="100000"/>
              <a:buFont typeface="Arial"/>
              <a:buChar char="•"/>
              <a:defRPr sz="1400"/>
            </a:pPr>
            <a:r>
              <a:t>Det finns ingen lägsta lön enligt lagen</a:t>
            </a:r>
          </a:p>
          <a:p>
            <a:pPr marL="342900" indent="-342900">
              <a:spcBef>
                <a:spcPts val="300"/>
              </a:spcBef>
              <a:buSzPct val="100000"/>
              <a:buFont typeface="Arial"/>
              <a:buChar char="•"/>
              <a:defRPr sz="1400"/>
            </a:pPr>
            <a:r>
              <a:t>Lönen fastställs i kollektivavtalet</a:t>
            </a:r>
          </a:p>
          <a:p>
            <a:pPr marL="342900" indent="-342900">
              <a:spcBef>
                <a:spcPts val="300"/>
              </a:spcBef>
              <a:buSzPct val="100000"/>
              <a:buFont typeface="Arial"/>
              <a:buChar char="•"/>
              <a:defRPr sz="1400"/>
            </a:pPr>
            <a:r>
              <a:t>Lön ska vara pengar och inte prylar</a:t>
            </a:r>
          </a:p>
          <a:p>
            <a:pPr marL="342900" indent="-342900">
              <a:spcBef>
                <a:spcPts val="300"/>
              </a:spcBef>
              <a:buSzPct val="100000"/>
              <a:buFont typeface="Arial"/>
              <a:buChar char="•"/>
              <a:defRPr sz="1400"/>
            </a:pPr>
            <a:r>
              <a:t>Dumpa inte lönerna eller villkoren</a:t>
            </a:r>
          </a:p>
        </p:txBody>
      </p:sp>
      <p:sp>
        <p:nvSpPr>
          <p:cNvPr id="731" name="Rubrik 5"/>
          <p:cNvSpPr txBox="1"/>
          <p:nvPr/>
        </p:nvSpPr>
        <p:spPr>
          <a:xfrm>
            <a:off x="512233" y="1671893"/>
            <a:ext cx="6578568" cy="2505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E20D15"/>
                </a:solidFill>
              </a:defRPr>
            </a:lvl1pPr>
          </a:lstStyle>
          <a:p>
            <a:r>
              <a:t>Hur mycket ska du ha i lön?</a:t>
            </a:r>
          </a:p>
        </p:txBody>
      </p:sp>
      <p:pic>
        <p:nvPicPr>
          <p:cNvPr id="732" name="Bild" descr="Bild"/>
          <p:cNvPicPr>
            <a:picLocks noChangeAspect="1"/>
          </p:cNvPicPr>
          <p:nvPr/>
        </p:nvPicPr>
        <p:blipFill>
          <a:blip r:embed="rId3"/>
          <a:stretch>
            <a:fillRect/>
          </a:stretch>
        </p:blipFill>
        <p:spPr>
          <a:xfrm>
            <a:off x="7199841" y="1266715"/>
            <a:ext cx="3359118" cy="4324570"/>
          </a:xfrm>
          <a:prstGeom prst="rect">
            <a:avLst/>
          </a:prstGeom>
          <a:ln w="12700">
            <a:miter lim="400000"/>
          </a:ln>
        </p:spPr>
      </p:pic>
      <p:pic>
        <p:nvPicPr>
          <p:cNvPr id="733"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426455170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04" name="Bild" descr="Bild"/>
          <p:cNvPicPr>
            <a:picLocks noChangeAspect="1"/>
          </p:cNvPicPr>
          <p:nvPr/>
        </p:nvPicPr>
        <p:blipFill>
          <a:blip r:embed="rId4"/>
          <a:stretch>
            <a:fillRect/>
          </a:stretch>
        </p:blipFill>
        <p:spPr>
          <a:xfrm>
            <a:off x="9907758" y="1642752"/>
            <a:ext cx="2851406" cy="8356601"/>
          </a:xfrm>
          <a:prstGeom prst="rect">
            <a:avLst/>
          </a:prstGeom>
          <a:ln w="12700">
            <a:miter lim="400000"/>
          </a:ln>
        </p:spPr>
      </p:pic>
      <p:pic>
        <p:nvPicPr>
          <p:cNvPr id="1005" name="Bild" descr="Bild"/>
          <p:cNvPicPr>
            <a:picLocks noChangeAspect="1"/>
          </p:cNvPicPr>
          <p:nvPr/>
        </p:nvPicPr>
        <p:blipFill>
          <a:blip r:embed="rId5"/>
          <a:stretch>
            <a:fillRect/>
          </a:stretch>
        </p:blipFill>
        <p:spPr>
          <a:xfrm>
            <a:off x="7517466" y="1220055"/>
            <a:ext cx="3149347" cy="8915401"/>
          </a:xfrm>
          <a:prstGeom prst="rect">
            <a:avLst/>
          </a:prstGeom>
          <a:ln w="12700">
            <a:miter lim="400000"/>
          </a:ln>
        </p:spPr>
      </p:pic>
      <p:sp>
        <p:nvSpPr>
          <p:cNvPr id="1006" name="Ellips 11"/>
          <p:cNvSpPr/>
          <p:nvPr/>
        </p:nvSpPr>
        <p:spPr>
          <a:xfrm>
            <a:off x="551383" y="1232755"/>
            <a:ext cx="4032449" cy="4032450"/>
          </a:xfrm>
          <a:prstGeom prst="ellipse">
            <a:avLst/>
          </a:prstGeom>
          <a:solidFill>
            <a:schemeClr val="accent1"/>
          </a:solidFill>
          <a:ln w="25400">
            <a:solidFill>
              <a:schemeClr val="accent1"/>
            </a:solidFill>
          </a:ln>
        </p:spPr>
        <p:txBody>
          <a:bodyPr lIns="45719" rIns="45719" anchor="ctr"/>
          <a:lstStyle/>
          <a:p>
            <a:pPr algn="ctr">
              <a:defRPr>
                <a:solidFill>
                  <a:srgbClr val="FFFFFF"/>
                </a:solidFill>
              </a:defRPr>
            </a:pPr>
            <a:endParaRPr/>
          </a:p>
        </p:txBody>
      </p:sp>
      <p:sp>
        <p:nvSpPr>
          <p:cNvPr id="1007" name="textruta 1"/>
          <p:cNvSpPr txBox="1"/>
          <p:nvPr/>
        </p:nvSpPr>
        <p:spPr>
          <a:xfrm>
            <a:off x="4709843" y="2279483"/>
            <a:ext cx="2996621" cy="1837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1600"/>
            </a:pPr>
            <a:r>
              <a:t>Provjobba gratis</a:t>
            </a:r>
          </a:p>
          <a:p>
            <a:pPr marL="285750" indent="-285750">
              <a:spcBef>
                <a:spcPts val="1200"/>
              </a:spcBef>
              <a:buSzPct val="100000"/>
              <a:buFont typeface="Arial"/>
              <a:buChar char="•"/>
              <a:defRPr sz="1600"/>
            </a:pPr>
            <a:r>
              <a:t>Arbeta svart</a:t>
            </a:r>
          </a:p>
          <a:p>
            <a:pPr marL="285750" indent="-285750">
              <a:spcBef>
                <a:spcPts val="1200"/>
              </a:spcBef>
              <a:buSzPct val="100000"/>
              <a:buFont typeface="Arial"/>
              <a:buChar char="•"/>
              <a:defRPr sz="1600"/>
            </a:pPr>
            <a:r>
              <a:t>Diskriminering</a:t>
            </a:r>
          </a:p>
          <a:p>
            <a:pPr marL="285750" indent="-285750">
              <a:spcBef>
                <a:spcPts val="1200"/>
              </a:spcBef>
              <a:buSzPct val="100000"/>
              <a:buFont typeface="Arial"/>
              <a:buChar char="•"/>
              <a:defRPr sz="1600"/>
            </a:pPr>
            <a:r>
              <a:t>Sexuella trakasserier</a:t>
            </a:r>
          </a:p>
          <a:p>
            <a:pPr marL="285750" indent="-285750">
              <a:spcBef>
                <a:spcPts val="1200"/>
              </a:spcBef>
              <a:buSzPct val="100000"/>
              <a:buFont typeface="Arial"/>
              <a:buChar char="•"/>
              <a:defRPr sz="1600"/>
            </a:pPr>
            <a:r>
              <a:t>Mobbning och trakasserier</a:t>
            </a:r>
          </a:p>
        </p:txBody>
      </p:sp>
      <p:pic>
        <p:nvPicPr>
          <p:cNvPr id="1008" name="Pennanteckning 7" descr="Pennanteckning 7"/>
          <p:cNvPicPr>
            <a:picLocks noChangeAspect="1"/>
          </p:cNvPicPr>
          <p:nvPr/>
        </p:nvPicPr>
        <p:blipFill>
          <a:blip r:embed="rId6"/>
          <a:stretch>
            <a:fillRect/>
          </a:stretch>
        </p:blipFill>
        <p:spPr>
          <a:xfrm>
            <a:off x="6863873" y="3735766"/>
            <a:ext cx="15818" cy="31186"/>
          </a:xfrm>
          <a:prstGeom prst="rect">
            <a:avLst/>
          </a:prstGeom>
          <a:ln w="12700">
            <a:miter lim="400000"/>
          </a:ln>
        </p:spPr>
      </p:pic>
      <p:pic>
        <p:nvPicPr>
          <p:cNvPr id="1009" name="Bild" descr="Bild"/>
          <p:cNvPicPr>
            <a:picLocks noChangeAspect="1"/>
          </p:cNvPicPr>
          <p:nvPr/>
        </p:nvPicPr>
        <p:blipFill>
          <a:blip r:embed="rId7"/>
          <a:stretch>
            <a:fillRect/>
          </a:stretch>
        </p:blipFill>
        <p:spPr>
          <a:xfrm>
            <a:off x="10963492" y="5729205"/>
            <a:ext cx="779510" cy="658151"/>
          </a:xfrm>
          <a:prstGeom prst="rect">
            <a:avLst/>
          </a:prstGeom>
          <a:ln w="12700">
            <a:miter lim="400000"/>
          </a:ln>
        </p:spPr>
      </p:pic>
      <p:sp>
        <p:nvSpPr>
          <p:cNvPr id="1010" name="Rubrik 5"/>
          <p:cNvSpPr txBox="1"/>
          <p:nvPr/>
        </p:nvSpPr>
        <p:spPr>
          <a:xfrm>
            <a:off x="532879" y="2146189"/>
            <a:ext cx="4044058" cy="384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ctr">
              <a:lnSpc>
                <a:spcPct val="90000"/>
              </a:lnSpc>
              <a:defRPr sz="7600" b="1" spc="-422">
                <a:solidFill>
                  <a:srgbClr val="FFFFFF"/>
                </a:solidFill>
              </a:defRPr>
            </a:pPr>
            <a:r>
              <a:t>Aldrig</a:t>
            </a:r>
          </a:p>
          <a:p>
            <a:pPr algn="ctr">
              <a:lnSpc>
                <a:spcPct val="90000"/>
              </a:lnSpc>
              <a:defRPr sz="7600" b="1" spc="-422">
                <a:solidFill>
                  <a:srgbClr val="FFFFFF"/>
                </a:solidFill>
              </a:defRPr>
            </a:pPr>
            <a:r>
              <a:t>okej!</a:t>
            </a:r>
          </a:p>
        </p:txBody>
      </p:sp>
    </p:spTree>
    <p:extLst>
      <p:ext uri="{BB962C8B-B14F-4D97-AF65-F5344CB8AC3E}">
        <p14:creationId xmlns:p14="http://schemas.microsoft.com/office/powerpoint/2010/main" val="288794385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1064" name="Bild" descr="Bild"/>
          <p:cNvPicPr>
            <a:picLocks noChangeAspect="1"/>
          </p:cNvPicPr>
          <p:nvPr/>
        </p:nvPicPr>
        <p:blipFill>
          <a:blip r:embed="rId4"/>
          <a:stretch>
            <a:fillRect/>
          </a:stretch>
        </p:blipFill>
        <p:spPr>
          <a:xfrm>
            <a:off x="826716" y="1016000"/>
            <a:ext cx="4825968" cy="4826000"/>
          </a:xfrm>
          <a:prstGeom prst="rect">
            <a:avLst/>
          </a:prstGeom>
          <a:ln w="12700">
            <a:miter lim="400000"/>
          </a:ln>
        </p:spPr>
      </p:pic>
      <p:sp>
        <p:nvSpPr>
          <p:cNvPr id="1065" name="Rubrik 5"/>
          <p:cNvSpPr txBox="1"/>
          <p:nvPr/>
        </p:nvSpPr>
        <p:spPr>
          <a:xfrm>
            <a:off x="1595966" y="1917589"/>
            <a:ext cx="4052128" cy="384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6100" b="1" spc="-338">
                <a:solidFill>
                  <a:srgbClr val="FCE8EB"/>
                </a:solidFill>
              </a:defRPr>
            </a:pPr>
            <a:r>
              <a:rPr dirty="0"/>
              <a:t>Att </a:t>
            </a:r>
            <a:r>
              <a:rPr dirty="0" err="1"/>
              <a:t>tänka</a:t>
            </a:r>
            <a:r>
              <a:rPr dirty="0"/>
              <a:t> </a:t>
            </a:r>
          </a:p>
          <a:p>
            <a:pPr>
              <a:lnSpc>
                <a:spcPct val="90000"/>
              </a:lnSpc>
              <a:defRPr sz="6100" b="1" spc="-338">
                <a:solidFill>
                  <a:srgbClr val="FCE8EB"/>
                </a:solidFill>
              </a:defRPr>
            </a:pPr>
            <a:r>
              <a:rPr dirty="0"/>
              <a:t>på </a:t>
            </a:r>
            <a:r>
              <a:rPr dirty="0" err="1"/>
              <a:t>när</a:t>
            </a:r>
            <a:r>
              <a:rPr dirty="0"/>
              <a:t> du ska </a:t>
            </a:r>
            <a:r>
              <a:rPr dirty="0" err="1"/>
              <a:t>börja</a:t>
            </a:r>
            <a:r>
              <a:rPr dirty="0"/>
              <a:t> </a:t>
            </a:r>
            <a:r>
              <a:rPr dirty="0" err="1"/>
              <a:t>jobba</a:t>
            </a:r>
            <a:endParaRPr dirty="0"/>
          </a:p>
        </p:txBody>
      </p:sp>
      <p:pic>
        <p:nvPicPr>
          <p:cNvPr id="1066"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1067" name="textruta 5"/>
          <p:cNvSpPr txBox="1"/>
          <p:nvPr/>
        </p:nvSpPr>
        <p:spPr>
          <a:xfrm>
            <a:off x="7806053" y="675957"/>
            <a:ext cx="2572857" cy="5247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3000"/>
              </a:spcBef>
              <a:defRPr b="1"/>
            </a:pPr>
            <a:r>
              <a:rPr dirty="0" err="1"/>
              <a:t>Anställningsbevis</a:t>
            </a:r>
            <a:endParaRPr dirty="0"/>
          </a:p>
          <a:p>
            <a:pPr>
              <a:lnSpc>
                <a:spcPct val="120000"/>
              </a:lnSpc>
              <a:spcBef>
                <a:spcPts val="3000"/>
              </a:spcBef>
              <a:defRPr b="1"/>
            </a:pPr>
            <a:r>
              <a:rPr dirty="0" err="1"/>
              <a:t>Lönebesked</a:t>
            </a:r>
            <a:endParaRPr dirty="0"/>
          </a:p>
          <a:p>
            <a:pPr>
              <a:lnSpc>
                <a:spcPct val="120000"/>
              </a:lnSpc>
              <a:spcBef>
                <a:spcPts val="3000"/>
              </a:spcBef>
              <a:defRPr b="1"/>
            </a:pPr>
            <a:r>
              <a:rPr dirty="0" err="1"/>
              <a:t>Kollektivavtal</a:t>
            </a:r>
            <a:endParaRPr dirty="0"/>
          </a:p>
          <a:p>
            <a:pPr>
              <a:lnSpc>
                <a:spcPct val="120000"/>
              </a:lnSpc>
              <a:spcBef>
                <a:spcPts val="3000"/>
              </a:spcBef>
              <a:defRPr b="1"/>
            </a:pPr>
            <a:r>
              <a:rPr dirty="0"/>
              <a:t>Schema</a:t>
            </a:r>
          </a:p>
          <a:p>
            <a:pPr>
              <a:lnSpc>
                <a:spcPct val="120000"/>
              </a:lnSpc>
              <a:spcBef>
                <a:spcPts val="3000"/>
              </a:spcBef>
              <a:defRPr b="1"/>
            </a:pPr>
            <a:r>
              <a:rPr dirty="0" err="1"/>
              <a:t>Rast</a:t>
            </a:r>
            <a:r>
              <a:rPr dirty="0"/>
              <a:t> </a:t>
            </a:r>
            <a:r>
              <a:rPr dirty="0" err="1"/>
              <a:t>och</a:t>
            </a:r>
            <a:r>
              <a:rPr dirty="0"/>
              <a:t> paus</a:t>
            </a:r>
          </a:p>
          <a:p>
            <a:pPr>
              <a:lnSpc>
                <a:spcPct val="120000"/>
              </a:lnSpc>
              <a:spcBef>
                <a:spcPts val="3000"/>
              </a:spcBef>
              <a:defRPr b="1"/>
            </a:pPr>
            <a:r>
              <a:rPr dirty="0" err="1"/>
              <a:t>Semesterersättning</a:t>
            </a:r>
            <a:endParaRPr dirty="0"/>
          </a:p>
          <a:p>
            <a:pPr>
              <a:lnSpc>
                <a:spcPct val="120000"/>
              </a:lnSpc>
              <a:spcBef>
                <a:spcPts val="3000"/>
              </a:spcBef>
              <a:defRPr b="1"/>
            </a:pPr>
            <a:r>
              <a:rPr dirty="0"/>
              <a:t>A-</a:t>
            </a:r>
            <a:r>
              <a:rPr dirty="0" err="1"/>
              <a:t>kassan</a:t>
            </a:r>
            <a:endParaRPr dirty="0"/>
          </a:p>
          <a:p>
            <a:pPr>
              <a:lnSpc>
                <a:spcPct val="120000"/>
              </a:lnSpc>
              <a:spcBef>
                <a:spcPts val="3000"/>
              </a:spcBef>
              <a:defRPr b="1"/>
            </a:pPr>
            <a:r>
              <a:rPr dirty="0" err="1"/>
              <a:t>Gå</a:t>
            </a:r>
            <a:r>
              <a:rPr dirty="0"/>
              <a:t> med </a:t>
            </a:r>
            <a:r>
              <a:rPr dirty="0" err="1"/>
              <a:t>i</a:t>
            </a:r>
            <a:r>
              <a:rPr dirty="0"/>
              <a:t> </a:t>
            </a:r>
            <a:r>
              <a:rPr dirty="0" err="1"/>
              <a:t>facket</a:t>
            </a:r>
            <a:r>
              <a:rPr dirty="0"/>
              <a:t>!</a:t>
            </a:r>
          </a:p>
        </p:txBody>
      </p:sp>
      <p:pic>
        <p:nvPicPr>
          <p:cNvPr id="1068" name="Bild" descr="Bild"/>
          <p:cNvPicPr>
            <a:picLocks noChangeAspect="1"/>
          </p:cNvPicPr>
          <p:nvPr/>
        </p:nvPicPr>
        <p:blipFill>
          <a:blip r:embed="rId6"/>
          <a:stretch>
            <a:fillRect/>
          </a:stretch>
        </p:blipFill>
        <p:spPr>
          <a:xfrm>
            <a:off x="6951319" y="2827557"/>
            <a:ext cx="521010" cy="521009"/>
          </a:xfrm>
          <a:prstGeom prst="rect">
            <a:avLst/>
          </a:prstGeom>
          <a:ln w="12700">
            <a:miter lim="400000"/>
          </a:ln>
        </p:spPr>
      </p:pic>
      <p:pic>
        <p:nvPicPr>
          <p:cNvPr id="1069" name="Bild" descr="Bild"/>
          <p:cNvPicPr>
            <a:picLocks noChangeAspect="1"/>
          </p:cNvPicPr>
          <p:nvPr/>
        </p:nvPicPr>
        <p:blipFill>
          <a:blip r:embed="rId7"/>
          <a:stretch>
            <a:fillRect/>
          </a:stretch>
        </p:blipFill>
        <p:spPr>
          <a:xfrm>
            <a:off x="6558494" y="5725350"/>
            <a:ext cx="1166960" cy="546322"/>
          </a:xfrm>
          <a:prstGeom prst="rect">
            <a:avLst/>
          </a:prstGeom>
          <a:ln w="12700">
            <a:miter lim="400000"/>
          </a:ln>
        </p:spPr>
      </p:pic>
      <p:pic>
        <p:nvPicPr>
          <p:cNvPr id="1070" name="Bild" descr="Bild"/>
          <p:cNvPicPr>
            <a:picLocks noChangeAspect="1"/>
          </p:cNvPicPr>
          <p:nvPr/>
        </p:nvPicPr>
        <p:blipFill>
          <a:blip r:embed="rId8"/>
          <a:stretch>
            <a:fillRect/>
          </a:stretch>
        </p:blipFill>
        <p:spPr>
          <a:xfrm>
            <a:off x="6955935" y="678509"/>
            <a:ext cx="500239" cy="579556"/>
          </a:xfrm>
          <a:prstGeom prst="rect">
            <a:avLst/>
          </a:prstGeom>
          <a:ln w="12700">
            <a:miter lim="400000"/>
          </a:ln>
        </p:spPr>
      </p:pic>
      <p:pic>
        <p:nvPicPr>
          <p:cNvPr id="1071" name="Bild" descr="Bild"/>
          <p:cNvPicPr>
            <a:picLocks noChangeAspect="1"/>
          </p:cNvPicPr>
          <p:nvPr/>
        </p:nvPicPr>
        <p:blipFill>
          <a:blip r:embed="rId9"/>
          <a:stretch>
            <a:fillRect/>
          </a:stretch>
        </p:blipFill>
        <p:spPr>
          <a:xfrm>
            <a:off x="6801070" y="2178993"/>
            <a:ext cx="732607" cy="407360"/>
          </a:xfrm>
          <a:prstGeom prst="rect">
            <a:avLst/>
          </a:prstGeom>
          <a:ln w="12700">
            <a:miter lim="400000"/>
          </a:ln>
        </p:spPr>
      </p:pic>
      <p:pic>
        <p:nvPicPr>
          <p:cNvPr id="1072" name="Bild" descr="Bild"/>
          <p:cNvPicPr>
            <a:picLocks noChangeAspect="1"/>
          </p:cNvPicPr>
          <p:nvPr/>
        </p:nvPicPr>
        <p:blipFill>
          <a:blip r:embed="rId10"/>
          <a:stretch>
            <a:fillRect/>
          </a:stretch>
        </p:blipFill>
        <p:spPr>
          <a:xfrm rot="300000">
            <a:off x="6913163" y="4934418"/>
            <a:ext cx="610022" cy="635486"/>
          </a:xfrm>
          <a:prstGeom prst="rect">
            <a:avLst/>
          </a:prstGeom>
          <a:ln w="12700">
            <a:miter lim="400000"/>
          </a:ln>
        </p:spPr>
      </p:pic>
      <p:pic>
        <p:nvPicPr>
          <p:cNvPr id="1073" name="Bild" descr="Bild"/>
          <p:cNvPicPr>
            <a:picLocks noChangeAspect="1"/>
          </p:cNvPicPr>
          <p:nvPr/>
        </p:nvPicPr>
        <p:blipFill>
          <a:blip r:embed="rId11"/>
          <a:stretch>
            <a:fillRect/>
          </a:stretch>
        </p:blipFill>
        <p:spPr>
          <a:xfrm>
            <a:off x="6903298" y="4178384"/>
            <a:ext cx="629752" cy="629753"/>
          </a:xfrm>
          <a:prstGeom prst="rect">
            <a:avLst/>
          </a:prstGeom>
          <a:ln w="12700">
            <a:miter lim="400000"/>
          </a:ln>
        </p:spPr>
      </p:pic>
      <p:pic>
        <p:nvPicPr>
          <p:cNvPr id="1074" name="Bild" descr="Bild"/>
          <p:cNvPicPr>
            <a:picLocks noChangeAspect="1"/>
          </p:cNvPicPr>
          <p:nvPr/>
        </p:nvPicPr>
        <p:blipFill>
          <a:blip r:embed="rId12"/>
          <a:stretch>
            <a:fillRect/>
          </a:stretch>
        </p:blipFill>
        <p:spPr>
          <a:xfrm>
            <a:off x="7025071" y="1416868"/>
            <a:ext cx="412767" cy="508222"/>
          </a:xfrm>
          <a:prstGeom prst="rect">
            <a:avLst/>
          </a:prstGeom>
          <a:ln w="12700">
            <a:miter lim="400000"/>
          </a:ln>
        </p:spPr>
      </p:pic>
      <p:pic>
        <p:nvPicPr>
          <p:cNvPr id="1075" name="Bild" descr="Bild"/>
          <p:cNvPicPr>
            <a:picLocks noChangeAspect="1"/>
          </p:cNvPicPr>
          <p:nvPr/>
        </p:nvPicPr>
        <p:blipFill>
          <a:blip r:embed="rId13"/>
          <a:stretch>
            <a:fillRect/>
          </a:stretch>
        </p:blipFill>
        <p:spPr>
          <a:xfrm>
            <a:off x="7035146" y="3519982"/>
            <a:ext cx="366055" cy="508309"/>
          </a:xfrm>
          <a:prstGeom prst="rect">
            <a:avLst/>
          </a:prstGeom>
          <a:ln w="12700">
            <a:miter lim="400000"/>
          </a:ln>
        </p:spPr>
      </p:pic>
    </p:spTree>
    <p:extLst>
      <p:ext uri="{BB962C8B-B14F-4D97-AF65-F5344CB8AC3E}">
        <p14:creationId xmlns:p14="http://schemas.microsoft.com/office/powerpoint/2010/main" val="76100471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910" name="Rubrik 5"/>
          <p:cNvSpPr txBox="1"/>
          <p:nvPr/>
        </p:nvSpPr>
        <p:spPr>
          <a:xfrm>
            <a:off x="575733" y="2649793"/>
            <a:ext cx="8287809" cy="1143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6100" b="1" spc="-338">
                <a:solidFill>
                  <a:srgbClr val="8F172E"/>
                </a:solidFill>
              </a:defRPr>
            </a:lvl1pPr>
          </a:lstStyle>
          <a:p>
            <a:r>
              <a:t>Skyddsombudet</a:t>
            </a:r>
          </a:p>
        </p:txBody>
      </p:sp>
      <p:pic>
        <p:nvPicPr>
          <p:cNvPr id="9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912" name="Rubrik 5"/>
          <p:cNvSpPr txBox="1"/>
          <p:nvPr/>
        </p:nvSpPr>
        <p:spPr>
          <a:xfrm>
            <a:off x="512233" y="569940"/>
            <a:ext cx="9052560"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E32013"/>
                </a:solidFill>
              </a:defRPr>
            </a:lvl1pPr>
          </a:lstStyle>
          <a:p>
            <a:r>
              <a:t>Din arbetsmiljö</a:t>
            </a:r>
          </a:p>
        </p:txBody>
      </p:sp>
      <p:sp>
        <p:nvSpPr>
          <p:cNvPr id="913" name="• Utses av facket…"/>
          <p:cNvSpPr txBox="1"/>
          <p:nvPr/>
        </p:nvSpPr>
        <p:spPr>
          <a:xfrm>
            <a:off x="582471" y="4054861"/>
            <a:ext cx="5903948" cy="1143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600" b="1" spc="-200">
                <a:solidFill>
                  <a:srgbClr val="8F172E"/>
                </a:solidFill>
              </a:defRPr>
            </a:pPr>
            <a:r>
              <a:t>• Utses av facket</a:t>
            </a:r>
          </a:p>
          <a:p>
            <a:pPr>
              <a:defRPr sz="3600" b="1" spc="-200">
                <a:solidFill>
                  <a:srgbClr val="8F172E"/>
                </a:solidFill>
              </a:defRPr>
            </a:pPr>
            <a:r>
              <a:t>• Kollar arbetsmiljön på jobbet</a:t>
            </a:r>
          </a:p>
        </p:txBody>
      </p:sp>
      <p:pic>
        <p:nvPicPr>
          <p:cNvPr id="914" name="Bild" descr="Bild"/>
          <p:cNvPicPr>
            <a:picLocks noChangeAspect="1"/>
          </p:cNvPicPr>
          <p:nvPr/>
        </p:nvPicPr>
        <p:blipFill>
          <a:blip r:embed="rId5"/>
          <a:stretch>
            <a:fillRect/>
          </a:stretch>
        </p:blipFill>
        <p:spPr>
          <a:xfrm>
            <a:off x="6870424" y="1448985"/>
            <a:ext cx="3586153" cy="6850529"/>
          </a:xfrm>
          <a:prstGeom prst="rect">
            <a:avLst/>
          </a:prstGeom>
          <a:ln w="12700">
            <a:miter lim="400000"/>
          </a:ln>
        </p:spPr>
      </p:pic>
      <p:pic>
        <p:nvPicPr>
          <p:cNvPr id="915" name="Bild" descr="Bild"/>
          <p:cNvPicPr>
            <a:picLocks noChangeAspect="1"/>
          </p:cNvPicPr>
          <p:nvPr/>
        </p:nvPicPr>
        <p:blipFill>
          <a:blip r:embed="rId6"/>
          <a:stretch>
            <a:fillRect/>
          </a:stretch>
        </p:blipFill>
        <p:spPr>
          <a:xfrm>
            <a:off x="9014600" y="5304083"/>
            <a:ext cx="257584" cy="257584"/>
          </a:xfrm>
          <a:prstGeom prst="rect">
            <a:avLst/>
          </a:prstGeom>
          <a:ln w="12700">
            <a:miter lim="400000"/>
          </a:ln>
        </p:spPr>
      </p:pic>
    </p:spTree>
    <p:extLst>
      <p:ext uri="{BB962C8B-B14F-4D97-AF65-F5344CB8AC3E}">
        <p14:creationId xmlns:p14="http://schemas.microsoft.com/office/powerpoint/2010/main" val="38831859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1025" name="Rubrik 5"/>
          <p:cNvSpPr txBox="1"/>
          <p:nvPr/>
        </p:nvSpPr>
        <p:spPr>
          <a:xfrm>
            <a:off x="575733" y="617793"/>
            <a:ext cx="11040534" cy="293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6100" b="1" spc="-338">
                <a:solidFill>
                  <a:srgbClr val="D13826"/>
                </a:solidFill>
              </a:defRPr>
            </a:pPr>
            <a:r>
              <a:t>Elevmedlemskap –</a:t>
            </a:r>
          </a:p>
          <a:p>
            <a:pPr>
              <a:lnSpc>
                <a:spcPct val="90000"/>
              </a:lnSpc>
              <a:defRPr sz="6100" b="1" spc="-338">
                <a:solidFill>
                  <a:srgbClr val="832430"/>
                </a:solidFill>
              </a:defRPr>
            </a:pPr>
            <a:r>
              <a:t>För din trygghet på arbetsplatsen</a:t>
            </a:r>
          </a:p>
        </p:txBody>
      </p:sp>
      <p:pic>
        <p:nvPicPr>
          <p:cNvPr id="1026" name="Pennanteckning 4" descr="Pennanteckning 4"/>
          <p:cNvPicPr>
            <a:picLocks noChangeAspect="1"/>
          </p:cNvPicPr>
          <p:nvPr/>
        </p:nvPicPr>
        <p:blipFill>
          <a:blip r:embed="rId4"/>
          <a:stretch>
            <a:fillRect/>
          </a:stretch>
        </p:blipFill>
        <p:spPr>
          <a:xfrm>
            <a:off x="10011251" y="956107"/>
            <a:ext cx="17681" cy="13192"/>
          </a:xfrm>
          <a:prstGeom prst="rect">
            <a:avLst/>
          </a:prstGeom>
          <a:ln w="12700">
            <a:miter lim="400000"/>
          </a:ln>
        </p:spPr>
      </p:pic>
      <p:sp>
        <p:nvSpPr>
          <p:cNvPr id="1027" name="Platshållare för innehåll 2"/>
          <p:cNvSpPr txBox="1">
            <a:spLocks noGrp="1"/>
          </p:cNvSpPr>
          <p:nvPr>
            <p:ph type="body" sz="half" idx="4294967295"/>
          </p:nvPr>
        </p:nvSpPr>
        <p:spPr>
          <a:xfrm>
            <a:off x="653107" y="2767942"/>
            <a:ext cx="5718026" cy="3749879"/>
          </a:xfrm>
          <a:prstGeom prst="rect">
            <a:avLst/>
          </a:prstGeom>
        </p:spPr>
        <p:txBody>
          <a:bodyPr>
            <a:normAutofit lnSpcReduction="10000"/>
          </a:bodyPr>
          <a:lstStyle/>
          <a:p>
            <a:pPr>
              <a:lnSpc>
                <a:spcPct val="110000"/>
              </a:lnSpc>
              <a:spcBef>
                <a:spcPts val="600"/>
              </a:spcBef>
              <a:defRPr sz="1400"/>
            </a:pPr>
            <a:r>
              <a:rPr dirty="0" err="1"/>
              <a:t>Alla</a:t>
            </a:r>
            <a:r>
              <a:rPr dirty="0"/>
              <a:t> </a:t>
            </a:r>
            <a:r>
              <a:rPr dirty="0" err="1"/>
              <a:t>som</a:t>
            </a:r>
            <a:r>
              <a:rPr dirty="0"/>
              <a:t> </a:t>
            </a:r>
            <a:r>
              <a:rPr dirty="0" err="1"/>
              <a:t>går</a:t>
            </a:r>
            <a:r>
              <a:rPr dirty="0"/>
              <a:t> </a:t>
            </a:r>
            <a:r>
              <a:rPr dirty="0" err="1"/>
              <a:t>gymnasiets</a:t>
            </a:r>
            <a:r>
              <a:rPr dirty="0"/>
              <a:t> </a:t>
            </a:r>
            <a:r>
              <a:rPr lang="sv-SE" dirty="0"/>
              <a:t>försäljning- och serviceprogram (tidigare kallat h</a:t>
            </a:r>
            <a:r>
              <a:rPr dirty="0" err="1"/>
              <a:t>andels</a:t>
            </a:r>
            <a:r>
              <a:rPr dirty="0"/>
              <a:t>- och </a:t>
            </a:r>
            <a:r>
              <a:rPr dirty="0" err="1"/>
              <a:t>administrationsprogram</a:t>
            </a:r>
            <a:r>
              <a:rPr lang="sv-SE" dirty="0"/>
              <a:t>)</a:t>
            </a:r>
            <a:r>
              <a:rPr dirty="0"/>
              <a:t> </a:t>
            </a:r>
            <a:r>
              <a:rPr dirty="0" err="1"/>
              <a:t>eller</a:t>
            </a:r>
            <a:r>
              <a:rPr dirty="0"/>
              <a:t> </a:t>
            </a:r>
            <a:r>
              <a:rPr lang="sv-SE" dirty="0"/>
              <a:t>h</a:t>
            </a:r>
            <a:r>
              <a:rPr dirty="0" err="1"/>
              <a:t>antverksprogram</a:t>
            </a:r>
            <a:r>
              <a:rPr dirty="0"/>
              <a:t> </a:t>
            </a:r>
            <a:r>
              <a:rPr lang="sv-SE" dirty="0"/>
              <a:t>–</a:t>
            </a:r>
            <a:r>
              <a:rPr dirty="0"/>
              <a:t> t ex florist, </a:t>
            </a:r>
            <a:r>
              <a:rPr dirty="0" err="1"/>
              <a:t>frisör</a:t>
            </a:r>
            <a:r>
              <a:rPr dirty="0"/>
              <a:t>, stylist, </a:t>
            </a:r>
            <a:r>
              <a:rPr dirty="0" err="1"/>
              <a:t>skönhetsvård</a:t>
            </a:r>
            <a:r>
              <a:rPr dirty="0"/>
              <a:t> och </a:t>
            </a:r>
            <a:r>
              <a:rPr dirty="0" err="1"/>
              <a:t>textil</a:t>
            </a:r>
            <a:r>
              <a:rPr dirty="0"/>
              <a:t>/mode/design </a:t>
            </a:r>
            <a:r>
              <a:rPr lang="sv-SE" dirty="0"/>
              <a:t>–</a:t>
            </a:r>
            <a:r>
              <a:rPr dirty="0"/>
              <a:t> </a:t>
            </a:r>
            <a:r>
              <a:rPr dirty="0" err="1"/>
              <a:t>kan</a:t>
            </a:r>
            <a:r>
              <a:rPr dirty="0"/>
              <a:t> </a:t>
            </a:r>
            <a:r>
              <a:rPr dirty="0" err="1"/>
              <a:t>bli</a:t>
            </a:r>
            <a:r>
              <a:rPr dirty="0"/>
              <a:t> </a:t>
            </a:r>
            <a:r>
              <a:rPr dirty="0" err="1"/>
              <a:t>elevmedlemmar</a:t>
            </a:r>
            <a:r>
              <a:rPr dirty="0"/>
              <a:t> </a:t>
            </a:r>
            <a:r>
              <a:rPr dirty="0" err="1"/>
              <a:t>i</a:t>
            </a:r>
            <a:r>
              <a:rPr dirty="0"/>
              <a:t> Handels. </a:t>
            </a:r>
            <a:br>
              <a:rPr dirty="0"/>
            </a:br>
            <a:r>
              <a:rPr dirty="0"/>
              <a:t>Det </a:t>
            </a:r>
            <a:r>
              <a:rPr dirty="0" err="1"/>
              <a:t>gäller</a:t>
            </a:r>
            <a:r>
              <a:rPr dirty="0"/>
              <a:t> </a:t>
            </a:r>
            <a:r>
              <a:rPr dirty="0" err="1"/>
              <a:t>också</a:t>
            </a:r>
            <a:r>
              <a:rPr dirty="0"/>
              <a:t> </a:t>
            </a:r>
            <a:r>
              <a:rPr dirty="0" err="1"/>
              <a:t>likvärdig</a:t>
            </a:r>
            <a:r>
              <a:rPr dirty="0"/>
              <a:t> </a:t>
            </a:r>
            <a:r>
              <a:rPr dirty="0" err="1"/>
              <a:t>gymnasial</a:t>
            </a:r>
            <a:r>
              <a:rPr dirty="0"/>
              <a:t> </a:t>
            </a:r>
            <a:r>
              <a:rPr dirty="0" err="1"/>
              <a:t>vuxen</a:t>
            </a:r>
            <a:r>
              <a:rPr dirty="0"/>
              <a:t>- </a:t>
            </a:r>
            <a:r>
              <a:rPr dirty="0" err="1"/>
              <a:t>eller</a:t>
            </a:r>
            <a:r>
              <a:rPr dirty="0"/>
              <a:t> </a:t>
            </a:r>
            <a:r>
              <a:rPr dirty="0" err="1"/>
              <a:t>yrkesutbildning</a:t>
            </a:r>
            <a:r>
              <a:rPr dirty="0"/>
              <a:t> </a:t>
            </a:r>
          </a:p>
          <a:p>
            <a:pPr>
              <a:lnSpc>
                <a:spcPct val="110000"/>
              </a:lnSpc>
              <a:spcBef>
                <a:spcPts val="600"/>
              </a:spcBef>
              <a:defRPr sz="1400"/>
            </a:pPr>
            <a:r>
              <a:rPr dirty="0"/>
              <a:t>Det </a:t>
            </a:r>
            <a:r>
              <a:rPr dirty="0" err="1"/>
              <a:t>är</a:t>
            </a:r>
            <a:r>
              <a:rPr dirty="0"/>
              <a:t> </a:t>
            </a:r>
            <a:r>
              <a:rPr dirty="0" err="1"/>
              <a:t>helt</a:t>
            </a:r>
            <a:r>
              <a:rPr dirty="0"/>
              <a:t> gratis</a:t>
            </a:r>
          </a:p>
          <a:p>
            <a:pPr>
              <a:lnSpc>
                <a:spcPct val="110000"/>
              </a:lnSpc>
              <a:spcBef>
                <a:spcPts val="600"/>
              </a:spcBef>
              <a:defRPr sz="1400"/>
            </a:pPr>
            <a:r>
              <a:rPr dirty="0"/>
              <a:t>Som </a:t>
            </a:r>
            <a:r>
              <a:rPr dirty="0" err="1"/>
              <a:t>elevmedlem</a:t>
            </a:r>
            <a:r>
              <a:rPr dirty="0"/>
              <a:t> </a:t>
            </a:r>
            <a:r>
              <a:rPr dirty="0" err="1"/>
              <a:t>har</a:t>
            </a:r>
            <a:r>
              <a:rPr dirty="0"/>
              <a:t> du </a:t>
            </a:r>
            <a:r>
              <a:rPr dirty="0" err="1"/>
              <a:t>facket</a:t>
            </a:r>
            <a:r>
              <a:rPr dirty="0"/>
              <a:t> </a:t>
            </a:r>
            <a:r>
              <a:rPr dirty="0" err="1"/>
              <a:t>i</a:t>
            </a:r>
            <a:r>
              <a:rPr dirty="0"/>
              <a:t> </a:t>
            </a:r>
            <a:r>
              <a:rPr dirty="0" err="1"/>
              <a:t>ryggen</a:t>
            </a:r>
            <a:r>
              <a:rPr dirty="0"/>
              <a:t> </a:t>
            </a:r>
            <a:r>
              <a:rPr dirty="0" err="1"/>
              <a:t>när</a:t>
            </a:r>
            <a:r>
              <a:rPr dirty="0"/>
              <a:t> du </a:t>
            </a:r>
            <a:r>
              <a:rPr dirty="0" err="1"/>
              <a:t>är</a:t>
            </a:r>
            <a:r>
              <a:rPr dirty="0"/>
              <a:t> </a:t>
            </a:r>
            <a:r>
              <a:rPr dirty="0" err="1"/>
              <a:t>ute</a:t>
            </a:r>
            <a:r>
              <a:rPr dirty="0"/>
              <a:t> </a:t>
            </a:r>
            <a:r>
              <a:rPr dirty="0" err="1"/>
              <a:t>på</a:t>
            </a:r>
            <a:r>
              <a:rPr dirty="0"/>
              <a:t> </a:t>
            </a:r>
            <a:r>
              <a:rPr dirty="0" err="1"/>
              <a:t>praktik</a:t>
            </a:r>
            <a:r>
              <a:rPr dirty="0"/>
              <a:t> och </a:t>
            </a:r>
            <a:r>
              <a:rPr dirty="0" err="1"/>
              <a:t>jobbar</a:t>
            </a:r>
            <a:r>
              <a:rPr dirty="0"/>
              <a:t> extra</a:t>
            </a:r>
          </a:p>
          <a:p>
            <a:pPr>
              <a:lnSpc>
                <a:spcPct val="110000"/>
              </a:lnSpc>
              <a:spcBef>
                <a:spcPts val="600"/>
              </a:spcBef>
              <a:defRPr sz="1400"/>
            </a:pPr>
            <a:r>
              <a:rPr dirty="0"/>
              <a:t>Du </a:t>
            </a:r>
            <a:r>
              <a:rPr dirty="0" err="1"/>
              <a:t>får</a:t>
            </a:r>
            <a:r>
              <a:rPr dirty="0"/>
              <a:t> </a:t>
            </a:r>
            <a:r>
              <a:rPr dirty="0" err="1"/>
              <a:t>facklig</a:t>
            </a:r>
            <a:r>
              <a:rPr dirty="0"/>
              <a:t> </a:t>
            </a:r>
            <a:r>
              <a:rPr dirty="0" err="1"/>
              <a:t>rådgivning</a:t>
            </a:r>
            <a:r>
              <a:rPr dirty="0"/>
              <a:t> </a:t>
            </a:r>
            <a:r>
              <a:rPr dirty="0" err="1"/>
              <a:t>från</a:t>
            </a:r>
            <a:r>
              <a:rPr dirty="0"/>
              <a:t> </a:t>
            </a:r>
            <a:r>
              <a:rPr b="1" dirty="0"/>
              <a:t>Handels </a:t>
            </a:r>
            <a:r>
              <a:rPr b="1" dirty="0" err="1"/>
              <a:t>Direkt</a:t>
            </a:r>
            <a:r>
              <a:rPr b="1" dirty="0"/>
              <a:t>, 0771-666 444</a:t>
            </a:r>
          </a:p>
          <a:p>
            <a:pPr>
              <a:lnSpc>
                <a:spcPct val="110000"/>
              </a:lnSpc>
              <a:spcBef>
                <a:spcPts val="600"/>
              </a:spcBef>
              <a:defRPr sz="1400"/>
            </a:pPr>
            <a:r>
              <a:rPr dirty="0"/>
              <a:t>Du </a:t>
            </a:r>
            <a:r>
              <a:rPr dirty="0" err="1"/>
              <a:t>kan</a:t>
            </a:r>
            <a:r>
              <a:rPr dirty="0"/>
              <a:t> </a:t>
            </a:r>
            <a:r>
              <a:rPr dirty="0" err="1"/>
              <a:t>få</a:t>
            </a:r>
            <a:r>
              <a:rPr dirty="0"/>
              <a:t> </a:t>
            </a:r>
            <a:r>
              <a:rPr dirty="0" err="1"/>
              <a:t>förhandlingshjälp</a:t>
            </a:r>
            <a:endParaRPr dirty="0"/>
          </a:p>
          <a:p>
            <a:pPr>
              <a:lnSpc>
                <a:spcPct val="110000"/>
              </a:lnSpc>
              <a:spcBef>
                <a:spcPts val="600"/>
              </a:spcBef>
              <a:defRPr sz="1400"/>
            </a:pPr>
            <a:r>
              <a:rPr dirty="0"/>
              <a:t>Du </a:t>
            </a:r>
            <a:r>
              <a:rPr dirty="0" err="1"/>
              <a:t>kan</a:t>
            </a:r>
            <a:r>
              <a:rPr dirty="0"/>
              <a:t> </a:t>
            </a:r>
            <a:r>
              <a:rPr dirty="0" err="1"/>
              <a:t>gå</a:t>
            </a:r>
            <a:r>
              <a:rPr dirty="0"/>
              <a:t> </a:t>
            </a:r>
            <a:r>
              <a:rPr dirty="0" err="1"/>
              <a:t>på</a:t>
            </a:r>
            <a:r>
              <a:rPr dirty="0"/>
              <a:t> </a:t>
            </a:r>
            <a:r>
              <a:rPr dirty="0" err="1"/>
              <a:t>facklig</a:t>
            </a:r>
            <a:r>
              <a:rPr dirty="0"/>
              <a:t> </a:t>
            </a:r>
            <a:r>
              <a:rPr dirty="0" err="1"/>
              <a:t>utbildning</a:t>
            </a:r>
            <a:r>
              <a:rPr dirty="0"/>
              <a:t> och </a:t>
            </a:r>
            <a:r>
              <a:rPr dirty="0" err="1"/>
              <a:t>får</a:t>
            </a:r>
            <a:r>
              <a:rPr dirty="0"/>
              <a:t> </a:t>
            </a:r>
            <a:r>
              <a:rPr dirty="0" err="1"/>
              <a:t>vår</a:t>
            </a:r>
            <a:r>
              <a:rPr dirty="0"/>
              <a:t> </a:t>
            </a:r>
            <a:r>
              <a:rPr dirty="0" err="1"/>
              <a:t>medlemstidning</a:t>
            </a:r>
            <a:r>
              <a:rPr dirty="0"/>
              <a:t> Handelsnytt</a:t>
            </a:r>
          </a:p>
          <a:p>
            <a:pPr>
              <a:lnSpc>
                <a:spcPct val="110000"/>
              </a:lnSpc>
              <a:spcBef>
                <a:spcPts val="600"/>
              </a:spcBef>
              <a:defRPr sz="1400"/>
            </a:pPr>
            <a:r>
              <a:rPr dirty="0" err="1"/>
              <a:t>Efter</a:t>
            </a:r>
            <a:r>
              <a:rPr dirty="0"/>
              <a:t> </a:t>
            </a:r>
            <a:r>
              <a:rPr dirty="0" err="1"/>
              <a:t>avslutade</a:t>
            </a:r>
            <a:r>
              <a:rPr dirty="0"/>
              <a:t> studier </a:t>
            </a:r>
            <a:r>
              <a:rPr dirty="0" err="1"/>
              <a:t>kontaktar</a:t>
            </a:r>
            <a:r>
              <a:rPr dirty="0"/>
              <a:t> vi dig med </a:t>
            </a:r>
            <a:r>
              <a:rPr dirty="0" err="1"/>
              <a:t>viktig</a:t>
            </a:r>
            <a:r>
              <a:rPr dirty="0"/>
              <a:t> information om </a:t>
            </a:r>
            <a:r>
              <a:rPr dirty="0" err="1"/>
              <a:t>vad</a:t>
            </a:r>
            <a:r>
              <a:rPr dirty="0"/>
              <a:t> du ska </a:t>
            </a:r>
            <a:r>
              <a:rPr dirty="0" err="1"/>
              <a:t>tänka</a:t>
            </a:r>
            <a:r>
              <a:rPr dirty="0"/>
              <a:t> </a:t>
            </a:r>
            <a:r>
              <a:rPr dirty="0" err="1"/>
              <a:t>på</a:t>
            </a:r>
            <a:r>
              <a:rPr dirty="0"/>
              <a:t> </a:t>
            </a:r>
            <a:r>
              <a:rPr dirty="0" err="1"/>
              <a:t>som</a:t>
            </a:r>
            <a:r>
              <a:rPr dirty="0"/>
              <a:t> </a:t>
            </a:r>
            <a:r>
              <a:rPr dirty="0" err="1"/>
              <a:t>ny</a:t>
            </a:r>
            <a:r>
              <a:rPr dirty="0"/>
              <a:t> </a:t>
            </a:r>
            <a:r>
              <a:rPr dirty="0" err="1"/>
              <a:t>på</a:t>
            </a:r>
            <a:r>
              <a:rPr dirty="0"/>
              <a:t> </a:t>
            </a:r>
            <a:r>
              <a:rPr dirty="0" err="1"/>
              <a:t>arbetsmarknaden</a:t>
            </a:r>
            <a:endParaRPr dirty="0"/>
          </a:p>
        </p:txBody>
      </p:sp>
      <p:pic>
        <p:nvPicPr>
          <p:cNvPr id="1028"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029" name="Bild" descr="Bild"/>
          <p:cNvPicPr>
            <a:picLocks noChangeAspect="1"/>
          </p:cNvPicPr>
          <p:nvPr/>
        </p:nvPicPr>
        <p:blipFill>
          <a:blip r:embed="rId6"/>
          <a:stretch>
            <a:fillRect/>
          </a:stretch>
        </p:blipFill>
        <p:spPr>
          <a:xfrm rot="1500000">
            <a:off x="6989709" y="2641600"/>
            <a:ext cx="3371304" cy="35120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3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
        <p:nvSpPr>
          <p:cNvPr id="1036"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FFFFF"/>
                </a:solidFill>
              </a:defRPr>
            </a:lvl1pPr>
          </a:lstStyle>
          <a:p>
            <a:r>
              <a:t>Stark tillsammans</a:t>
            </a:r>
          </a:p>
        </p:txBody>
      </p:sp>
    </p:spTree>
    <p:extLst>
      <p:ext uri="{BB962C8B-B14F-4D97-AF65-F5344CB8AC3E}">
        <p14:creationId xmlns:p14="http://schemas.microsoft.com/office/powerpoint/2010/main" val="136129842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41" name="Bild" descr="Bild"/>
          <p:cNvPicPr>
            <a:picLocks noChangeAspect="1"/>
          </p:cNvPicPr>
          <p:nvPr/>
        </p:nvPicPr>
        <p:blipFill>
          <a:blip r:embed="rId4"/>
          <a:stretch>
            <a:fillRect/>
          </a:stretch>
        </p:blipFill>
        <p:spPr>
          <a:xfrm>
            <a:off x="9791065" y="-1685060"/>
            <a:ext cx="2181378" cy="1219587"/>
          </a:xfrm>
          <a:prstGeom prst="rect">
            <a:avLst/>
          </a:prstGeom>
          <a:ln w="12700">
            <a:miter lim="400000"/>
          </a:ln>
        </p:spPr>
      </p:pic>
      <p:pic>
        <p:nvPicPr>
          <p:cNvPr id="1042"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043" name="Bild" descr="Bild"/>
          <p:cNvPicPr>
            <a:picLocks noChangeAspect="1"/>
          </p:cNvPicPr>
          <p:nvPr/>
        </p:nvPicPr>
        <p:blipFill>
          <a:blip r:embed="rId6"/>
          <a:stretch>
            <a:fillRect/>
          </a:stretch>
        </p:blipFill>
        <p:spPr>
          <a:xfrm>
            <a:off x="492727" y="3872738"/>
            <a:ext cx="2413001" cy="2413018"/>
          </a:xfrm>
          <a:prstGeom prst="rect">
            <a:avLst/>
          </a:prstGeom>
          <a:ln w="12700">
            <a:miter lim="400000"/>
          </a:ln>
        </p:spPr>
      </p:pic>
      <p:sp>
        <p:nvSpPr>
          <p:cNvPr id="1044"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FFFFF"/>
                </a:solidFill>
              </a:defRPr>
            </a:lvl1pPr>
          </a:lstStyle>
          <a:p>
            <a:r>
              <a:t>Stark tillsammans</a:t>
            </a:r>
          </a:p>
        </p:txBody>
      </p:sp>
      <p:sp>
        <p:nvSpPr>
          <p:cNvPr id="1045" name="Rubrik 5"/>
          <p:cNvSpPr txBox="1"/>
          <p:nvPr/>
        </p:nvSpPr>
        <p:spPr>
          <a:xfrm>
            <a:off x="486443" y="4034027"/>
            <a:ext cx="2425568" cy="2327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10000"/>
              </a:lnSpc>
              <a:defRPr sz="2400" b="1" spc="-133">
                <a:solidFill>
                  <a:srgbClr val="FFFFFF"/>
                </a:solidFill>
              </a:defRPr>
            </a:pPr>
            <a:r>
              <a:t>Engagera dig </a:t>
            </a:r>
          </a:p>
          <a:p>
            <a:pPr algn="ctr">
              <a:lnSpc>
                <a:spcPct val="110000"/>
              </a:lnSpc>
              <a:defRPr sz="2400" b="1" spc="-133">
                <a:solidFill>
                  <a:srgbClr val="FFFFFF"/>
                </a:solidFill>
              </a:defRPr>
            </a:pPr>
            <a:r>
              <a:t>– bli aktiv i </a:t>
            </a:r>
          </a:p>
          <a:p>
            <a:pPr algn="ctr">
              <a:lnSpc>
                <a:spcPct val="110000"/>
              </a:lnSpc>
              <a:defRPr sz="2400" b="1" spc="-133">
                <a:solidFill>
                  <a:srgbClr val="FFFFFF"/>
                </a:solidFill>
              </a:defRPr>
            </a:pPr>
            <a:r>
              <a:t>Handels!</a:t>
            </a:r>
          </a:p>
        </p:txBody>
      </p:sp>
    </p:spTree>
    <p:extLst>
      <p:ext uri="{BB962C8B-B14F-4D97-AF65-F5344CB8AC3E}">
        <p14:creationId xmlns:p14="http://schemas.microsoft.com/office/powerpoint/2010/main" val="318218369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80"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81" name="Bildobjekt 9" descr="Bildobjekt 9"/>
          <p:cNvPicPr>
            <a:picLocks noChangeAspect="1"/>
          </p:cNvPicPr>
          <p:nvPr/>
        </p:nvPicPr>
        <p:blipFill>
          <a:blip r:embed="rId5"/>
          <a:stretch>
            <a:fillRect/>
          </a:stretch>
        </p:blipFill>
        <p:spPr>
          <a:xfrm>
            <a:off x="1489500" y="3682627"/>
            <a:ext cx="648073" cy="648073"/>
          </a:xfrm>
          <a:prstGeom prst="rect">
            <a:avLst/>
          </a:prstGeom>
          <a:ln w="12700">
            <a:miter lim="400000"/>
          </a:ln>
          <a:effectLst>
            <a:reflection stA="52000" endPos="40000" dir="5400000" sy="-100000" algn="bl" rotWithShape="0"/>
          </a:effectLst>
        </p:spPr>
      </p:pic>
      <p:sp>
        <p:nvSpPr>
          <p:cNvPr id="1082" name="Rektangel 3"/>
          <p:cNvSpPr txBox="1"/>
          <p:nvPr/>
        </p:nvSpPr>
        <p:spPr>
          <a:xfrm>
            <a:off x="718895" y="4799541"/>
            <a:ext cx="4480561"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b="1"/>
            </a:pPr>
            <a:r>
              <a:rPr dirty="0"/>
              <a:t>Handels </a:t>
            </a:r>
            <a:r>
              <a:rPr dirty="0" err="1"/>
              <a:t>Direkt</a:t>
            </a:r>
            <a:r>
              <a:rPr dirty="0"/>
              <a:t>: </a:t>
            </a:r>
            <a:r>
              <a:rPr dirty="0">
                <a:solidFill>
                  <a:srgbClr val="C00000"/>
                </a:solidFill>
              </a:rPr>
              <a:t>0771-666 444</a:t>
            </a:r>
            <a:br>
              <a:rPr dirty="0">
                <a:solidFill>
                  <a:srgbClr val="C00000"/>
                </a:solidFill>
              </a:rPr>
            </a:br>
            <a:r>
              <a:rPr dirty="0"/>
              <a:t>Webb: </a:t>
            </a:r>
            <a:r>
              <a:rPr dirty="0">
                <a:solidFill>
                  <a:srgbClr val="C00000"/>
                </a:solidFill>
              </a:rPr>
              <a:t>Handels</a:t>
            </a:r>
            <a:r>
              <a:rPr>
                <a:solidFill>
                  <a:srgbClr val="C00000"/>
                </a:solidFill>
              </a:rPr>
              <a:t>.se</a:t>
            </a:r>
            <a:endParaRPr dirty="0">
              <a:solidFill>
                <a:srgbClr val="C00000"/>
              </a:solidFill>
            </a:endParaRPr>
          </a:p>
          <a:p>
            <a:pPr>
              <a:defRPr b="1"/>
            </a:pPr>
            <a:r>
              <a:rPr dirty="0"/>
              <a:t>Facebook: </a:t>
            </a:r>
            <a:r>
              <a:rPr dirty="0" err="1">
                <a:solidFill>
                  <a:srgbClr val="C00000"/>
                </a:solidFill>
              </a:rPr>
              <a:t>Handelsanställdas</a:t>
            </a:r>
            <a:r>
              <a:rPr dirty="0">
                <a:solidFill>
                  <a:srgbClr val="C00000"/>
                </a:solidFill>
              </a:rPr>
              <a:t> </a:t>
            </a:r>
            <a:r>
              <a:rPr dirty="0" err="1">
                <a:solidFill>
                  <a:srgbClr val="C00000"/>
                </a:solidFill>
              </a:rPr>
              <a:t>förbund</a:t>
            </a:r>
            <a:endParaRPr dirty="0">
              <a:solidFill>
                <a:srgbClr val="C00000"/>
              </a:solidFill>
            </a:endParaRPr>
          </a:p>
          <a:p>
            <a:pPr>
              <a:defRPr b="1"/>
            </a:pPr>
            <a:r>
              <a:rPr dirty="0"/>
              <a:t>Instagram: </a:t>
            </a:r>
            <a:r>
              <a:rPr dirty="0" err="1">
                <a:solidFill>
                  <a:srgbClr val="C00000"/>
                </a:solidFill>
              </a:rPr>
              <a:t>handelsfacket</a:t>
            </a:r>
            <a:endParaRPr dirty="0">
              <a:solidFill>
                <a:srgbClr val="C00000"/>
              </a:solidFill>
            </a:endParaRPr>
          </a:p>
          <a:p>
            <a:pPr>
              <a:defRPr b="1"/>
            </a:pPr>
            <a:r>
              <a:rPr dirty="0"/>
              <a:t>Twitter: </a:t>
            </a:r>
            <a:r>
              <a:rPr dirty="0">
                <a:solidFill>
                  <a:srgbClr val="C00000"/>
                </a:solidFill>
              </a:rPr>
              <a:t>@Handels_facket</a:t>
            </a:r>
          </a:p>
        </p:txBody>
      </p:sp>
      <p:pic>
        <p:nvPicPr>
          <p:cNvPr id="1083" name="Bildobjekt 15" descr="Bildobjekt 15"/>
          <p:cNvPicPr>
            <a:picLocks noChangeAspect="1"/>
          </p:cNvPicPr>
          <p:nvPr/>
        </p:nvPicPr>
        <p:blipFill>
          <a:blip r:embed="rId6"/>
          <a:stretch>
            <a:fillRect/>
          </a:stretch>
        </p:blipFill>
        <p:spPr>
          <a:xfrm>
            <a:off x="696888" y="3676808"/>
            <a:ext cx="648073" cy="648073"/>
          </a:xfrm>
          <a:prstGeom prst="rect">
            <a:avLst/>
          </a:prstGeom>
          <a:ln w="12700">
            <a:miter lim="400000"/>
          </a:ln>
          <a:effectLst>
            <a:reflection stA="52000" endPos="40000" dir="5400000" sy="-100000" algn="bl" rotWithShape="0"/>
          </a:effectLst>
        </p:spPr>
      </p:pic>
      <p:pic>
        <p:nvPicPr>
          <p:cNvPr id="1084" name="Bildobjekt 17" descr="Bildobjekt 17"/>
          <p:cNvPicPr>
            <a:picLocks noChangeAspect="1"/>
          </p:cNvPicPr>
          <p:nvPr/>
        </p:nvPicPr>
        <p:blipFill>
          <a:blip r:embed="rId7"/>
          <a:srcRect b="5070"/>
          <a:stretch>
            <a:fillRect/>
          </a:stretch>
        </p:blipFill>
        <p:spPr>
          <a:xfrm>
            <a:off x="3226296" y="3643793"/>
            <a:ext cx="723601" cy="686907"/>
          </a:xfrm>
          <a:prstGeom prst="rect">
            <a:avLst/>
          </a:prstGeom>
          <a:ln w="12700">
            <a:miter lim="400000"/>
          </a:ln>
          <a:effectLst>
            <a:reflection stA="52000" endPos="40000" dir="5400000" sy="-100000" algn="bl" rotWithShape="0"/>
          </a:effectLst>
        </p:spPr>
      </p:pic>
      <p:pic>
        <p:nvPicPr>
          <p:cNvPr id="1085" name="Bildobjekt 21" descr="Bildobjekt 21"/>
          <p:cNvPicPr>
            <a:picLocks noChangeAspect="1"/>
          </p:cNvPicPr>
          <p:nvPr/>
        </p:nvPicPr>
        <p:blipFill>
          <a:blip r:embed="rId8"/>
          <a:srcRect b="9720"/>
          <a:stretch>
            <a:fillRect/>
          </a:stretch>
        </p:blipFill>
        <p:spPr>
          <a:xfrm>
            <a:off x="2327945" y="3610619"/>
            <a:ext cx="805302" cy="727021"/>
          </a:xfrm>
          <a:prstGeom prst="rect">
            <a:avLst/>
          </a:prstGeom>
          <a:ln w="12700">
            <a:miter lim="400000"/>
          </a:ln>
          <a:effectLst>
            <a:reflection stA="52000" endPos="40000" dir="5400000" sy="-100000" algn="bl" rotWithShape="0"/>
          </a:effectLst>
        </p:spPr>
      </p:pic>
      <p:sp>
        <p:nvSpPr>
          <p:cNvPr id="1086" name="Rubrik 5"/>
          <p:cNvSpPr txBox="1"/>
          <p:nvPr/>
        </p:nvSpPr>
        <p:spPr>
          <a:xfrm>
            <a:off x="664633" y="6685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832330"/>
                </a:solidFill>
              </a:defRPr>
            </a:lvl1pPr>
          </a:lstStyle>
          <a:p>
            <a:r>
              <a:t>Tack för att du lyssnade!</a:t>
            </a:r>
          </a:p>
        </p:txBody>
      </p:sp>
    </p:spTree>
    <p:extLst>
      <p:ext uri="{BB962C8B-B14F-4D97-AF65-F5344CB8AC3E}">
        <p14:creationId xmlns:p14="http://schemas.microsoft.com/office/powerpoint/2010/main" val="15250523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Bild" descr="Bild"/>
          <p:cNvPicPr>
            <a:picLocks/>
          </p:cNvPicPr>
          <p:nvPr/>
        </p:nvPicPr>
        <p:blipFill>
          <a:blip r:embed="rId3"/>
          <a:stretch>
            <a:fillRect/>
          </a:stretch>
        </p:blipFill>
        <p:spPr>
          <a:xfrm>
            <a:off x="-1201" y="2540"/>
            <a:ext cx="12194402" cy="6858001"/>
          </a:xfrm>
          <a:prstGeom prst="rect">
            <a:avLst/>
          </a:prstGeom>
          <a:ln w="12700">
            <a:miter lim="400000"/>
          </a:ln>
        </p:spPr>
      </p:pic>
      <p:pic>
        <p:nvPicPr>
          <p:cNvPr id="106" name="Bild" descr="Bild"/>
          <p:cNvPicPr>
            <a:picLocks noChangeAspect="1"/>
          </p:cNvPicPr>
          <p:nvPr/>
        </p:nvPicPr>
        <p:blipFill>
          <a:blip r:embed="rId4"/>
          <a:stretch>
            <a:fillRect/>
          </a:stretch>
        </p:blipFill>
        <p:spPr>
          <a:xfrm>
            <a:off x="6908800" y="2527300"/>
            <a:ext cx="2483257" cy="2586914"/>
          </a:xfrm>
          <a:prstGeom prst="rect">
            <a:avLst/>
          </a:prstGeom>
          <a:ln w="12700">
            <a:miter lim="400000"/>
          </a:ln>
        </p:spPr>
      </p:pic>
      <p:sp>
        <p:nvSpPr>
          <p:cNvPr id="107" name="textruta 9"/>
          <p:cNvSpPr txBox="1"/>
          <p:nvPr/>
        </p:nvSpPr>
        <p:spPr>
          <a:xfrm>
            <a:off x="-31497" y="1787672"/>
            <a:ext cx="6269028" cy="41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200" b="1"/>
            </a:pPr>
            <a:r>
              <a:rPr>
                <a:solidFill>
                  <a:srgbClr val="E2261B"/>
                </a:solidFill>
              </a:rPr>
              <a:t>Jobba</a:t>
            </a:r>
            <a:r>
              <a:t> – Ett fackförbund per bransch</a:t>
            </a:r>
          </a:p>
        </p:txBody>
      </p:sp>
      <p:sp>
        <p:nvSpPr>
          <p:cNvPr id="108" name="textruta 10"/>
          <p:cNvSpPr txBox="1"/>
          <p:nvPr/>
        </p:nvSpPr>
        <p:spPr>
          <a:xfrm>
            <a:off x="6788637" y="1763103"/>
            <a:ext cx="347556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a:pPr>
            <a:r>
              <a:rPr>
                <a:solidFill>
                  <a:srgbClr val="E32013"/>
                </a:solidFill>
              </a:rPr>
              <a:t>Äga</a:t>
            </a:r>
            <a:r>
              <a:t> – Arbetsgivare</a:t>
            </a:r>
          </a:p>
        </p:txBody>
      </p:sp>
      <p:pic>
        <p:nvPicPr>
          <p:cNvPr id="109" name="Bildobjekt 26" descr="Bildobjekt 26"/>
          <p:cNvPicPr>
            <a:picLocks noChangeAspect="1"/>
          </p:cNvPicPr>
          <p:nvPr/>
        </p:nvPicPr>
        <p:blipFill>
          <a:blip r:embed="rId5"/>
          <a:stretch>
            <a:fillRect/>
          </a:stretch>
        </p:blipFill>
        <p:spPr>
          <a:xfrm>
            <a:off x="6646172" y="5373844"/>
            <a:ext cx="832720" cy="792669"/>
          </a:xfrm>
          <a:prstGeom prst="rect">
            <a:avLst/>
          </a:prstGeom>
          <a:ln w="12700">
            <a:miter lim="400000"/>
          </a:ln>
        </p:spPr>
      </p:pic>
      <p:sp>
        <p:nvSpPr>
          <p:cNvPr id="110" name="textruta 5"/>
          <p:cNvSpPr txBox="1"/>
          <p:nvPr/>
        </p:nvSpPr>
        <p:spPr>
          <a:xfrm>
            <a:off x="7611347" y="5543193"/>
            <a:ext cx="335954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spAutoFit/>
          </a:bodyPr>
          <a:lstStyle/>
          <a:p>
            <a:pPr>
              <a:defRPr sz="1400" b="1"/>
            </a:pPr>
            <a:r>
              <a:rPr dirty="0"/>
              <a:t>En </a:t>
            </a:r>
            <a:r>
              <a:rPr dirty="0" err="1"/>
              <a:t>arbetsgivarförening</a:t>
            </a:r>
            <a:r>
              <a:rPr dirty="0"/>
              <a:t> per </a:t>
            </a:r>
            <a:r>
              <a:rPr dirty="0" err="1"/>
              <a:t>bransch</a:t>
            </a:r>
            <a:endParaRPr lang="sv-SE" dirty="0" err="1"/>
          </a:p>
          <a:p>
            <a:pPr>
              <a:defRPr sz="1400"/>
            </a:pPr>
            <a:r>
              <a:rPr dirty="0"/>
              <a:t>Till </a:t>
            </a:r>
            <a:r>
              <a:rPr dirty="0" err="1"/>
              <a:t>exempel</a:t>
            </a:r>
            <a:r>
              <a:rPr dirty="0"/>
              <a:t> </a:t>
            </a:r>
            <a:r>
              <a:rPr dirty="0" err="1"/>
              <a:t>Sveriges</a:t>
            </a:r>
            <a:r>
              <a:rPr dirty="0"/>
              <a:t> </a:t>
            </a:r>
            <a:r>
              <a:rPr dirty="0" err="1"/>
              <a:t>Frisörföretagare</a:t>
            </a:r>
            <a:r>
              <a:rPr lang="sv-SE" dirty="0"/>
              <a:t> eller </a:t>
            </a:r>
            <a:r>
              <a:rPr lang="sv-SE" dirty="0" err="1"/>
              <a:t>Fremia</a:t>
            </a:r>
            <a:endParaRPr dirty="0" err="1"/>
          </a:p>
        </p:txBody>
      </p:sp>
      <p:sp>
        <p:nvSpPr>
          <p:cNvPr id="111" name="Rubrik 5"/>
          <p:cNvSpPr txBox="1"/>
          <p:nvPr/>
        </p:nvSpPr>
        <p:spPr>
          <a:xfrm>
            <a:off x="1569719" y="569940"/>
            <a:ext cx="90525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spc="-71">
                <a:solidFill>
                  <a:srgbClr val="E2261B"/>
                </a:solidFill>
              </a:defRPr>
            </a:lvl1pPr>
          </a:lstStyle>
          <a:p>
            <a:r>
              <a:t>Arbetsmarknadens parter</a:t>
            </a:r>
          </a:p>
        </p:txBody>
      </p:sp>
      <p:pic>
        <p:nvPicPr>
          <p:cNvPr id="112" name="Bildobjekt 19" descr="Bildobjekt 19"/>
          <p:cNvPicPr>
            <a:picLocks noChangeAspect="1"/>
          </p:cNvPicPr>
          <p:nvPr/>
        </p:nvPicPr>
        <p:blipFill>
          <a:blip r:embed="rId6"/>
          <a:stretch>
            <a:fillRect/>
          </a:stretch>
        </p:blipFill>
        <p:spPr>
          <a:xfrm>
            <a:off x="3826422" y="3844532"/>
            <a:ext cx="683415" cy="683417"/>
          </a:xfrm>
          <a:prstGeom prst="rect">
            <a:avLst/>
          </a:prstGeom>
          <a:ln w="12700">
            <a:miter lim="400000"/>
          </a:ln>
        </p:spPr>
      </p:pic>
      <p:pic>
        <p:nvPicPr>
          <p:cNvPr id="113" name="Bildobjekt 5" descr="Bildobjekt 5"/>
          <p:cNvPicPr>
            <a:picLocks noChangeAspect="1"/>
          </p:cNvPicPr>
          <p:nvPr/>
        </p:nvPicPr>
        <p:blipFill>
          <a:blip r:embed="rId7"/>
          <a:stretch>
            <a:fillRect/>
          </a:stretch>
        </p:blipFill>
        <p:spPr>
          <a:xfrm>
            <a:off x="2821892" y="3866371"/>
            <a:ext cx="727642" cy="639739"/>
          </a:xfrm>
          <a:prstGeom prst="rect">
            <a:avLst/>
          </a:prstGeom>
          <a:ln w="12700">
            <a:miter lim="400000"/>
          </a:ln>
        </p:spPr>
      </p:pic>
      <p:pic>
        <p:nvPicPr>
          <p:cNvPr id="114" name="Bildobjekt 14343" descr="Bildobjekt 14343"/>
          <p:cNvPicPr>
            <a:picLocks noChangeAspect="1"/>
          </p:cNvPicPr>
          <p:nvPr/>
        </p:nvPicPr>
        <p:blipFill>
          <a:blip r:embed="rId8"/>
          <a:stretch>
            <a:fillRect/>
          </a:stretch>
        </p:blipFill>
        <p:spPr>
          <a:xfrm>
            <a:off x="8875709" y="3652766"/>
            <a:ext cx="1561193" cy="816564"/>
          </a:xfrm>
          <a:prstGeom prst="rect">
            <a:avLst/>
          </a:prstGeom>
          <a:ln w="12700">
            <a:miter lim="400000"/>
          </a:ln>
        </p:spPr>
      </p:pic>
      <p:pic>
        <p:nvPicPr>
          <p:cNvPr id="115" name="Bildobjekt 16" descr="Bildobjekt 16"/>
          <p:cNvPicPr>
            <a:picLocks noChangeAspect="1"/>
          </p:cNvPicPr>
          <p:nvPr/>
        </p:nvPicPr>
        <p:blipFill>
          <a:blip r:embed="rId9"/>
          <a:stretch>
            <a:fillRect/>
          </a:stretch>
        </p:blipFill>
        <p:spPr>
          <a:xfrm>
            <a:off x="4712076" y="3934011"/>
            <a:ext cx="826140" cy="504458"/>
          </a:xfrm>
          <a:prstGeom prst="rect">
            <a:avLst/>
          </a:prstGeom>
          <a:ln w="12700">
            <a:miter lim="400000"/>
          </a:ln>
        </p:spPr>
      </p:pic>
      <p:sp>
        <p:nvSpPr>
          <p:cNvPr id="116" name="Rak koppling 11"/>
          <p:cNvSpPr/>
          <p:nvPr/>
        </p:nvSpPr>
        <p:spPr>
          <a:xfrm flipH="1">
            <a:off x="6240016" y="1767248"/>
            <a:ext cx="1" cy="4587599"/>
          </a:xfrm>
          <a:prstGeom prst="line">
            <a:avLst/>
          </a:prstGeom>
          <a:ln w="25400">
            <a:solidFill>
              <a:schemeClr val="accent1"/>
            </a:solidFill>
            <a:miter lim="400000"/>
          </a:ln>
        </p:spPr>
        <p:txBody>
          <a:bodyPr lIns="45719" rIns="45719"/>
          <a:lstStyle/>
          <a:p>
            <a:endParaRPr/>
          </a:p>
        </p:txBody>
      </p:sp>
      <p:pic>
        <p:nvPicPr>
          <p:cNvPr id="117" name="Bildobjekt 2" descr="Bildobjekt 2"/>
          <p:cNvPicPr>
            <a:picLocks noChangeAspect="1"/>
          </p:cNvPicPr>
          <p:nvPr/>
        </p:nvPicPr>
        <p:blipFill>
          <a:blip r:embed="rId10"/>
          <a:stretch>
            <a:fillRect/>
          </a:stretch>
        </p:blipFill>
        <p:spPr>
          <a:xfrm>
            <a:off x="10841797" y="5547014"/>
            <a:ext cx="1020557" cy="1020556"/>
          </a:xfrm>
          <a:prstGeom prst="rect">
            <a:avLst/>
          </a:prstGeom>
          <a:ln w="12700">
            <a:miter lim="400000"/>
          </a:ln>
        </p:spPr>
      </p:pic>
      <p:sp>
        <p:nvSpPr>
          <p:cNvPr id="118" name="14 fackförbund, Handels är det 3:e största"/>
          <p:cNvSpPr txBox="1"/>
          <p:nvPr/>
        </p:nvSpPr>
        <p:spPr>
          <a:xfrm>
            <a:off x="1478141" y="5746393"/>
            <a:ext cx="3415145"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tabLst>
                <a:tab pos="1079500" algn="l"/>
                <a:tab pos="1219200" algn="l"/>
                <a:tab pos="1397000" algn="l"/>
              </a:tabLst>
              <a:defRPr sz="1400"/>
            </a:lvl1pPr>
          </a:lstStyle>
          <a:p>
            <a:r>
              <a:t>14 fackförbund, Handels är det 3:e största</a:t>
            </a:r>
          </a:p>
        </p:txBody>
      </p:sp>
      <p:sp>
        <p:nvSpPr>
          <p:cNvPr id="119" name="Rak koppling 11"/>
          <p:cNvSpPr/>
          <p:nvPr/>
        </p:nvSpPr>
        <p:spPr>
          <a:xfrm flipH="1">
            <a:off x="3185712" y="4675794"/>
            <a:ext cx="1" cy="1020557"/>
          </a:xfrm>
          <a:prstGeom prst="line">
            <a:avLst/>
          </a:prstGeom>
          <a:ln w="25400">
            <a:solidFill>
              <a:schemeClr val="accent1"/>
            </a:solidFill>
            <a:miter lim="400000"/>
            <a:tailEnd type="triangle"/>
          </a:ln>
        </p:spPr>
        <p:txBody>
          <a:bodyPr lIns="45719" rIns="45719"/>
          <a:lstStyle/>
          <a:p>
            <a:endParaRPr/>
          </a:p>
        </p:txBody>
      </p:sp>
      <p:pic>
        <p:nvPicPr>
          <p:cNvPr id="120" name="Bild" descr="Bild"/>
          <p:cNvPicPr>
            <a:picLocks noChangeAspect="1"/>
          </p:cNvPicPr>
          <p:nvPr/>
        </p:nvPicPr>
        <p:blipFill>
          <a:blip r:embed="rId11"/>
          <a:stretch>
            <a:fillRect/>
          </a:stretch>
        </p:blipFill>
        <p:spPr>
          <a:xfrm>
            <a:off x="685800" y="2692400"/>
            <a:ext cx="2483257" cy="2586914"/>
          </a:xfrm>
          <a:prstGeom prst="rect">
            <a:avLst/>
          </a:prstGeom>
          <a:ln w="12700">
            <a:miter lim="400000"/>
          </a:ln>
        </p:spPr>
      </p:pic>
    </p:spTree>
    <p:extLst>
      <p:ext uri="{BB962C8B-B14F-4D97-AF65-F5344CB8AC3E}">
        <p14:creationId xmlns:p14="http://schemas.microsoft.com/office/powerpoint/2010/main" val="266690966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25" name="Bild" descr="Bild"/>
          <p:cNvPicPr>
            <a:picLocks noChangeAspect="1"/>
          </p:cNvPicPr>
          <p:nvPr/>
        </p:nvPicPr>
        <p:blipFill>
          <a:blip r:embed="rId4"/>
          <a:stretch>
            <a:fillRect/>
          </a:stretch>
        </p:blipFill>
        <p:spPr>
          <a:xfrm>
            <a:off x="8960335" y="1431270"/>
            <a:ext cx="1224047" cy="3683001"/>
          </a:xfrm>
          <a:prstGeom prst="rect">
            <a:avLst/>
          </a:prstGeom>
          <a:ln w="12700">
            <a:miter lim="400000"/>
          </a:ln>
        </p:spPr>
      </p:pic>
      <p:sp>
        <p:nvSpPr>
          <p:cNvPr id="126" name="Rubrik 5"/>
          <p:cNvSpPr txBox="1"/>
          <p:nvPr/>
        </p:nvSpPr>
        <p:spPr>
          <a:xfrm>
            <a:off x="1569719" y="569940"/>
            <a:ext cx="90525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spc="-71">
                <a:solidFill>
                  <a:srgbClr val="F08701"/>
                </a:solidFill>
              </a:defRPr>
            </a:lvl1pPr>
          </a:lstStyle>
          <a:p>
            <a:r>
              <a:t>Vem bestämmer din lön?</a:t>
            </a:r>
          </a:p>
        </p:txBody>
      </p:sp>
      <p:pic>
        <p:nvPicPr>
          <p:cNvPr id="127"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128" name="textruta 5"/>
          <p:cNvSpPr txBox="1"/>
          <p:nvPr/>
        </p:nvSpPr>
        <p:spPr>
          <a:xfrm>
            <a:off x="1548485" y="5365717"/>
            <a:ext cx="3727500" cy="492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pPr>
            <a:r>
              <a:t>T ex blommarknaden.</a:t>
            </a:r>
          </a:p>
          <a:p>
            <a:pPr algn="ctr">
              <a:defRPr sz="1400"/>
            </a:pPr>
            <a:r>
              <a:t>Blommor skall vara vackra, färska, billiga etc.</a:t>
            </a:r>
          </a:p>
        </p:txBody>
      </p:sp>
      <p:sp>
        <p:nvSpPr>
          <p:cNvPr id="129" name="textruta 8"/>
          <p:cNvSpPr txBox="1"/>
          <p:nvPr/>
        </p:nvSpPr>
        <p:spPr>
          <a:xfrm>
            <a:off x="5485458" y="5365717"/>
            <a:ext cx="5886668" cy="492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pPr>
            <a:r>
              <a:t>Arbetsmarknaden, där människor säljer arbete. </a:t>
            </a:r>
          </a:p>
          <a:p>
            <a:pPr algn="ctr">
              <a:defRPr sz="1400"/>
            </a:pPr>
            <a:r>
              <a:t>Inte en vara som andra. Det handlar om människor!</a:t>
            </a:r>
          </a:p>
        </p:txBody>
      </p:sp>
      <p:sp>
        <p:nvSpPr>
          <p:cNvPr id="130" name="textruta 5"/>
          <p:cNvSpPr txBox="1"/>
          <p:nvPr/>
        </p:nvSpPr>
        <p:spPr>
          <a:xfrm>
            <a:off x="1328591" y="1794643"/>
            <a:ext cx="4449862" cy="41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b="1">
                <a:solidFill>
                  <a:srgbClr val="F08701"/>
                </a:solidFill>
              </a:defRPr>
            </a:lvl1pPr>
          </a:lstStyle>
          <a:p>
            <a:r>
              <a:t>Saker säljs på olika marknader</a:t>
            </a:r>
          </a:p>
        </p:txBody>
      </p:sp>
      <p:pic>
        <p:nvPicPr>
          <p:cNvPr id="131" name="Bild" descr="Bild"/>
          <p:cNvPicPr>
            <a:picLocks noChangeAspect="1"/>
          </p:cNvPicPr>
          <p:nvPr/>
        </p:nvPicPr>
        <p:blipFill>
          <a:blip r:embed="rId6"/>
          <a:stretch>
            <a:fillRect/>
          </a:stretch>
        </p:blipFill>
        <p:spPr>
          <a:xfrm>
            <a:off x="1342333" y="2501452"/>
            <a:ext cx="4139804" cy="2032896"/>
          </a:xfrm>
          <a:prstGeom prst="rect">
            <a:avLst/>
          </a:prstGeom>
          <a:ln w="12700">
            <a:miter lim="400000"/>
          </a:ln>
        </p:spPr>
      </p:pic>
      <p:pic>
        <p:nvPicPr>
          <p:cNvPr id="132" name="Bild" descr="Bild"/>
          <p:cNvPicPr>
            <a:picLocks noChangeAspect="1"/>
          </p:cNvPicPr>
          <p:nvPr/>
        </p:nvPicPr>
        <p:blipFill>
          <a:blip r:embed="rId7"/>
          <a:stretch>
            <a:fillRect/>
          </a:stretch>
        </p:blipFill>
        <p:spPr>
          <a:xfrm>
            <a:off x="6673202" y="1431270"/>
            <a:ext cx="1285498" cy="3683001"/>
          </a:xfrm>
          <a:prstGeom prst="rect">
            <a:avLst/>
          </a:prstGeom>
          <a:ln w="12700">
            <a:miter lim="400000"/>
          </a:ln>
        </p:spPr>
      </p:pic>
      <p:pic>
        <p:nvPicPr>
          <p:cNvPr id="133" name="Bild" descr="Bild"/>
          <p:cNvPicPr>
            <a:picLocks noChangeAspect="1"/>
          </p:cNvPicPr>
          <p:nvPr/>
        </p:nvPicPr>
        <p:blipFill>
          <a:blip r:embed="rId8"/>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18094765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38" name="Bild" descr="Bild"/>
          <p:cNvPicPr>
            <a:picLocks noChangeAspect="1"/>
          </p:cNvPicPr>
          <p:nvPr/>
        </p:nvPicPr>
        <p:blipFill>
          <a:blip r:embed="rId4"/>
          <a:stretch>
            <a:fillRect/>
          </a:stretch>
        </p:blipFill>
        <p:spPr>
          <a:xfrm>
            <a:off x="2285328" y="1431270"/>
            <a:ext cx="1285498" cy="3683001"/>
          </a:xfrm>
          <a:prstGeom prst="rect">
            <a:avLst/>
          </a:prstGeom>
          <a:ln w="12700">
            <a:miter lim="400000"/>
          </a:ln>
        </p:spPr>
      </p:pic>
      <p:sp>
        <p:nvSpPr>
          <p:cNvPr id="139" name="textruta 5"/>
          <p:cNvSpPr txBox="1"/>
          <p:nvPr/>
        </p:nvSpPr>
        <p:spPr>
          <a:xfrm>
            <a:off x="1461703" y="5373215"/>
            <a:ext cx="2932748"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pPr>
            <a:r>
              <a:t>Arbetsgivare.</a:t>
            </a:r>
          </a:p>
          <a:p>
            <a:pPr algn="ctr">
              <a:defRPr sz="1400"/>
            </a:pPr>
            <a:r>
              <a:t>Behöver anställa, söker arbetskraft</a:t>
            </a:r>
          </a:p>
          <a:p>
            <a:pPr algn="ctr">
              <a:defRPr sz="1400" b="1"/>
            </a:pPr>
            <a:r>
              <a:t>Medlem i arbetsgivarorganisation</a:t>
            </a:r>
          </a:p>
        </p:txBody>
      </p:sp>
      <p:sp>
        <p:nvSpPr>
          <p:cNvPr id="140" name="textruta 30"/>
          <p:cNvSpPr txBox="1"/>
          <p:nvPr/>
        </p:nvSpPr>
        <p:spPr>
          <a:xfrm>
            <a:off x="6689649" y="5358720"/>
            <a:ext cx="3509011" cy="898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pPr>
            <a:r>
              <a:t>Arbetstagare.</a:t>
            </a:r>
          </a:p>
          <a:p>
            <a:pPr algn="ctr">
              <a:defRPr sz="1400"/>
            </a:pPr>
            <a:r>
              <a:t>Behöver jobba, söker jobb</a:t>
            </a:r>
          </a:p>
          <a:p>
            <a:pPr algn="ctr">
              <a:defRPr sz="1400" b="1">
                <a:solidFill>
                  <a:srgbClr val="E32015"/>
                </a:solidFill>
              </a:defRPr>
            </a:pPr>
            <a:r>
              <a:t>Medlem i fackförening</a:t>
            </a:r>
          </a:p>
        </p:txBody>
      </p:sp>
      <p:sp>
        <p:nvSpPr>
          <p:cNvPr id="141" name="textruta 5"/>
          <p:cNvSpPr txBox="1"/>
          <p:nvPr/>
        </p:nvSpPr>
        <p:spPr>
          <a:xfrm>
            <a:off x="3013790" y="3442568"/>
            <a:ext cx="3797264"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b="1"/>
            </a:lvl1pPr>
          </a:lstStyle>
          <a:p>
            <a:r>
              <a:t>säljer du ditt arbete?</a:t>
            </a:r>
          </a:p>
        </p:txBody>
      </p:sp>
      <p:sp>
        <p:nvSpPr>
          <p:cNvPr id="142" name="Rubrik 5"/>
          <p:cNvSpPr txBox="1"/>
          <p:nvPr/>
        </p:nvSpPr>
        <p:spPr>
          <a:xfrm>
            <a:off x="1569719" y="569940"/>
            <a:ext cx="90525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spc="-71">
                <a:solidFill>
                  <a:srgbClr val="F08701"/>
                </a:solidFill>
              </a:defRPr>
            </a:lvl1pPr>
          </a:lstStyle>
          <a:p>
            <a:r>
              <a:t>Vem bestämmer din lön?</a:t>
            </a:r>
          </a:p>
        </p:txBody>
      </p:sp>
      <p:sp>
        <p:nvSpPr>
          <p:cNvPr id="143" name="Till vilket pris"/>
          <p:cNvSpPr txBox="1"/>
          <p:nvPr/>
        </p:nvSpPr>
        <p:spPr>
          <a:xfrm>
            <a:off x="4563666" y="2941688"/>
            <a:ext cx="1286668"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lvl1pPr>
          </a:lstStyle>
          <a:p>
            <a:r>
              <a:t>Till vilket pris </a:t>
            </a:r>
          </a:p>
        </p:txBody>
      </p:sp>
      <p:pic>
        <p:nvPicPr>
          <p:cNvPr id="144"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45" name="Bild" descr="Bild"/>
          <p:cNvPicPr>
            <a:picLocks noChangeAspect="1"/>
          </p:cNvPicPr>
          <p:nvPr/>
        </p:nvPicPr>
        <p:blipFill>
          <a:blip r:embed="rId6"/>
          <a:stretch>
            <a:fillRect/>
          </a:stretch>
        </p:blipFill>
        <p:spPr>
          <a:xfrm rot="10800000" flipH="1">
            <a:off x="3763633" y="2501900"/>
            <a:ext cx="2712689" cy="1700396"/>
          </a:xfrm>
          <a:prstGeom prst="rect">
            <a:avLst/>
          </a:prstGeom>
          <a:ln w="12700">
            <a:miter lim="400000"/>
          </a:ln>
        </p:spPr>
      </p:pic>
      <p:pic>
        <p:nvPicPr>
          <p:cNvPr id="146" name="Bild" descr="Bild"/>
          <p:cNvPicPr>
            <a:picLocks noChangeAspect="1"/>
          </p:cNvPicPr>
          <p:nvPr/>
        </p:nvPicPr>
        <p:blipFill>
          <a:blip r:embed="rId7"/>
          <a:stretch>
            <a:fillRect/>
          </a:stretch>
        </p:blipFill>
        <p:spPr>
          <a:xfrm>
            <a:off x="8960335" y="1431270"/>
            <a:ext cx="1224047" cy="3683001"/>
          </a:xfrm>
          <a:prstGeom prst="rect">
            <a:avLst/>
          </a:prstGeom>
          <a:ln w="12700">
            <a:miter lim="400000"/>
          </a:ln>
        </p:spPr>
      </p:pic>
      <p:pic>
        <p:nvPicPr>
          <p:cNvPr id="147" name="Bild" descr="Bild"/>
          <p:cNvPicPr>
            <a:picLocks noChangeAspect="1"/>
          </p:cNvPicPr>
          <p:nvPr/>
        </p:nvPicPr>
        <p:blipFill>
          <a:blip r:embed="rId8"/>
          <a:stretch>
            <a:fillRect/>
          </a:stretch>
        </p:blipFill>
        <p:spPr>
          <a:xfrm>
            <a:off x="6673202" y="1431270"/>
            <a:ext cx="1285498" cy="3683001"/>
          </a:xfrm>
          <a:prstGeom prst="rect">
            <a:avLst/>
          </a:prstGeom>
          <a:ln w="12700">
            <a:miter lim="400000"/>
          </a:ln>
        </p:spPr>
      </p:pic>
      <p:pic>
        <p:nvPicPr>
          <p:cNvPr id="148" name="Bild" descr="Bild"/>
          <p:cNvPicPr>
            <a:picLocks noChangeAspect="1"/>
          </p:cNvPicPr>
          <p:nvPr/>
        </p:nvPicPr>
        <p:blipFill>
          <a:blip r:embed="rId9"/>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298815708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153" name="Bild" descr="Bild"/>
          <p:cNvPicPr>
            <a:picLocks noChangeAspect="1"/>
          </p:cNvPicPr>
          <p:nvPr/>
        </p:nvPicPr>
        <p:blipFill>
          <a:blip r:embed="rId4"/>
          <a:stretch>
            <a:fillRect/>
          </a:stretch>
        </p:blipFill>
        <p:spPr>
          <a:xfrm>
            <a:off x="8856978" y="1407921"/>
            <a:ext cx="2182181" cy="6565901"/>
          </a:xfrm>
          <a:prstGeom prst="rect">
            <a:avLst/>
          </a:prstGeom>
          <a:ln w="12700">
            <a:miter lim="400000"/>
          </a:ln>
        </p:spPr>
      </p:pic>
      <p:pic>
        <p:nvPicPr>
          <p:cNvPr id="154" name="Bild" descr="Bild"/>
          <p:cNvPicPr>
            <a:picLocks noChangeAspect="1"/>
          </p:cNvPicPr>
          <p:nvPr/>
        </p:nvPicPr>
        <p:blipFill>
          <a:blip r:embed="rId5"/>
          <a:stretch>
            <a:fillRect/>
          </a:stretch>
        </p:blipFill>
        <p:spPr>
          <a:xfrm>
            <a:off x="5462851" y="1589160"/>
            <a:ext cx="2291732" cy="6565901"/>
          </a:xfrm>
          <a:prstGeom prst="rect">
            <a:avLst/>
          </a:prstGeom>
          <a:ln w="12700">
            <a:miter lim="400000"/>
          </a:ln>
        </p:spPr>
      </p:pic>
      <p:pic>
        <p:nvPicPr>
          <p:cNvPr id="15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156" name="Rubrik 5"/>
          <p:cNvSpPr txBox="1"/>
          <p:nvPr/>
        </p:nvSpPr>
        <p:spPr>
          <a:xfrm>
            <a:off x="512233" y="16718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7600" b="1" spc="-422">
                <a:solidFill>
                  <a:srgbClr val="8F172E"/>
                </a:solidFill>
              </a:defRPr>
            </a:pPr>
            <a:r>
              <a:t>Vad säljer </a:t>
            </a:r>
          </a:p>
          <a:p>
            <a:pPr>
              <a:lnSpc>
                <a:spcPct val="90000"/>
              </a:lnSpc>
              <a:defRPr sz="7600" b="1" spc="-422">
                <a:solidFill>
                  <a:srgbClr val="8F172E"/>
                </a:solidFill>
              </a:defRPr>
            </a:pPr>
            <a:r>
              <a:t>du ditt </a:t>
            </a:r>
          </a:p>
          <a:p>
            <a:pPr>
              <a:lnSpc>
                <a:spcPct val="90000"/>
              </a:lnSpc>
              <a:defRPr sz="7600" b="1" spc="-422">
                <a:solidFill>
                  <a:srgbClr val="8F172E"/>
                </a:solidFill>
              </a:defRPr>
            </a:pPr>
            <a:r>
              <a:t>arbete för?</a:t>
            </a:r>
          </a:p>
        </p:txBody>
      </p:sp>
      <p:pic>
        <p:nvPicPr>
          <p:cNvPr id="157" name="Bild" descr="Bild"/>
          <p:cNvPicPr>
            <a:picLocks noChangeAspect="1"/>
          </p:cNvPicPr>
          <p:nvPr/>
        </p:nvPicPr>
        <p:blipFill>
          <a:blip r:embed="rId7"/>
          <a:stretch>
            <a:fillRect/>
          </a:stretch>
        </p:blipFill>
        <p:spPr>
          <a:xfrm>
            <a:off x="7061637" y="1278010"/>
            <a:ext cx="2458919" cy="7188201"/>
          </a:xfrm>
          <a:prstGeom prst="rect">
            <a:avLst/>
          </a:prstGeom>
          <a:ln w="12700">
            <a:miter lim="400000"/>
          </a:ln>
        </p:spPr>
      </p:pic>
    </p:spTree>
    <p:extLst>
      <p:ext uri="{BB962C8B-B14F-4D97-AF65-F5344CB8AC3E}">
        <p14:creationId xmlns:p14="http://schemas.microsoft.com/office/powerpoint/2010/main" val="215578166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62"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pic>
        <p:nvPicPr>
          <p:cNvPr id="163"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64" name="Bild" descr="Bild"/>
          <p:cNvPicPr>
            <a:picLocks noChangeAspect="1"/>
          </p:cNvPicPr>
          <p:nvPr/>
        </p:nvPicPr>
        <p:blipFill>
          <a:blip r:embed="rId6"/>
          <a:stretch>
            <a:fillRect/>
          </a:stretch>
        </p:blipFill>
        <p:spPr>
          <a:xfrm>
            <a:off x="489160" y="4545855"/>
            <a:ext cx="1841501" cy="1841501"/>
          </a:xfrm>
          <a:prstGeom prst="rect">
            <a:avLst/>
          </a:prstGeom>
          <a:ln w="12700">
            <a:miter lim="400000"/>
          </a:ln>
        </p:spPr>
      </p:pic>
      <p:sp>
        <p:nvSpPr>
          <p:cNvPr id="165" name="Det…"/>
          <p:cNvSpPr txBox="1"/>
          <p:nvPr/>
        </p:nvSpPr>
        <p:spPr>
          <a:xfrm>
            <a:off x="216327" y="4780345"/>
            <a:ext cx="1842096" cy="1372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lvl="1" indent="0" algn="ctr">
              <a:lnSpc>
                <a:spcPct val="110000"/>
              </a:lnSpc>
              <a:defRPr sz="2400" b="1" spc="-133">
                <a:solidFill>
                  <a:srgbClr val="E2261B"/>
                </a:solidFill>
              </a:defRPr>
            </a:pPr>
            <a:r>
              <a:rPr dirty="0"/>
              <a:t>Det</a:t>
            </a:r>
          </a:p>
          <a:p>
            <a:pPr lvl="1" indent="0" algn="ctr">
              <a:lnSpc>
                <a:spcPct val="110000"/>
              </a:lnSpc>
              <a:defRPr sz="2400" b="1" spc="-133">
                <a:solidFill>
                  <a:srgbClr val="E2261B"/>
                </a:solidFill>
              </a:defRPr>
            </a:pPr>
            <a:r>
              <a:rPr dirty="0" err="1"/>
              <a:t>fackliga</a:t>
            </a:r>
            <a:endParaRPr dirty="0"/>
          </a:p>
          <a:p>
            <a:pPr lvl="1" indent="0" algn="ctr">
              <a:lnSpc>
                <a:spcPct val="110000"/>
              </a:lnSpc>
              <a:defRPr sz="2400" b="1" spc="-133">
                <a:solidFill>
                  <a:srgbClr val="E2261B"/>
                </a:solidFill>
              </a:defRPr>
            </a:pPr>
            <a:r>
              <a:rPr dirty="0" err="1"/>
              <a:t>löftet</a:t>
            </a:r>
            <a:endParaRPr dirty="0"/>
          </a:p>
        </p:txBody>
      </p:sp>
    </p:spTree>
    <p:extLst>
      <p:ext uri="{BB962C8B-B14F-4D97-AF65-F5344CB8AC3E}">
        <p14:creationId xmlns:p14="http://schemas.microsoft.com/office/powerpoint/2010/main" val="421767706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70"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sp>
        <p:nvSpPr>
          <p:cNvPr id="171" name="Rubrik 5"/>
          <p:cNvSpPr txBox="1"/>
          <p:nvPr/>
        </p:nvSpPr>
        <p:spPr>
          <a:xfrm>
            <a:off x="463802" y="2229407"/>
            <a:ext cx="8858913" cy="6206587"/>
          </a:xfrm>
          <a:prstGeom prst="rect">
            <a:avLst/>
          </a:prstGeom>
          <a:ln w="12700">
            <a:miter lim="400000"/>
          </a:ln>
          <a:effectLst>
            <a:outerShdw blurRad="2540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4700" b="1" spc="-261">
                <a:solidFill>
                  <a:srgbClr val="FCF4D3"/>
                </a:solidFill>
              </a:defRPr>
            </a:pPr>
            <a:r>
              <a:t>Gärna bättre aldrig </a:t>
            </a:r>
          </a:p>
          <a:p>
            <a:pPr>
              <a:lnSpc>
                <a:spcPct val="90000"/>
              </a:lnSpc>
              <a:defRPr sz="4700" b="1" spc="-261">
                <a:solidFill>
                  <a:srgbClr val="FFFFFF"/>
                </a:solidFill>
              </a:defRPr>
            </a:pPr>
            <a:r>
              <a:rPr>
                <a:solidFill>
                  <a:srgbClr val="FCF4D3"/>
                </a:solidFill>
              </a:rPr>
              <a:t>sämre.</a:t>
            </a:r>
            <a:r>
              <a:t> Om vi håller </a:t>
            </a:r>
          </a:p>
          <a:p>
            <a:pPr>
              <a:lnSpc>
                <a:spcPct val="90000"/>
              </a:lnSpc>
              <a:defRPr sz="4700" b="1" spc="-261">
                <a:solidFill>
                  <a:srgbClr val="FFFFFF"/>
                </a:solidFill>
              </a:defRPr>
            </a:pPr>
            <a:r>
              <a:t>ihop får vi inflytande!</a:t>
            </a:r>
          </a:p>
        </p:txBody>
      </p:sp>
      <p:pic>
        <p:nvPicPr>
          <p:cNvPr id="172" name="Bild" descr="Bild"/>
          <p:cNvPicPr>
            <a:picLocks noChangeAspect="1"/>
          </p:cNvPicPr>
          <p:nvPr/>
        </p:nvPicPr>
        <p:blipFill>
          <a:blip r:embed="rId5"/>
          <a:stretch>
            <a:fillRect/>
          </a:stretch>
        </p:blipFill>
        <p:spPr>
          <a:xfrm>
            <a:off x="489160" y="4545855"/>
            <a:ext cx="1841501" cy="1841501"/>
          </a:xfrm>
          <a:prstGeom prst="rect">
            <a:avLst/>
          </a:prstGeom>
          <a:ln w="12700">
            <a:miter lim="400000"/>
          </a:ln>
        </p:spPr>
      </p:pic>
      <p:sp>
        <p:nvSpPr>
          <p:cNvPr id="173" name="Det…"/>
          <p:cNvSpPr txBox="1"/>
          <p:nvPr/>
        </p:nvSpPr>
        <p:spPr>
          <a:xfrm>
            <a:off x="252447" y="4780345"/>
            <a:ext cx="1842096" cy="1372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lvl="1" indent="0" algn="ctr">
              <a:lnSpc>
                <a:spcPct val="110000"/>
              </a:lnSpc>
              <a:defRPr sz="2400" b="1" spc="-133">
                <a:solidFill>
                  <a:srgbClr val="E2261B"/>
                </a:solidFill>
              </a:defRPr>
            </a:pPr>
            <a:r>
              <a:rPr dirty="0"/>
              <a:t>Det</a:t>
            </a:r>
          </a:p>
          <a:p>
            <a:pPr lvl="1" indent="0" algn="ctr">
              <a:lnSpc>
                <a:spcPct val="110000"/>
              </a:lnSpc>
              <a:defRPr sz="2400" b="1" spc="-133">
                <a:solidFill>
                  <a:srgbClr val="E2261B"/>
                </a:solidFill>
              </a:defRPr>
            </a:pPr>
            <a:r>
              <a:rPr dirty="0" err="1"/>
              <a:t>fackliga</a:t>
            </a:r>
            <a:endParaRPr dirty="0"/>
          </a:p>
          <a:p>
            <a:pPr lvl="1" indent="0" algn="ctr">
              <a:lnSpc>
                <a:spcPct val="110000"/>
              </a:lnSpc>
              <a:defRPr sz="2400" b="1" spc="-133">
                <a:solidFill>
                  <a:srgbClr val="E2261B"/>
                </a:solidFill>
              </a:defRPr>
            </a:pPr>
            <a:r>
              <a:rPr dirty="0" err="1"/>
              <a:t>löftet</a:t>
            </a:r>
            <a:endParaRPr dirty="0"/>
          </a:p>
        </p:txBody>
      </p:sp>
      <p:pic>
        <p:nvPicPr>
          <p:cNvPr id="174" name="Bild" descr="Bild"/>
          <p:cNvPicPr>
            <a:picLocks noChangeAspect="1"/>
          </p:cNvPicPr>
          <p:nvPr/>
        </p:nvPicPr>
        <p:blipFill>
          <a:blip r:embed="rId6"/>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78593593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Bild" descr="Bild"/>
          <p:cNvPicPr>
            <a:picLocks noChangeAspect="1"/>
          </p:cNvPicPr>
          <p:nvPr/>
        </p:nvPicPr>
        <p:blipFill>
          <a:blip r:embed="rId3"/>
          <a:srcRect b="52955"/>
          <a:stretch>
            <a:fillRect/>
          </a:stretch>
        </p:blipFill>
        <p:spPr>
          <a:xfrm>
            <a:off x="7095021" y="1718323"/>
            <a:ext cx="2393685" cy="3226297"/>
          </a:xfrm>
          <a:prstGeom prst="rect">
            <a:avLst/>
          </a:prstGeom>
          <a:ln w="12700">
            <a:miter lim="400000"/>
          </a:ln>
        </p:spPr>
      </p:pic>
      <p:pic>
        <p:nvPicPr>
          <p:cNvPr id="271" name="Bild" descr="Bild"/>
          <p:cNvPicPr>
            <a:picLocks noChangeAspect="1"/>
          </p:cNvPicPr>
          <p:nvPr/>
        </p:nvPicPr>
        <p:blipFill>
          <a:blip r:embed="rId4"/>
          <a:srcRect b="64369"/>
          <a:stretch>
            <a:fillRect/>
          </a:stretch>
        </p:blipFill>
        <p:spPr>
          <a:xfrm>
            <a:off x="1846228" y="2154945"/>
            <a:ext cx="2074527" cy="2117726"/>
          </a:xfrm>
          <a:prstGeom prst="rect">
            <a:avLst/>
          </a:prstGeom>
          <a:ln w="12700">
            <a:miter lim="400000"/>
          </a:ln>
        </p:spPr>
      </p:pic>
      <p:pic>
        <p:nvPicPr>
          <p:cNvPr id="272" name="Bild" descr="Bild"/>
          <p:cNvPicPr>
            <a:picLocks noChangeAspect="1"/>
          </p:cNvPicPr>
          <p:nvPr/>
        </p:nvPicPr>
        <p:blipFill>
          <a:blip r:embed="rId5"/>
          <a:srcRect b="61123"/>
          <a:stretch>
            <a:fillRect/>
          </a:stretch>
        </p:blipFill>
        <p:spPr>
          <a:xfrm>
            <a:off x="4011849" y="1967123"/>
            <a:ext cx="1975359" cy="2310673"/>
          </a:xfrm>
          <a:prstGeom prst="rect">
            <a:avLst/>
          </a:prstGeom>
          <a:ln w="12700">
            <a:miter lim="400000"/>
          </a:ln>
        </p:spPr>
      </p:pic>
      <p:sp>
        <p:nvSpPr>
          <p:cNvPr id="273" name="Rubrik 5"/>
          <p:cNvSpPr txBox="1"/>
          <p:nvPr/>
        </p:nvSpPr>
        <p:spPr>
          <a:xfrm>
            <a:off x="-7475" y="605093"/>
            <a:ext cx="12192001" cy="1193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lnSpc>
                <a:spcPct val="90000"/>
              </a:lnSpc>
              <a:defRPr sz="6100" b="1" spc="-338">
                <a:solidFill>
                  <a:schemeClr val="accent1"/>
                </a:solidFill>
              </a:defRPr>
            </a:lvl1pPr>
          </a:lstStyle>
          <a:p>
            <a:r>
              <a:t>Olika intressen, olika krav</a:t>
            </a:r>
          </a:p>
        </p:txBody>
      </p:sp>
      <p:sp>
        <p:nvSpPr>
          <p:cNvPr id="274" name="Rak 7"/>
          <p:cNvSpPr/>
          <p:nvPr/>
        </p:nvSpPr>
        <p:spPr>
          <a:xfrm>
            <a:off x="15757525" y="1844675"/>
            <a:ext cx="1" cy="3671889"/>
          </a:xfrm>
          <a:prstGeom prst="line">
            <a:avLst/>
          </a:prstGeom>
          <a:ln>
            <a:solidFill>
              <a:srgbClr val="E22115"/>
            </a:solidFill>
          </a:ln>
        </p:spPr>
        <p:txBody>
          <a:bodyPr lIns="45719" rIns="45719"/>
          <a:lstStyle/>
          <a:p>
            <a:endParaRPr/>
          </a:p>
        </p:txBody>
      </p:sp>
      <p:pic>
        <p:nvPicPr>
          <p:cNvPr id="27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pic>
        <p:nvPicPr>
          <p:cNvPr id="276" name="Bild" descr="Bild"/>
          <p:cNvPicPr>
            <a:picLocks noChangeAspect="1"/>
          </p:cNvPicPr>
          <p:nvPr/>
        </p:nvPicPr>
        <p:blipFill>
          <a:blip r:embed="rId7"/>
          <a:srcRect b="59276"/>
          <a:stretch>
            <a:fillRect/>
          </a:stretch>
        </p:blipFill>
        <p:spPr>
          <a:xfrm>
            <a:off x="2919010" y="1760676"/>
            <a:ext cx="2105898" cy="2507010"/>
          </a:xfrm>
          <a:prstGeom prst="rect">
            <a:avLst/>
          </a:prstGeom>
          <a:ln w="12700">
            <a:miter lim="400000"/>
          </a:ln>
        </p:spPr>
      </p:pic>
      <p:pic>
        <p:nvPicPr>
          <p:cNvPr id="277" name="Bild" descr="Bild"/>
          <p:cNvPicPr>
            <a:picLocks/>
          </p:cNvPicPr>
          <p:nvPr/>
        </p:nvPicPr>
        <p:blipFill>
          <a:blip r:embed="rId8"/>
          <a:stretch>
            <a:fillRect/>
          </a:stretch>
        </p:blipFill>
        <p:spPr>
          <a:xfrm>
            <a:off x="1876685" y="4137288"/>
            <a:ext cx="8565630" cy="1940040"/>
          </a:xfrm>
          <a:prstGeom prst="rect">
            <a:avLst/>
          </a:prstGeom>
          <a:ln w="12700">
            <a:miter lim="400000"/>
          </a:ln>
        </p:spPr>
      </p:pic>
      <p:sp>
        <p:nvSpPr>
          <p:cNvPr id="278" name="Rektangel 1"/>
          <p:cNvSpPr txBox="1"/>
          <p:nvPr/>
        </p:nvSpPr>
        <p:spPr>
          <a:xfrm>
            <a:off x="2202971" y="4334245"/>
            <a:ext cx="3326938" cy="1523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600"/>
              </a:spcBef>
              <a:defRPr sz="2200" b="1"/>
            </a:pPr>
            <a:r>
              <a:rPr dirty="0" err="1"/>
              <a:t>Anställdas</a:t>
            </a:r>
            <a:r>
              <a:rPr dirty="0"/>
              <a:t>/Handels </a:t>
            </a:r>
            <a:r>
              <a:rPr dirty="0" err="1"/>
              <a:t>krav</a:t>
            </a:r>
            <a:endParaRPr sz="2400" dirty="0"/>
          </a:p>
          <a:p>
            <a:pPr>
              <a:spcBef>
                <a:spcPts val="600"/>
              </a:spcBef>
              <a:defRPr sz="1400" b="1">
                <a:solidFill>
                  <a:srgbClr val="E20D15"/>
                </a:solidFill>
              </a:defRPr>
            </a:pPr>
            <a:r>
              <a:rPr dirty="0" err="1">
                <a:solidFill>
                  <a:srgbClr val="FF0000"/>
                </a:solidFill>
              </a:rPr>
              <a:t>Garanterade</a:t>
            </a:r>
            <a:r>
              <a:rPr dirty="0">
                <a:solidFill>
                  <a:srgbClr val="FF0000"/>
                </a:solidFill>
              </a:rPr>
              <a:t> </a:t>
            </a:r>
            <a:r>
              <a:rPr dirty="0" err="1">
                <a:solidFill>
                  <a:srgbClr val="FF0000"/>
                </a:solidFill>
              </a:rPr>
              <a:t>löneökningar</a:t>
            </a:r>
            <a:endParaRPr dirty="0">
              <a:solidFill>
                <a:srgbClr val="FF0000"/>
              </a:solidFill>
            </a:endParaRPr>
          </a:p>
          <a:p>
            <a:pPr>
              <a:spcBef>
                <a:spcPts val="600"/>
              </a:spcBef>
              <a:defRPr sz="1400" b="1">
                <a:solidFill>
                  <a:srgbClr val="E20D15"/>
                </a:solidFill>
              </a:defRPr>
            </a:pPr>
            <a:r>
              <a:rPr lang="sv-SE" b="1" i="0" dirty="0">
                <a:solidFill>
                  <a:srgbClr val="FF0000"/>
                </a:solidFill>
                <a:effectLst/>
              </a:rPr>
              <a:t>Stärk rätten till trygga anställningar </a:t>
            </a:r>
            <a:r>
              <a:rPr dirty="0" err="1">
                <a:solidFill>
                  <a:srgbClr val="FF0000"/>
                </a:solidFill>
              </a:rPr>
              <a:t>Ökat</a:t>
            </a:r>
            <a:r>
              <a:rPr dirty="0">
                <a:solidFill>
                  <a:srgbClr val="FF0000"/>
                </a:solidFill>
              </a:rPr>
              <a:t> </a:t>
            </a:r>
            <a:r>
              <a:rPr dirty="0" err="1">
                <a:solidFill>
                  <a:srgbClr val="FF0000"/>
                </a:solidFill>
              </a:rPr>
              <a:t>inflytande</a:t>
            </a:r>
            <a:endParaRPr dirty="0">
              <a:solidFill>
                <a:srgbClr val="FF0000"/>
              </a:solidFill>
            </a:endParaRPr>
          </a:p>
          <a:p>
            <a:pPr>
              <a:spcBef>
                <a:spcPts val="600"/>
              </a:spcBef>
              <a:defRPr sz="1400" b="1">
                <a:solidFill>
                  <a:srgbClr val="E20D15"/>
                </a:solidFill>
              </a:defRPr>
            </a:pPr>
            <a:r>
              <a:rPr dirty="0" err="1">
                <a:solidFill>
                  <a:srgbClr val="FF0000"/>
                </a:solidFill>
              </a:rPr>
              <a:t>Fortsatt</a:t>
            </a:r>
            <a:r>
              <a:rPr dirty="0">
                <a:solidFill>
                  <a:srgbClr val="FF0000"/>
                </a:solidFill>
              </a:rPr>
              <a:t> bra </a:t>
            </a:r>
            <a:r>
              <a:rPr dirty="0" err="1">
                <a:solidFill>
                  <a:srgbClr val="FF0000"/>
                </a:solidFill>
              </a:rPr>
              <a:t>ob-tillägg</a:t>
            </a:r>
            <a:endParaRPr dirty="0">
              <a:solidFill>
                <a:srgbClr val="FF0000"/>
              </a:solidFill>
            </a:endParaRPr>
          </a:p>
        </p:txBody>
      </p:sp>
      <p:sp>
        <p:nvSpPr>
          <p:cNvPr id="279" name="Rektangel 3"/>
          <p:cNvSpPr txBox="1"/>
          <p:nvPr/>
        </p:nvSpPr>
        <p:spPr>
          <a:xfrm>
            <a:off x="6327996" y="4334245"/>
            <a:ext cx="4513795"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600"/>
              </a:spcBef>
              <a:defRPr sz="2200" b="1"/>
            </a:pPr>
            <a:r>
              <a:rPr dirty="0" err="1"/>
              <a:t>Ägarnas</a:t>
            </a:r>
            <a:r>
              <a:rPr dirty="0"/>
              <a:t>/</a:t>
            </a:r>
            <a:r>
              <a:rPr dirty="0" err="1"/>
              <a:t>arbetsgivarnas</a:t>
            </a:r>
            <a:r>
              <a:rPr dirty="0"/>
              <a:t> </a:t>
            </a:r>
            <a:r>
              <a:rPr dirty="0" err="1"/>
              <a:t>krav</a:t>
            </a:r>
            <a:endParaRPr dirty="0"/>
          </a:p>
          <a:p>
            <a:pPr>
              <a:spcBef>
                <a:spcPts val="600"/>
              </a:spcBef>
              <a:defRPr sz="1400" b="1">
                <a:solidFill>
                  <a:srgbClr val="8F172E"/>
                </a:solidFill>
              </a:defRPr>
            </a:pPr>
            <a:r>
              <a:rPr lang="sv-SE" dirty="0"/>
              <a:t>Godtyckliga </a:t>
            </a:r>
            <a:r>
              <a:rPr dirty="0" err="1"/>
              <a:t>löneökningar</a:t>
            </a:r>
            <a:endParaRPr dirty="0"/>
          </a:p>
          <a:p>
            <a:pPr>
              <a:spcBef>
                <a:spcPts val="600"/>
              </a:spcBef>
              <a:defRPr sz="1400" b="1">
                <a:solidFill>
                  <a:srgbClr val="8F172E"/>
                </a:solidFill>
              </a:defRPr>
            </a:pPr>
            <a:r>
              <a:rPr lang="sv-SE" dirty="0"/>
              <a:t>Oförändrade ingångslöner</a:t>
            </a:r>
            <a:endParaRPr dirty="0"/>
          </a:p>
          <a:p>
            <a:pPr fontAlgn="base"/>
            <a:r>
              <a:rPr lang="sv-SE" sz="1400" b="1" i="0" dirty="0">
                <a:solidFill>
                  <a:schemeClr val="accent5"/>
                </a:solidFill>
                <a:effectLst/>
              </a:rPr>
              <a:t>Flexiblare anställningsformer och schemaläggningsregler </a:t>
            </a:r>
            <a:br>
              <a:rPr lang="sv-SE" sz="1400" b="1" i="0" dirty="0">
                <a:solidFill>
                  <a:schemeClr val="accent5"/>
                </a:solidFill>
                <a:effectLst/>
              </a:rPr>
            </a:br>
            <a:r>
              <a:rPr sz="1400" b="1" dirty="0" err="1">
                <a:solidFill>
                  <a:schemeClr val="accent5"/>
                </a:solidFill>
              </a:rPr>
              <a:t>Minskat</a:t>
            </a:r>
            <a:r>
              <a:rPr sz="1400" b="1" dirty="0">
                <a:solidFill>
                  <a:schemeClr val="accent5"/>
                </a:solidFill>
              </a:rPr>
              <a:t> </a:t>
            </a:r>
            <a:r>
              <a:rPr sz="1400" b="1" dirty="0" err="1">
                <a:solidFill>
                  <a:schemeClr val="accent5"/>
                </a:solidFill>
              </a:rPr>
              <a:t>inflytande</a:t>
            </a:r>
            <a:endParaRPr sz="1400" b="1" dirty="0">
              <a:solidFill>
                <a:schemeClr val="accent5"/>
              </a:solidFill>
            </a:endParaRPr>
          </a:p>
        </p:txBody>
      </p:sp>
      <p:pic>
        <p:nvPicPr>
          <p:cNvPr id="280" name="Bild" descr="Bild"/>
          <p:cNvPicPr>
            <a:picLocks noChangeAspect="1"/>
          </p:cNvPicPr>
          <p:nvPr/>
        </p:nvPicPr>
        <p:blipFill>
          <a:blip r:embed="rId9"/>
          <a:stretch>
            <a:fillRect/>
          </a:stretch>
        </p:blipFill>
        <p:spPr>
          <a:xfrm>
            <a:off x="5580525" y="3996057"/>
            <a:ext cx="776802" cy="2209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ndels">
  <a:themeElements>
    <a:clrScheme name="Handels">
      <a:dk1>
        <a:srgbClr val="000000"/>
      </a:dk1>
      <a:lt1>
        <a:srgbClr val="FFFFFF"/>
      </a:lt1>
      <a:dk2>
        <a:srgbClr val="A7A7A7"/>
      </a:dk2>
      <a:lt2>
        <a:srgbClr val="535353"/>
      </a:lt2>
      <a:accent1>
        <a:srgbClr val="E2261A"/>
      </a:accent1>
      <a:accent2>
        <a:srgbClr val="2DC6D6"/>
      </a:accent2>
      <a:accent3>
        <a:srgbClr val="FE7F03"/>
      </a:accent3>
      <a:accent4>
        <a:srgbClr val="00A486"/>
      </a:accent4>
      <a:accent5>
        <a:srgbClr val="8C2633"/>
      </a:accent5>
      <a:accent6>
        <a:srgbClr val="868C01"/>
      </a:accent6>
      <a:hlink>
        <a:srgbClr val="0000FF"/>
      </a:hlink>
      <a:folHlink>
        <a:srgbClr val="FF00FF"/>
      </a:folHlink>
    </a:clrScheme>
    <a:fontScheme name="Handels">
      <a:majorFont>
        <a:latin typeface="Helvetica"/>
        <a:ea typeface="Helvetica"/>
        <a:cs typeface="Helvetica"/>
      </a:majorFont>
      <a:minorFont>
        <a:latin typeface="Arial"/>
        <a:ea typeface="Arial"/>
        <a:cs typeface="Arial"/>
      </a:minorFont>
    </a:fontScheme>
    <a:fmtScheme name="Handel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74355090C044D4696E56DBEB4A1EA1D" ma:contentTypeVersion="17" ma:contentTypeDescription="Skapa ett nytt dokument." ma:contentTypeScope="" ma:versionID="37bbc20838007ecf5518eaf5e5f4835b">
  <xsd:schema xmlns:xsd="http://www.w3.org/2001/XMLSchema" xmlns:xs="http://www.w3.org/2001/XMLSchema" xmlns:p="http://schemas.microsoft.com/office/2006/metadata/properties" xmlns:ns2="16084d06-3e8e-49e3-9312-e473a5b7c930" xmlns:ns3="f5c75cb3-12d5-415f-9da5-3b7a9787cea9" targetNamespace="http://schemas.microsoft.com/office/2006/metadata/properties" ma:root="true" ma:fieldsID="01f08ab83dec1c4e7907156713f8fe6d" ns2:_="" ns3:_="">
    <xsd:import namespace="16084d06-3e8e-49e3-9312-e473a5b7c930"/>
    <xsd:import namespace="f5c75cb3-12d5-415f-9da5-3b7a9787ce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84d06-3e8e-49e3-9312-e473a5b7c9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07b0dcc0-e665-4050-ae29-3b765768433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75cb3-12d5-415f-9da5-3b7a9787cea9"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88f952ec-11d6-40b5-9617-6d59e2035c40}" ma:internalName="TaxCatchAll" ma:showField="CatchAllData" ma:web="f5c75cb3-12d5-415f-9da5-3b7a9787c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5c75cb3-12d5-415f-9da5-3b7a9787cea9" xsi:nil="true"/>
    <lcf76f155ced4ddcb4097134ff3c332f xmlns="16084d06-3e8e-49e3-9312-e473a5b7c9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EE7BEF-283C-4FF7-A82D-D0936891B2DD}">
  <ds:schemaRefs>
    <ds:schemaRef ds:uri="http://schemas.microsoft.com/sharepoint/v3/contenttype/forms"/>
  </ds:schemaRefs>
</ds:datastoreItem>
</file>

<file path=customXml/itemProps2.xml><?xml version="1.0" encoding="utf-8"?>
<ds:datastoreItem xmlns:ds="http://schemas.openxmlformats.org/officeDocument/2006/customXml" ds:itemID="{37A62A6A-1819-4F54-89E7-10D7BD59AE24}"/>
</file>

<file path=customXml/itemProps3.xml><?xml version="1.0" encoding="utf-8"?>
<ds:datastoreItem xmlns:ds="http://schemas.openxmlformats.org/officeDocument/2006/customXml" ds:itemID="{A521A2CE-EED9-4764-ACAC-89D8BC97F69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6184</Words>
  <Application>Microsoft Office PowerPoint</Application>
  <PresentationFormat>Bredbild</PresentationFormat>
  <Paragraphs>466</Paragraphs>
  <Slides>29</Slides>
  <Notes>23</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29</vt:i4>
      </vt:variant>
    </vt:vector>
  </HeadingPairs>
  <TitlesOfParts>
    <vt:vector size="39" baseType="lpstr">
      <vt:lpstr>Arial</vt:lpstr>
      <vt:lpstr>Avenir Next LT Pro</vt:lpstr>
      <vt:lpstr>Calibri</vt:lpstr>
      <vt:lpstr>Calibri Light</vt:lpstr>
      <vt:lpstr>ff-meta-web-pro</vt:lpstr>
      <vt:lpstr>Lato</vt:lpstr>
      <vt:lpstr>Lausanne</vt:lpstr>
      <vt:lpstr>Open Sans</vt:lpstr>
      <vt:lpstr>Office-tema</vt:lpstr>
      <vt:lpstr>Handels</vt:lpstr>
      <vt:lpstr>För dig som  är på väg ut i  arbetslivet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Karin Wernberg</dc:creator>
  <cp:lastModifiedBy>Tomasz Friberg</cp:lastModifiedBy>
  <cp:revision>34</cp:revision>
  <dcterms:created xsi:type="dcterms:W3CDTF">2021-09-15T11:45:41Z</dcterms:created>
  <dcterms:modified xsi:type="dcterms:W3CDTF">2023-07-31T11:04:52Z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0x010100074355090C044D4696E56DBEB4A1EA1D</vt:lpwstr>
  </property>
</Properties>
</file>