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52"/>
  </p:notesMasterIdLst>
  <p:sldIdLst>
    <p:sldId id="257" r:id="rId6"/>
    <p:sldId id="258" r:id="rId7"/>
    <p:sldId id="261" r:id="rId8"/>
    <p:sldId id="260" r:id="rId9"/>
    <p:sldId id="264" r:id="rId10"/>
    <p:sldId id="263" r:id="rId11"/>
    <p:sldId id="262" r:id="rId12"/>
    <p:sldId id="288" r:id="rId13"/>
    <p:sldId id="289" r:id="rId14"/>
    <p:sldId id="291" r:id="rId15"/>
    <p:sldId id="290" r:id="rId16"/>
    <p:sldId id="268" r:id="rId17"/>
    <p:sldId id="267" r:id="rId18"/>
    <p:sldId id="344" r:id="rId19"/>
    <p:sldId id="311" r:id="rId20"/>
    <p:sldId id="312" r:id="rId21"/>
    <p:sldId id="313" r:id="rId22"/>
    <p:sldId id="314" r:id="rId23"/>
    <p:sldId id="315" r:id="rId24"/>
    <p:sldId id="316" r:id="rId25"/>
    <p:sldId id="317" r:id="rId26"/>
    <p:sldId id="276" r:id="rId27"/>
    <p:sldId id="279" r:id="rId28"/>
    <p:sldId id="278" r:id="rId29"/>
    <p:sldId id="294" r:id="rId30"/>
    <p:sldId id="295" r:id="rId31"/>
    <p:sldId id="296" r:id="rId32"/>
    <p:sldId id="297" r:id="rId33"/>
    <p:sldId id="299" r:id="rId34"/>
    <p:sldId id="298" r:id="rId35"/>
    <p:sldId id="306" r:id="rId36"/>
    <p:sldId id="305" r:id="rId37"/>
    <p:sldId id="304" r:id="rId38"/>
    <p:sldId id="303" r:id="rId39"/>
    <p:sldId id="302" r:id="rId40"/>
    <p:sldId id="301" r:id="rId41"/>
    <p:sldId id="300" r:id="rId42"/>
    <p:sldId id="283" r:id="rId43"/>
    <p:sldId id="308" r:id="rId44"/>
    <p:sldId id="307" r:id="rId45"/>
    <p:sldId id="309" r:id="rId46"/>
    <p:sldId id="310" r:id="rId47"/>
    <p:sldId id="343" r:id="rId48"/>
    <p:sldId id="286" r:id="rId49"/>
    <p:sldId id="285" r:id="rId50"/>
    <p:sldId id="287" r:id="rId5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1242" autoAdjust="0"/>
  </p:normalViewPr>
  <p:slideViewPr>
    <p:cSldViewPr snapToGrid="0">
      <p:cViewPr varScale="1">
        <p:scale>
          <a:sx n="68" d="100"/>
          <a:sy n="68" d="100"/>
        </p:scale>
        <p:origin x="19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6AA54-3622-40DD-8563-1D4CA7A726EE}" type="datetimeFigureOut">
              <a:rPr lang="sv-SE"/>
              <a:t>2023-07-31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3A2CA-C703-4EE7-B50E-98F37F53508D}" type="slidenum">
              <a:rPr lang="sv-SE"/>
              <a:t>‹#›</a:t>
            </a:fld>
            <a:endParaRPr lang="sv-SE"/>
          </a:p>
        </p:txBody>
      </p:sp>
    </p:spTree>
    <p:extLst>
      <p:ext uri="{BB962C8B-B14F-4D97-AF65-F5344CB8AC3E}">
        <p14:creationId xmlns:p14="http://schemas.microsoft.com/office/powerpoint/2010/main" val="7693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o.se/start/solidarisk_lonepolitik/kollektivavta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youtube.com/watch?v=79HJ5cjp88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rbetslivskoll.se/material/spel-for-klassrumme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381000" y="685800"/>
            <a:ext cx="6096000" cy="3429000"/>
          </a:xfrm>
          <a:prstGeom prst="rect">
            <a:avLst/>
          </a:prstGeom>
        </p:spPr>
        <p:txBody>
          <a:bodyPr/>
          <a:lstStyle/>
          <a:p>
            <a:endParaRPr/>
          </a:p>
        </p:txBody>
      </p:sp>
      <p:sp>
        <p:nvSpPr>
          <p:cNvPr id="89" name="Shape 89"/>
          <p:cNvSpPr>
            <a:spLocks noGrp="1"/>
          </p:cNvSpPr>
          <p:nvPr>
            <p:ph type="body" sz="quarter" idx="1"/>
          </p:nvPr>
        </p:nvSpPr>
        <p:spPr>
          <a:prstGeom prst="rect">
            <a:avLst/>
          </a:prstGeom>
        </p:spPr>
        <p:txBody>
          <a:bodyPr/>
          <a:lstStyle/>
          <a:p>
            <a:pPr>
              <a:spcBef>
                <a:spcPts val="0"/>
              </a:spcBef>
              <a:defRPr b="1"/>
            </a:pPr>
            <a:r>
              <a:rPr dirty="0" err="1"/>
              <a:t>Inledning</a:t>
            </a:r>
            <a:r>
              <a:rPr dirty="0"/>
              <a:t> </a:t>
            </a:r>
          </a:p>
          <a:p>
            <a:pPr>
              <a:spcBef>
                <a:spcPts val="0"/>
              </a:spcBef>
            </a:pPr>
            <a:r>
              <a:rPr dirty="0" err="1"/>
              <a:t>Materialet</a:t>
            </a:r>
            <a:r>
              <a:rPr dirty="0"/>
              <a:t> </a:t>
            </a:r>
            <a:r>
              <a:rPr dirty="0" err="1"/>
              <a:t>är</a:t>
            </a:r>
            <a:r>
              <a:rPr dirty="0"/>
              <a:t> </a:t>
            </a:r>
            <a:r>
              <a:rPr dirty="0" err="1"/>
              <a:t>ett</a:t>
            </a:r>
            <a:r>
              <a:rPr dirty="0"/>
              <a:t> </a:t>
            </a:r>
            <a:r>
              <a:rPr dirty="0" err="1"/>
              <a:t>exempel</a:t>
            </a:r>
            <a:r>
              <a:rPr dirty="0"/>
              <a:t> </a:t>
            </a:r>
            <a:r>
              <a:rPr dirty="0" err="1"/>
              <a:t>på</a:t>
            </a:r>
            <a:r>
              <a:rPr dirty="0"/>
              <a:t> </a:t>
            </a:r>
            <a:r>
              <a:rPr dirty="0" err="1"/>
              <a:t>vad</a:t>
            </a:r>
            <a:r>
              <a:rPr dirty="0"/>
              <a:t> du </a:t>
            </a:r>
            <a:r>
              <a:rPr dirty="0" err="1"/>
              <a:t>kan</a:t>
            </a:r>
            <a:r>
              <a:rPr dirty="0"/>
              <a:t> ta </a:t>
            </a:r>
            <a:r>
              <a:rPr dirty="0" err="1"/>
              <a:t>upp</a:t>
            </a:r>
            <a:r>
              <a:rPr dirty="0"/>
              <a:t>. Det </a:t>
            </a:r>
            <a:r>
              <a:rPr dirty="0" err="1"/>
              <a:t>innehåller</a:t>
            </a:r>
            <a:r>
              <a:rPr dirty="0"/>
              <a:t> </a:t>
            </a:r>
            <a:r>
              <a:rPr dirty="0" err="1"/>
              <a:t>många</a:t>
            </a:r>
            <a:r>
              <a:rPr dirty="0"/>
              <a:t> </a:t>
            </a:r>
            <a:r>
              <a:rPr dirty="0" err="1"/>
              <a:t>powerpointbilder</a:t>
            </a:r>
            <a:r>
              <a:rPr dirty="0"/>
              <a:t> och </a:t>
            </a:r>
            <a:r>
              <a:rPr dirty="0" err="1"/>
              <a:t>andra</a:t>
            </a:r>
            <a:r>
              <a:rPr dirty="0"/>
              <a:t> </a:t>
            </a:r>
            <a:r>
              <a:rPr dirty="0" err="1"/>
              <a:t>verktyg</a:t>
            </a:r>
            <a:r>
              <a:rPr dirty="0"/>
              <a:t> du </a:t>
            </a:r>
            <a:r>
              <a:rPr dirty="0" err="1"/>
              <a:t>kan</a:t>
            </a:r>
            <a:r>
              <a:rPr dirty="0"/>
              <a:t> </a:t>
            </a:r>
            <a:r>
              <a:rPr dirty="0" err="1"/>
              <a:t>använda</a:t>
            </a:r>
            <a:r>
              <a:rPr dirty="0"/>
              <a:t> dig av som </a:t>
            </a:r>
            <a:r>
              <a:rPr dirty="0" err="1"/>
              <a:t>skolinformatör</a:t>
            </a:r>
            <a:r>
              <a:rPr dirty="0"/>
              <a:t>. </a:t>
            </a:r>
            <a:r>
              <a:rPr dirty="0" err="1"/>
              <a:t>Tanken</a:t>
            </a:r>
            <a:r>
              <a:rPr dirty="0"/>
              <a:t> </a:t>
            </a:r>
            <a:r>
              <a:rPr dirty="0" err="1"/>
              <a:t>är</a:t>
            </a:r>
            <a:r>
              <a:rPr dirty="0"/>
              <a:t> </a:t>
            </a:r>
            <a:r>
              <a:rPr dirty="0" err="1"/>
              <a:t>inte</a:t>
            </a:r>
            <a:r>
              <a:rPr dirty="0"/>
              <a:t> </a:t>
            </a:r>
            <a:r>
              <a:rPr dirty="0" err="1"/>
              <a:t>att</a:t>
            </a:r>
            <a:r>
              <a:rPr dirty="0"/>
              <a:t> du ska visa </a:t>
            </a:r>
            <a:r>
              <a:rPr dirty="0" err="1"/>
              <a:t>alla</a:t>
            </a:r>
            <a:r>
              <a:rPr dirty="0"/>
              <a:t> </a:t>
            </a:r>
            <a:r>
              <a:rPr dirty="0" err="1"/>
              <a:t>bilder</a:t>
            </a:r>
            <a:r>
              <a:rPr dirty="0"/>
              <a:t> och </a:t>
            </a:r>
            <a:r>
              <a:rPr dirty="0" err="1"/>
              <a:t>ordagrant</a:t>
            </a:r>
            <a:r>
              <a:rPr dirty="0"/>
              <a:t> </a:t>
            </a:r>
            <a:r>
              <a:rPr dirty="0" err="1"/>
              <a:t>säga</a:t>
            </a:r>
            <a:r>
              <a:rPr dirty="0"/>
              <a:t> </a:t>
            </a:r>
            <a:r>
              <a:rPr dirty="0" err="1"/>
              <a:t>exakt</a:t>
            </a:r>
            <a:r>
              <a:rPr dirty="0"/>
              <a:t> </a:t>
            </a:r>
            <a:r>
              <a:rPr dirty="0" err="1"/>
              <a:t>allt</a:t>
            </a:r>
            <a:r>
              <a:rPr dirty="0"/>
              <a:t> som </a:t>
            </a:r>
            <a:r>
              <a:rPr dirty="0" err="1"/>
              <a:t>finns</a:t>
            </a:r>
            <a:r>
              <a:rPr dirty="0"/>
              <a:t> med </a:t>
            </a:r>
            <a:r>
              <a:rPr dirty="0" err="1"/>
              <a:t>i</a:t>
            </a:r>
            <a:r>
              <a:rPr dirty="0"/>
              <a:t> </a:t>
            </a:r>
            <a:r>
              <a:rPr dirty="0" err="1"/>
              <a:t>talarmanuset</a:t>
            </a:r>
            <a:r>
              <a:rPr dirty="0"/>
              <a:t>, </a:t>
            </a:r>
            <a:r>
              <a:rPr dirty="0" err="1"/>
              <a:t>utan</a:t>
            </a:r>
            <a:r>
              <a:rPr dirty="0"/>
              <a:t> du </a:t>
            </a:r>
            <a:r>
              <a:rPr dirty="0" err="1"/>
              <a:t>kan</a:t>
            </a:r>
            <a:r>
              <a:rPr dirty="0"/>
              <a:t> </a:t>
            </a:r>
            <a:r>
              <a:rPr dirty="0" err="1"/>
              <a:t>själv</a:t>
            </a:r>
            <a:r>
              <a:rPr dirty="0"/>
              <a:t> </a:t>
            </a:r>
            <a:r>
              <a:rPr dirty="0" err="1"/>
              <a:t>välja</a:t>
            </a:r>
            <a:r>
              <a:rPr dirty="0"/>
              <a:t> </a:t>
            </a:r>
            <a:r>
              <a:rPr dirty="0" err="1"/>
              <a:t>vilka</a:t>
            </a:r>
            <a:r>
              <a:rPr dirty="0"/>
              <a:t> </a:t>
            </a:r>
            <a:r>
              <a:rPr dirty="0" err="1"/>
              <a:t>bilder</a:t>
            </a:r>
            <a:r>
              <a:rPr dirty="0"/>
              <a:t> och </a:t>
            </a:r>
            <a:r>
              <a:rPr dirty="0" err="1"/>
              <a:t>anpassa</a:t>
            </a:r>
            <a:r>
              <a:rPr dirty="0"/>
              <a:t> </a:t>
            </a:r>
            <a:r>
              <a:rPr dirty="0" err="1"/>
              <a:t>informationen</a:t>
            </a:r>
            <a:r>
              <a:rPr dirty="0"/>
              <a:t> </a:t>
            </a:r>
            <a:r>
              <a:rPr dirty="0" err="1"/>
              <a:t>efter</a:t>
            </a:r>
            <a:r>
              <a:rPr dirty="0"/>
              <a:t> </a:t>
            </a:r>
            <a:r>
              <a:rPr dirty="0" err="1"/>
              <a:t>tid</a:t>
            </a:r>
            <a:r>
              <a:rPr dirty="0"/>
              <a:t>, </a:t>
            </a:r>
            <a:r>
              <a:rPr dirty="0" err="1"/>
              <a:t>inriktning</a:t>
            </a:r>
            <a:r>
              <a:rPr dirty="0"/>
              <a:t> och </a:t>
            </a:r>
            <a:r>
              <a:rPr dirty="0" err="1"/>
              <a:t>årskurs</a:t>
            </a:r>
            <a:r>
              <a:rPr dirty="0"/>
              <a:t>. </a:t>
            </a:r>
          </a:p>
          <a:p>
            <a:pPr>
              <a:spcBef>
                <a:spcPts val="0"/>
              </a:spcBef>
            </a:pPr>
            <a:r>
              <a:t> </a:t>
            </a:r>
            <a:endParaRPr dirty="0"/>
          </a:p>
          <a:p>
            <a:pPr>
              <a:spcBef>
                <a:spcPts val="0"/>
              </a:spcBef>
            </a:pPr>
            <a:r>
              <a:rPr dirty="0"/>
              <a:t>Vi </a:t>
            </a:r>
            <a:r>
              <a:rPr dirty="0" err="1"/>
              <a:t>använder</a:t>
            </a:r>
            <a:r>
              <a:rPr dirty="0"/>
              <a:t> </a:t>
            </a:r>
            <a:r>
              <a:rPr dirty="0" err="1"/>
              <a:t>oftast</a:t>
            </a:r>
            <a:r>
              <a:rPr dirty="0"/>
              <a:t> Handels workshop (</a:t>
            </a:r>
            <a:r>
              <a:rPr dirty="0" err="1"/>
              <a:t>magneter</a:t>
            </a:r>
            <a:r>
              <a:rPr dirty="0"/>
              <a:t>) om lag/</a:t>
            </a:r>
            <a:r>
              <a:rPr dirty="0" err="1"/>
              <a:t>avtal</a:t>
            </a:r>
            <a:r>
              <a:rPr dirty="0"/>
              <a:t> </a:t>
            </a:r>
            <a:r>
              <a:rPr dirty="0" err="1"/>
              <a:t>eftersom</a:t>
            </a:r>
            <a:r>
              <a:rPr dirty="0"/>
              <a:t> vi vet </a:t>
            </a:r>
            <a:r>
              <a:rPr dirty="0" err="1"/>
              <a:t>att</a:t>
            </a:r>
            <a:r>
              <a:rPr dirty="0"/>
              <a:t> det </a:t>
            </a:r>
            <a:r>
              <a:rPr dirty="0" err="1"/>
              <a:t>är</a:t>
            </a:r>
            <a:r>
              <a:rPr dirty="0"/>
              <a:t> </a:t>
            </a:r>
            <a:r>
              <a:rPr dirty="0" err="1"/>
              <a:t>ett</a:t>
            </a:r>
            <a:r>
              <a:rPr dirty="0"/>
              <a:t> bra </a:t>
            </a:r>
            <a:r>
              <a:rPr dirty="0" err="1"/>
              <a:t>sätt</a:t>
            </a:r>
            <a:r>
              <a:rPr dirty="0"/>
              <a:t> </a:t>
            </a:r>
            <a:r>
              <a:rPr dirty="0" err="1"/>
              <a:t>att</a:t>
            </a:r>
            <a:r>
              <a:rPr dirty="0"/>
              <a:t> </a:t>
            </a:r>
            <a:r>
              <a:rPr dirty="0" err="1"/>
              <a:t>göra</a:t>
            </a:r>
            <a:r>
              <a:rPr dirty="0"/>
              <a:t> </a:t>
            </a:r>
            <a:r>
              <a:rPr dirty="0" err="1"/>
              <a:t>eleverna</a:t>
            </a:r>
            <a:r>
              <a:rPr dirty="0"/>
              <a:t> </a:t>
            </a:r>
            <a:r>
              <a:rPr dirty="0" err="1"/>
              <a:t>delaktiga</a:t>
            </a:r>
            <a:r>
              <a:rPr dirty="0"/>
              <a:t> och ta till sig information. </a:t>
            </a:r>
          </a:p>
          <a:p>
            <a:pPr>
              <a:spcBef>
                <a:spcPts val="0"/>
              </a:spcBef>
            </a:pPr>
            <a:r>
              <a:rPr dirty="0"/>
              <a:t>Vi ser </a:t>
            </a:r>
            <a:r>
              <a:rPr dirty="0" err="1"/>
              <a:t>också</a:t>
            </a:r>
            <a:r>
              <a:rPr dirty="0"/>
              <a:t> </a:t>
            </a:r>
            <a:r>
              <a:rPr dirty="0" err="1"/>
              <a:t>alltid</a:t>
            </a:r>
            <a:r>
              <a:rPr dirty="0"/>
              <a:t> till </a:t>
            </a:r>
            <a:r>
              <a:rPr dirty="0" err="1"/>
              <a:t>att</a:t>
            </a:r>
            <a:r>
              <a:rPr dirty="0"/>
              <a:t> </a:t>
            </a:r>
            <a:r>
              <a:rPr dirty="0" err="1"/>
              <a:t>informera</a:t>
            </a:r>
            <a:r>
              <a:rPr dirty="0"/>
              <a:t> om saker som </a:t>
            </a:r>
            <a:r>
              <a:rPr dirty="0" err="1"/>
              <a:t>är</a:t>
            </a:r>
            <a:r>
              <a:rPr dirty="0"/>
              <a:t> bra </a:t>
            </a:r>
            <a:r>
              <a:rPr dirty="0" err="1"/>
              <a:t>att</a:t>
            </a:r>
            <a:r>
              <a:rPr dirty="0"/>
              <a:t> </a:t>
            </a:r>
            <a:r>
              <a:rPr dirty="0" err="1"/>
              <a:t>tänka</a:t>
            </a:r>
            <a:r>
              <a:rPr dirty="0"/>
              <a:t> </a:t>
            </a:r>
            <a:r>
              <a:rPr dirty="0" err="1"/>
              <a:t>på</a:t>
            </a:r>
            <a:r>
              <a:rPr dirty="0"/>
              <a:t> nu </a:t>
            </a:r>
            <a:r>
              <a:rPr dirty="0" err="1"/>
              <a:t>när</a:t>
            </a:r>
            <a:r>
              <a:rPr dirty="0"/>
              <a:t> man ska </a:t>
            </a:r>
            <a:r>
              <a:rPr dirty="0" err="1"/>
              <a:t>ut</a:t>
            </a:r>
            <a:r>
              <a:rPr dirty="0"/>
              <a:t> och </a:t>
            </a:r>
            <a:r>
              <a:rPr dirty="0" err="1"/>
              <a:t>jobba</a:t>
            </a:r>
            <a:r>
              <a:rPr dirty="0"/>
              <a:t> och ger </a:t>
            </a:r>
            <a:r>
              <a:rPr dirty="0" err="1"/>
              <a:t>alla</a:t>
            </a:r>
            <a:r>
              <a:rPr dirty="0"/>
              <a:t> </a:t>
            </a:r>
            <a:r>
              <a:rPr dirty="0" err="1"/>
              <a:t>elever</a:t>
            </a:r>
            <a:r>
              <a:rPr dirty="0"/>
              <a:t> </a:t>
            </a:r>
            <a:r>
              <a:rPr dirty="0" err="1"/>
              <a:t>foldern</a:t>
            </a:r>
            <a:r>
              <a:rPr dirty="0"/>
              <a:t> ”</a:t>
            </a:r>
            <a:r>
              <a:rPr dirty="0" err="1"/>
              <a:t>På</a:t>
            </a:r>
            <a:r>
              <a:rPr dirty="0"/>
              <a:t> </a:t>
            </a:r>
            <a:r>
              <a:rPr dirty="0" err="1"/>
              <a:t>väg</a:t>
            </a:r>
            <a:r>
              <a:rPr dirty="0"/>
              <a:t> </a:t>
            </a:r>
            <a:r>
              <a:rPr dirty="0" err="1"/>
              <a:t>ut</a:t>
            </a:r>
            <a:r>
              <a:rPr dirty="0"/>
              <a:t> </a:t>
            </a:r>
            <a:r>
              <a:rPr dirty="0" err="1"/>
              <a:t>i</a:t>
            </a:r>
            <a:r>
              <a:rPr dirty="0"/>
              <a:t> </a:t>
            </a:r>
            <a:r>
              <a:rPr dirty="0" err="1"/>
              <a:t>arbetslivet</a:t>
            </a:r>
            <a:r>
              <a:rPr dirty="0"/>
              <a:t>”.</a:t>
            </a:r>
          </a:p>
          <a:p>
            <a:pPr>
              <a:spcBef>
                <a:spcPts val="0"/>
              </a:spcBef>
            </a:pPr>
            <a:r>
              <a:rPr dirty="0"/>
              <a:t> </a:t>
            </a:r>
          </a:p>
          <a:p>
            <a:pPr>
              <a:spcBef>
                <a:spcPts val="0"/>
              </a:spcBef>
            </a:pPr>
            <a:r>
              <a:rPr dirty="0"/>
              <a:t>Det </a:t>
            </a:r>
            <a:r>
              <a:rPr dirty="0" err="1"/>
              <a:t>är</a:t>
            </a:r>
            <a:r>
              <a:rPr dirty="0"/>
              <a:t> </a:t>
            </a:r>
            <a:r>
              <a:rPr dirty="0" err="1"/>
              <a:t>såklart</a:t>
            </a:r>
            <a:r>
              <a:rPr dirty="0"/>
              <a:t> </a:t>
            </a:r>
            <a:r>
              <a:rPr dirty="0" err="1"/>
              <a:t>viktigt</a:t>
            </a:r>
            <a:r>
              <a:rPr dirty="0"/>
              <a:t> </a:t>
            </a:r>
            <a:r>
              <a:rPr dirty="0" err="1"/>
              <a:t>att</a:t>
            </a:r>
            <a:r>
              <a:rPr dirty="0"/>
              <a:t> de </a:t>
            </a:r>
            <a:r>
              <a:rPr dirty="0" err="1"/>
              <a:t>allra</a:t>
            </a:r>
            <a:r>
              <a:rPr dirty="0"/>
              <a:t> </a:t>
            </a:r>
            <a:r>
              <a:rPr dirty="0" err="1"/>
              <a:t>flesta</a:t>
            </a:r>
            <a:r>
              <a:rPr dirty="0"/>
              <a:t> </a:t>
            </a:r>
            <a:r>
              <a:rPr dirty="0" err="1"/>
              <a:t>elever</a:t>
            </a:r>
            <a:r>
              <a:rPr dirty="0"/>
              <a:t> </a:t>
            </a:r>
            <a:r>
              <a:rPr dirty="0" err="1"/>
              <a:t>är</a:t>
            </a:r>
            <a:r>
              <a:rPr dirty="0"/>
              <a:t> </a:t>
            </a:r>
            <a:r>
              <a:rPr dirty="0" err="1"/>
              <a:t>eller</a:t>
            </a:r>
            <a:r>
              <a:rPr dirty="0"/>
              <a:t> </a:t>
            </a:r>
            <a:r>
              <a:rPr dirty="0" err="1"/>
              <a:t>blir</a:t>
            </a:r>
            <a:r>
              <a:rPr dirty="0"/>
              <a:t> elevmedlemmar. </a:t>
            </a:r>
            <a:r>
              <a:rPr dirty="0" err="1"/>
              <a:t>Tänk</a:t>
            </a:r>
            <a:r>
              <a:rPr dirty="0"/>
              <a:t> </a:t>
            </a:r>
            <a:r>
              <a:rPr dirty="0" err="1"/>
              <a:t>på</a:t>
            </a:r>
            <a:r>
              <a:rPr dirty="0"/>
              <a:t> </a:t>
            </a:r>
            <a:r>
              <a:rPr dirty="0" err="1"/>
              <a:t>att</a:t>
            </a:r>
            <a:r>
              <a:rPr dirty="0"/>
              <a:t> </a:t>
            </a:r>
            <a:r>
              <a:rPr dirty="0" err="1"/>
              <a:t>inte</a:t>
            </a:r>
            <a:r>
              <a:rPr dirty="0"/>
              <a:t> </a:t>
            </a:r>
            <a:r>
              <a:rPr dirty="0" err="1"/>
              <a:t>vänta</a:t>
            </a:r>
            <a:r>
              <a:rPr dirty="0"/>
              <a:t> med info om elevmedlemskap till </a:t>
            </a:r>
            <a:r>
              <a:rPr dirty="0" err="1"/>
              <a:t>slutet</a:t>
            </a:r>
            <a:r>
              <a:rPr dirty="0"/>
              <a:t> av </a:t>
            </a:r>
            <a:r>
              <a:rPr dirty="0" err="1"/>
              <a:t>presentationen</a:t>
            </a:r>
            <a:r>
              <a:rPr dirty="0"/>
              <a:t>. Det </a:t>
            </a:r>
            <a:r>
              <a:rPr dirty="0" err="1"/>
              <a:t>kan</a:t>
            </a:r>
            <a:r>
              <a:rPr dirty="0"/>
              <a:t> </a:t>
            </a:r>
            <a:r>
              <a:rPr dirty="0" err="1"/>
              <a:t>bli</a:t>
            </a:r>
            <a:r>
              <a:rPr dirty="0"/>
              <a:t> </a:t>
            </a:r>
            <a:r>
              <a:rPr dirty="0" err="1"/>
              <a:t>stressigt</a:t>
            </a:r>
            <a:r>
              <a:rPr dirty="0"/>
              <a:t> och </a:t>
            </a:r>
            <a:r>
              <a:rPr dirty="0" err="1"/>
              <a:t>glömmas</a:t>
            </a:r>
            <a:r>
              <a:rPr dirty="0"/>
              <a:t> bort, </a:t>
            </a:r>
            <a:r>
              <a:rPr dirty="0" err="1"/>
              <a:t>utan</a:t>
            </a:r>
            <a:r>
              <a:rPr dirty="0"/>
              <a:t> </a:t>
            </a:r>
            <a:r>
              <a:rPr dirty="0" err="1"/>
              <a:t>försök</a:t>
            </a:r>
            <a:r>
              <a:rPr dirty="0"/>
              <a:t> </a:t>
            </a:r>
            <a:r>
              <a:rPr dirty="0" err="1"/>
              <a:t>flika</a:t>
            </a:r>
            <a:r>
              <a:rPr dirty="0"/>
              <a:t> in det </a:t>
            </a:r>
            <a:r>
              <a:rPr dirty="0" err="1"/>
              <a:t>ungefär</a:t>
            </a:r>
            <a:r>
              <a:rPr dirty="0"/>
              <a:t> </a:t>
            </a:r>
            <a:r>
              <a:rPr dirty="0" err="1"/>
              <a:t>i</a:t>
            </a:r>
            <a:r>
              <a:rPr dirty="0"/>
              <a:t> mitten av </a:t>
            </a:r>
            <a:r>
              <a:rPr dirty="0" err="1"/>
              <a:t>presentationen</a:t>
            </a:r>
            <a:r>
              <a:rPr dirty="0"/>
              <a:t> och </a:t>
            </a:r>
            <a:r>
              <a:rPr dirty="0" err="1"/>
              <a:t>påminn</a:t>
            </a:r>
            <a:r>
              <a:rPr dirty="0"/>
              <a:t> </a:t>
            </a:r>
            <a:r>
              <a:rPr dirty="0" err="1"/>
              <a:t>i</a:t>
            </a:r>
            <a:r>
              <a:rPr dirty="0"/>
              <a:t> </a:t>
            </a:r>
            <a:r>
              <a:rPr dirty="0" err="1"/>
              <a:t>slutet</a:t>
            </a:r>
            <a:r>
              <a:rPr dirty="0"/>
              <a:t>. </a:t>
            </a:r>
          </a:p>
          <a:p>
            <a:pPr>
              <a:spcBef>
                <a:spcPts val="0"/>
              </a:spcBef>
            </a:pPr>
            <a:r>
              <a:rPr dirty="0"/>
              <a:t>  </a:t>
            </a:r>
          </a:p>
          <a:p>
            <a:pPr>
              <a:spcBef>
                <a:spcPts val="0"/>
              </a:spcBef>
              <a:defRPr b="1"/>
            </a:pPr>
            <a:r>
              <a:rPr dirty="0"/>
              <a:t>Presentation</a:t>
            </a:r>
            <a:r>
              <a:rPr b="0" dirty="0"/>
              <a:t> </a:t>
            </a:r>
          </a:p>
          <a:p>
            <a:pPr>
              <a:spcBef>
                <a:spcPts val="0"/>
              </a:spcBef>
            </a:pPr>
            <a:r>
              <a:rPr dirty="0" err="1"/>
              <a:t>Berätta</a:t>
            </a:r>
            <a:r>
              <a:rPr dirty="0"/>
              <a:t> </a:t>
            </a:r>
            <a:r>
              <a:rPr dirty="0" err="1"/>
              <a:t>vem</a:t>
            </a:r>
            <a:r>
              <a:rPr dirty="0"/>
              <a:t> du </a:t>
            </a:r>
            <a:r>
              <a:rPr dirty="0" err="1"/>
              <a:t>är</a:t>
            </a:r>
            <a:r>
              <a:rPr dirty="0"/>
              <a:t>, </a:t>
            </a:r>
            <a:r>
              <a:rPr dirty="0" err="1"/>
              <a:t>vad</a:t>
            </a:r>
            <a:r>
              <a:rPr dirty="0"/>
              <a:t> du </a:t>
            </a:r>
            <a:r>
              <a:rPr dirty="0" err="1"/>
              <a:t>jobbar</a:t>
            </a:r>
            <a:r>
              <a:rPr dirty="0"/>
              <a:t> med </a:t>
            </a:r>
            <a:r>
              <a:rPr dirty="0" err="1"/>
              <a:t>i</a:t>
            </a:r>
            <a:r>
              <a:rPr dirty="0"/>
              <a:t> </a:t>
            </a:r>
            <a:r>
              <a:rPr dirty="0" err="1"/>
              <a:t>vanliga</a:t>
            </a:r>
            <a:r>
              <a:rPr dirty="0"/>
              <a:t> fall samt lite om </a:t>
            </a:r>
            <a:r>
              <a:rPr dirty="0" err="1"/>
              <a:t>varför</a:t>
            </a:r>
            <a:r>
              <a:rPr dirty="0"/>
              <a:t> du </a:t>
            </a:r>
            <a:r>
              <a:rPr dirty="0" err="1"/>
              <a:t>valde</a:t>
            </a:r>
            <a:r>
              <a:rPr dirty="0"/>
              <a:t> </a:t>
            </a:r>
            <a:r>
              <a:rPr dirty="0" err="1"/>
              <a:t>att</a:t>
            </a:r>
            <a:r>
              <a:rPr dirty="0"/>
              <a:t> </a:t>
            </a:r>
            <a:r>
              <a:rPr dirty="0" err="1"/>
              <a:t>bli</a:t>
            </a:r>
            <a:r>
              <a:rPr dirty="0"/>
              <a:t> </a:t>
            </a:r>
            <a:r>
              <a:rPr dirty="0" err="1"/>
              <a:t>medlem</a:t>
            </a:r>
            <a:r>
              <a:rPr dirty="0"/>
              <a:t> och </a:t>
            </a:r>
            <a:r>
              <a:rPr dirty="0" err="1"/>
              <a:t>engagera</a:t>
            </a:r>
            <a:r>
              <a:rPr dirty="0"/>
              <a:t> dig </a:t>
            </a:r>
            <a:r>
              <a:rPr dirty="0" err="1"/>
              <a:t>i</a:t>
            </a:r>
            <a:r>
              <a:rPr dirty="0"/>
              <a:t> Handels. </a:t>
            </a:r>
          </a:p>
          <a:p>
            <a:pPr>
              <a:spcBef>
                <a:spcPts val="0"/>
              </a:spcBef>
            </a:pPr>
            <a:r>
              <a:rPr dirty="0" err="1"/>
              <a:t>Tänk</a:t>
            </a:r>
            <a:r>
              <a:rPr dirty="0"/>
              <a:t> </a:t>
            </a:r>
            <a:r>
              <a:rPr dirty="0" err="1"/>
              <a:t>på</a:t>
            </a:r>
            <a:r>
              <a:rPr dirty="0"/>
              <a:t> </a:t>
            </a:r>
            <a:r>
              <a:rPr dirty="0" err="1"/>
              <a:t>att</a:t>
            </a:r>
            <a:r>
              <a:rPr dirty="0"/>
              <a:t> </a:t>
            </a:r>
            <a:r>
              <a:rPr dirty="0" err="1"/>
              <a:t>inte</a:t>
            </a:r>
            <a:r>
              <a:rPr dirty="0"/>
              <a:t> ”</a:t>
            </a:r>
            <a:r>
              <a:rPr dirty="0" err="1"/>
              <a:t>namedroppa</a:t>
            </a:r>
            <a:r>
              <a:rPr dirty="0"/>
              <a:t>” </a:t>
            </a:r>
            <a:r>
              <a:rPr dirty="0" err="1"/>
              <a:t>uppdrag</a:t>
            </a:r>
            <a:r>
              <a:rPr dirty="0"/>
              <a:t> </a:t>
            </a:r>
            <a:r>
              <a:rPr dirty="0" err="1"/>
              <a:t>eller</a:t>
            </a:r>
            <a:r>
              <a:rPr dirty="0"/>
              <a:t> </a:t>
            </a:r>
            <a:r>
              <a:rPr dirty="0" err="1"/>
              <a:t>så</a:t>
            </a:r>
            <a:r>
              <a:rPr dirty="0"/>
              <a:t>. </a:t>
            </a:r>
          </a:p>
          <a:p>
            <a:pPr>
              <a:spcBef>
                <a:spcPts val="0"/>
              </a:spcBef>
            </a:pPr>
            <a:r>
              <a:rPr dirty="0"/>
              <a:t>Vi </a:t>
            </a:r>
            <a:r>
              <a:rPr dirty="0" err="1"/>
              <a:t>vill</a:t>
            </a:r>
            <a:r>
              <a:rPr dirty="0"/>
              <a:t> </a:t>
            </a:r>
            <a:r>
              <a:rPr dirty="0" err="1"/>
              <a:t>att</a:t>
            </a:r>
            <a:r>
              <a:rPr dirty="0"/>
              <a:t> </a:t>
            </a:r>
            <a:r>
              <a:rPr dirty="0" err="1"/>
              <a:t>eleverna</a:t>
            </a:r>
            <a:r>
              <a:rPr dirty="0"/>
              <a:t> ska </a:t>
            </a:r>
            <a:r>
              <a:rPr dirty="0" err="1"/>
              <a:t>kunna</a:t>
            </a:r>
            <a:r>
              <a:rPr dirty="0"/>
              <a:t> </a:t>
            </a:r>
            <a:r>
              <a:rPr dirty="0" err="1"/>
              <a:t>identifiera</a:t>
            </a:r>
            <a:r>
              <a:rPr dirty="0"/>
              <a:t> sig med </a:t>
            </a:r>
            <a:r>
              <a:rPr dirty="0" err="1"/>
              <a:t>oss</a:t>
            </a:r>
            <a:r>
              <a:rPr dirty="0"/>
              <a:t> </a:t>
            </a:r>
            <a:r>
              <a:rPr dirty="0" err="1"/>
              <a:t>skolinformatörer</a:t>
            </a:r>
            <a:r>
              <a:rPr dirty="0"/>
              <a:t>. Vi </a:t>
            </a:r>
            <a:r>
              <a:rPr dirty="0" err="1"/>
              <a:t>är</a:t>
            </a:r>
            <a:r>
              <a:rPr dirty="0"/>
              <a:t> </a:t>
            </a:r>
            <a:r>
              <a:rPr dirty="0" err="1"/>
              <a:t>vanliga</a:t>
            </a:r>
            <a:r>
              <a:rPr dirty="0"/>
              <a:t> </a:t>
            </a:r>
            <a:r>
              <a:rPr dirty="0" err="1"/>
              <a:t>medlemmar</a:t>
            </a:r>
            <a:r>
              <a:rPr dirty="0"/>
              <a:t>/</a:t>
            </a:r>
            <a:r>
              <a:rPr dirty="0" err="1"/>
              <a:t>handelsanställda</a:t>
            </a:r>
            <a:r>
              <a:rPr dirty="0"/>
              <a:t> som </a:t>
            </a:r>
            <a:r>
              <a:rPr dirty="0" err="1"/>
              <a:t>valt</a:t>
            </a:r>
            <a:r>
              <a:rPr dirty="0"/>
              <a:t> </a:t>
            </a:r>
            <a:r>
              <a:rPr dirty="0" err="1"/>
              <a:t>att</a:t>
            </a:r>
            <a:r>
              <a:rPr dirty="0"/>
              <a:t> </a:t>
            </a:r>
            <a:r>
              <a:rPr dirty="0" err="1"/>
              <a:t>engagera</a:t>
            </a:r>
            <a:r>
              <a:rPr dirty="0"/>
              <a:t> </a:t>
            </a:r>
            <a:r>
              <a:rPr dirty="0" err="1"/>
              <a:t>oss</a:t>
            </a:r>
            <a:r>
              <a:rPr dirty="0"/>
              <a:t>. </a:t>
            </a:r>
          </a:p>
          <a:p>
            <a:pPr>
              <a:spcBef>
                <a:spcPts val="0"/>
              </a:spcBef>
            </a:pPr>
            <a:r>
              <a:rPr dirty="0"/>
              <a:t>Om du </a:t>
            </a:r>
            <a:r>
              <a:rPr dirty="0" err="1"/>
              <a:t>har</a:t>
            </a:r>
            <a:r>
              <a:rPr dirty="0"/>
              <a:t> </a:t>
            </a:r>
            <a:r>
              <a:rPr dirty="0" err="1"/>
              <a:t>tid</a:t>
            </a:r>
            <a:r>
              <a:rPr dirty="0"/>
              <a:t> be </a:t>
            </a:r>
            <a:r>
              <a:rPr dirty="0" err="1"/>
              <a:t>gärna</a:t>
            </a:r>
            <a:r>
              <a:rPr dirty="0"/>
              <a:t> </a:t>
            </a:r>
            <a:r>
              <a:rPr dirty="0" err="1"/>
              <a:t>eleverna</a:t>
            </a:r>
            <a:r>
              <a:rPr dirty="0"/>
              <a:t> </a:t>
            </a:r>
            <a:r>
              <a:rPr dirty="0" err="1"/>
              <a:t>att</a:t>
            </a:r>
            <a:r>
              <a:rPr dirty="0"/>
              <a:t> </a:t>
            </a:r>
            <a:r>
              <a:rPr dirty="0" err="1"/>
              <a:t>presentera</a:t>
            </a:r>
            <a:r>
              <a:rPr dirty="0"/>
              <a:t> sig samt om de </a:t>
            </a:r>
            <a:r>
              <a:rPr dirty="0" err="1"/>
              <a:t>jobbar</a:t>
            </a:r>
            <a:r>
              <a:rPr dirty="0"/>
              <a:t>/</a:t>
            </a:r>
            <a:r>
              <a:rPr dirty="0" err="1"/>
              <a:t>har</a:t>
            </a:r>
            <a:r>
              <a:rPr dirty="0"/>
              <a:t> </a:t>
            </a:r>
            <a:r>
              <a:rPr dirty="0" err="1"/>
              <a:t>jobbat</a:t>
            </a:r>
            <a:r>
              <a:rPr dirty="0"/>
              <a:t> </a:t>
            </a:r>
            <a:r>
              <a:rPr dirty="0" err="1"/>
              <a:t>någonstans</a:t>
            </a:r>
            <a:r>
              <a:rPr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spcBef>
                <a:spcPts val="0"/>
              </a:spcBef>
              <a:defRPr b="1"/>
            </a:pPr>
            <a:r>
              <a:rPr dirty="0"/>
              <a:t>Den </a:t>
            </a:r>
            <a:r>
              <a:rPr dirty="0" err="1"/>
              <a:t>fackliga</a:t>
            </a:r>
            <a:r>
              <a:rPr dirty="0"/>
              <a:t> </a:t>
            </a:r>
            <a:r>
              <a:rPr dirty="0" err="1"/>
              <a:t>kampen</a:t>
            </a:r>
            <a:r>
              <a:rPr dirty="0"/>
              <a:t> </a:t>
            </a:r>
            <a:r>
              <a:rPr dirty="0" err="1"/>
              <a:t>är</a:t>
            </a:r>
            <a:r>
              <a:rPr dirty="0"/>
              <a:t> global</a:t>
            </a:r>
          </a:p>
          <a:p>
            <a:pPr>
              <a:spcBef>
                <a:spcPts val="0"/>
              </a:spcBef>
            </a:pPr>
            <a:endParaRPr dirty="0"/>
          </a:p>
          <a:p>
            <a:pPr>
              <a:spcBef>
                <a:spcPts val="0"/>
              </a:spcBef>
            </a:pPr>
            <a:r>
              <a:rPr dirty="0"/>
              <a:t>I </a:t>
            </a:r>
            <a:r>
              <a:rPr dirty="0" err="1"/>
              <a:t>stora</a:t>
            </a:r>
            <a:r>
              <a:rPr dirty="0"/>
              <a:t> </a:t>
            </a:r>
            <a:r>
              <a:rPr dirty="0" err="1"/>
              <a:t>delar</a:t>
            </a:r>
            <a:r>
              <a:rPr dirty="0"/>
              <a:t> av </a:t>
            </a:r>
            <a:r>
              <a:rPr dirty="0" err="1"/>
              <a:t>världen</a:t>
            </a:r>
            <a:r>
              <a:rPr dirty="0"/>
              <a:t> </a:t>
            </a:r>
            <a:r>
              <a:rPr dirty="0" err="1"/>
              <a:t>är</a:t>
            </a:r>
            <a:r>
              <a:rPr dirty="0"/>
              <a:t> </a:t>
            </a:r>
            <a:r>
              <a:rPr dirty="0" err="1"/>
              <a:t>lönedumpning</a:t>
            </a:r>
            <a:r>
              <a:rPr dirty="0"/>
              <a:t> </a:t>
            </a:r>
            <a:r>
              <a:rPr dirty="0" err="1"/>
              <a:t>en</a:t>
            </a:r>
            <a:r>
              <a:rPr dirty="0"/>
              <a:t> </a:t>
            </a:r>
            <a:r>
              <a:rPr dirty="0" err="1"/>
              <a:t>realitet</a:t>
            </a:r>
            <a:r>
              <a:rPr dirty="0"/>
              <a:t>.  </a:t>
            </a:r>
            <a:r>
              <a:rPr dirty="0" err="1"/>
              <a:t>Många</a:t>
            </a:r>
            <a:r>
              <a:rPr dirty="0"/>
              <a:t> </a:t>
            </a:r>
            <a:r>
              <a:rPr dirty="0" err="1"/>
              <a:t>länder</a:t>
            </a:r>
            <a:r>
              <a:rPr dirty="0"/>
              <a:t> </a:t>
            </a:r>
            <a:r>
              <a:rPr dirty="0" err="1"/>
              <a:t>har</a:t>
            </a:r>
            <a:r>
              <a:rPr dirty="0"/>
              <a:t> </a:t>
            </a:r>
            <a:r>
              <a:rPr dirty="0" err="1"/>
              <a:t>idag</a:t>
            </a:r>
            <a:r>
              <a:rPr dirty="0"/>
              <a:t> </a:t>
            </a:r>
            <a:r>
              <a:rPr dirty="0" err="1"/>
              <a:t>samma</a:t>
            </a:r>
            <a:r>
              <a:rPr dirty="0"/>
              <a:t> problem som var </a:t>
            </a:r>
            <a:r>
              <a:rPr dirty="0" err="1"/>
              <a:t>vanliga</a:t>
            </a:r>
            <a:r>
              <a:rPr dirty="0"/>
              <a:t> Sverige för </a:t>
            </a:r>
            <a:r>
              <a:rPr dirty="0" err="1"/>
              <a:t>drygt</a:t>
            </a:r>
            <a:r>
              <a:rPr dirty="0"/>
              <a:t> </a:t>
            </a:r>
            <a:r>
              <a:rPr dirty="0" err="1"/>
              <a:t>hundra</a:t>
            </a:r>
            <a:r>
              <a:rPr dirty="0"/>
              <a:t> </a:t>
            </a:r>
            <a:r>
              <a:rPr dirty="0" err="1"/>
              <a:t>år</a:t>
            </a:r>
            <a:r>
              <a:rPr dirty="0"/>
              <a:t> sedan. </a:t>
            </a:r>
            <a:r>
              <a:rPr dirty="0" err="1"/>
              <a:t>Alltså</a:t>
            </a:r>
            <a:r>
              <a:rPr dirty="0"/>
              <a:t> </a:t>
            </a:r>
            <a:r>
              <a:rPr dirty="0" err="1"/>
              <a:t>innan</a:t>
            </a:r>
            <a:r>
              <a:rPr dirty="0"/>
              <a:t> </a:t>
            </a:r>
            <a:r>
              <a:rPr dirty="0" err="1"/>
              <a:t>arbetare</a:t>
            </a:r>
            <a:r>
              <a:rPr dirty="0"/>
              <a:t> </a:t>
            </a:r>
            <a:r>
              <a:rPr dirty="0" err="1"/>
              <a:t>började</a:t>
            </a:r>
            <a:r>
              <a:rPr dirty="0"/>
              <a:t> </a:t>
            </a:r>
            <a:r>
              <a:rPr dirty="0" err="1"/>
              <a:t>organisera</a:t>
            </a:r>
            <a:r>
              <a:rPr dirty="0"/>
              <a:t> sig </a:t>
            </a:r>
            <a:r>
              <a:rPr dirty="0" err="1"/>
              <a:t>i</a:t>
            </a:r>
            <a:r>
              <a:rPr dirty="0"/>
              <a:t> </a:t>
            </a:r>
            <a:r>
              <a:rPr dirty="0" err="1"/>
              <a:t>fackförbund</a:t>
            </a:r>
            <a:r>
              <a:rPr dirty="0"/>
              <a:t>, </a:t>
            </a:r>
            <a:r>
              <a:rPr dirty="0" err="1"/>
              <a:t>komma</a:t>
            </a:r>
            <a:r>
              <a:rPr dirty="0"/>
              <a:t> </a:t>
            </a:r>
            <a:r>
              <a:rPr dirty="0" err="1"/>
              <a:t>överens</a:t>
            </a:r>
            <a:r>
              <a:rPr dirty="0"/>
              <a:t> om </a:t>
            </a:r>
            <a:r>
              <a:rPr dirty="0" err="1"/>
              <a:t>löften</a:t>
            </a:r>
            <a:r>
              <a:rPr dirty="0"/>
              <a:t> och </a:t>
            </a:r>
            <a:r>
              <a:rPr dirty="0" err="1"/>
              <a:t>kräva</a:t>
            </a:r>
            <a:r>
              <a:rPr dirty="0"/>
              <a:t> </a:t>
            </a:r>
            <a:r>
              <a:rPr dirty="0" err="1"/>
              <a:t>kollektivavtal</a:t>
            </a:r>
            <a:r>
              <a:rPr dirty="0"/>
              <a:t>. </a:t>
            </a:r>
          </a:p>
          <a:p>
            <a:pPr>
              <a:spcBef>
                <a:spcPts val="0"/>
              </a:spcBef>
            </a:pPr>
            <a:r>
              <a:rPr dirty="0"/>
              <a:t> </a:t>
            </a:r>
          </a:p>
          <a:p>
            <a:pPr>
              <a:spcBef>
                <a:spcPts val="0"/>
              </a:spcBef>
            </a:pPr>
            <a:r>
              <a:rPr dirty="0" err="1"/>
              <a:t>Att</a:t>
            </a:r>
            <a:r>
              <a:rPr dirty="0"/>
              <a:t> </a:t>
            </a:r>
            <a:r>
              <a:rPr dirty="0" err="1"/>
              <a:t>arbeta</a:t>
            </a:r>
            <a:r>
              <a:rPr dirty="0"/>
              <a:t> 10-12 </a:t>
            </a:r>
            <a:r>
              <a:rPr dirty="0" err="1"/>
              <a:t>timmar</a:t>
            </a:r>
            <a:r>
              <a:rPr dirty="0"/>
              <a:t> om </a:t>
            </a:r>
            <a:r>
              <a:rPr dirty="0" err="1"/>
              <a:t>dagen</a:t>
            </a:r>
            <a:r>
              <a:rPr dirty="0"/>
              <a:t>, 7 </a:t>
            </a:r>
            <a:r>
              <a:rPr dirty="0" err="1"/>
              <a:t>dagar</a:t>
            </a:r>
            <a:r>
              <a:rPr dirty="0"/>
              <a:t> </a:t>
            </a:r>
            <a:r>
              <a:rPr dirty="0" err="1"/>
              <a:t>i</a:t>
            </a:r>
            <a:r>
              <a:rPr dirty="0"/>
              <a:t> </a:t>
            </a:r>
            <a:r>
              <a:rPr dirty="0" err="1"/>
              <a:t>veckan</a:t>
            </a:r>
            <a:r>
              <a:rPr dirty="0"/>
              <a:t> men </a:t>
            </a:r>
            <a:r>
              <a:rPr dirty="0" err="1"/>
              <a:t>ändå</a:t>
            </a:r>
            <a:r>
              <a:rPr dirty="0"/>
              <a:t> </a:t>
            </a:r>
            <a:r>
              <a:rPr dirty="0" err="1"/>
              <a:t>få</a:t>
            </a:r>
            <a:r>
              <a:rPr dirty="0"/>
              <a:t> </a:t>
            </a:r>
            <a:r>
              <a:rPr dirty="0" err="1"/>
              <a:t>en</a:t>
            </a:r>
            <a:r>
              <a:rPr dirty="0"/>
              <a:t> </a:t>
            </a:r>
            <a:r>
              <a:rPr dirty="0" err="1"/>
              <a:t>lön</a:t>
            </a:r>
            <a:r>
              <a:rPr dirty="0"/>
              <a:t> som det </a:t>
            </a:r>
            <a:r>
              <a:rPr dirty="0" err="1"/>
              <a:t>är</a:t>
            </a:r>
            <a:r>
              <a:rPr dirty="0"/>
              <a:t> </a:t>
            </a:r>
            <a:r>
              <a:rPr dirty="0" err="1"/>
              <a:t>svårt</a:t>
            </a:r>
            <a:r>
              <a:rPr dirty="0"/>
              <a:t> </a:t>
            </a:r>
            <a:r>
              <a:rPr dirty="0" err="1"/>
              <a:t>att</a:t>
            </a:r>
            <a:r>
              <a:rPr dirty="0"/>
              <a:t> leva </a:t>
            </a:r>
            <a:r>
              <a:rPr dirty="0" err="1"/>
              <a:t>på</a:t>
            </a:r>
            <a:r>
              <a:rPr dirty="0"/>
              <a:t> </a:t>
            </a:r>
            <a:r>
              <a:rPr dirty="0" err="1"/>
              <a:t>är</a:t>
            </a:r>
            <a:r>
              <a:rPr dirty="0"/>
              <a:t> </a:t>
            </a:r>
            <a:r>
              <a:rPr b="1" dirty="0" err="1"/>
              <a:t>inte</a:t>
            </a:r>
            <a:r>
              <a:rPr b="1" dirty="0"/>
              <a:t> </a:t>
            </a:r>
            <a:r>
              <a:rPr b="1" dirty="0" err="1"/>
              <a:t>historia</a:t>
            </a:r>
            <a:r>
              <a:rPr dirty="0"/>
              <a:t>. </a:t>
            </a:r>
            <a:r>
              <a:rPr dirty="0" err="1"/>
              <a:t>Väldigt</a:t>
            </a:r>
            <a:r>
              <a:rPr dirty="0"/>
              <a:t> </a:t>
            </a:r>
            <a:r>
              <a:rPr dirty="0" err="1"/>
              <a:t>många</a:t>
            </a:r>
            <a:r>
              <a:rPr dirty="0"/>
              <a:t> </a:t>
            </a:r>
            <a:r>
              <a:rPr dirty="0" err="1"/>
              <a:t>anställda</a:t>
            </a:r>
            <a:r>
              <a:rPr dirty="0"/>
              <a:t> </a:t>
            </a:r>
            <a:r>
              <a:rPr dirty="0" err="1"/>
              <a:t>har</a:t>
            </a:r>
            <a:r>
              <a:rPr dirty="0"/>
              <a:t> det </a:t>
            </a:r>
            <a:r>
              <a:rPr dirty="0" err="1"/>
              <a:t>så</a:t>
            </a:r>
            <a:r>
              <a:rPr dirty="0"/>
              <a:t> </a:t>
            </a:r>
            <a:r>
              <a:rPr dirty="0" err="1"/>
              <a:t>idag</a:t>
            </a:r>
            <a:r>
              <a:rPr dirty="0"/>
              <a:t>. </a:t>
            </a:r>
          </a:p>
          <a:p>
            <a:pPr>
              <a:spcBef>
                <a:spcPts val="0"/>
              </a:spcBef>
            </a:pPr>
            <a:r>
              <a:rPr dirty="0"/>
              <a:t> </a:t>
            </a:r>
          </a:p>
          <a:p>
            <a:pPr>
              <a:spcBef>
                <a:spcPts val="0"/>
              </a:spcBef>
            </a:pPr>
            <a:r>
              <a:rPr dirty="0"/>
              <a:t>I </a:t>
            </a:r>
            <a:r>
              <a:rPr dirty="0" err="1"/>
              <a:t>många</a:t>
            </a:r>
            <a:r>
              <a:rPr dirty="0"/>
              <a:t> </a:t>
            </a:r>
            <a:r>
              <a:rPr dirty="0" err="1"/>
              <a:t>länder</a:t>
            </a:r>
            <a:r>
              <a:rPr dirty="0"/>
              <a:t> </a:t>
            </a:r>
            <a:r>
              <a:rPr dirty="0" err="1"/>
              <a:t>gör</a:t>
            </a:r>
            <a:r>
              <a:rPr dirty="0"/>
              <a:t> </a:t>
            </a:r>
            <a:r>
              <a:rPr dirty="0" err="1"/>
              <a:t>svag</a:t>
            </a:r>
            <a:r>
              <a:rPr dirty="0"/>
              <a:t> </a:t>
            </a:r>
            <a:r>
              <a:rPr dirty="0" err="1"/>
              <a:t>facklig</a:t>
            </a:r>
            <a:r>
              <a:rPr dirty="0"/>
              <a:t> </a:t>
            </a:r>
            <a:r>
              <a:rPr dirty="0" err="1"/>
              <a:t>organisation</a:t>
            </a:r>
            <a:r>
              <a:rPr dirty="0"/>
              <a:t>, </a:t>
            </a:r>
            <a:r>
              <a:rPr dirty="0" err="1"/>
              <a:t>ofta</a:t>
            </a:r>
            <a:r>
              <a:rPr dirty="0"/>
              <a:t> </a:t>
            </a:r>
            <a:r>
              <a:rPr dirty="0" err="1"/>
              <a:t>på</a:t>
            </a:r>
            <a:r>
              <a:rPr dirty="0"/>
              <a:t> </a:t>
            </a:r>
            <a:r>
              <a:rPr dirty="0" err="1"/>
              <a:t>grund</a:t>
            </a:r>
            <a:r>
              <a:rPr dirty="0"/>
              <a:t> av </a:t>
            </a:r>
            <a:r>
              <a:rPr dirty="0" err="1"/>
              <a:t>antifackliga</a:t>
            </a:r>
            <a:r>
              <a:rPr dirty="0"/>
              <a:t> </a:t>
            </a:r>
            <a:r>
              <a:rPr dirty="0" err="1"/>
              <a:t>lagar</a:t>
            </a:r>
            <a:r>
              <a:rPr dirty="0"/>
              <a:t>, </a:t>
            </a:r>
            <a:r>
              <a:rPr dirty="0" err="1"/>
              <a:t>våld</a:t>
            </a:r>
            <a:r>
              <a:rPr dirty="0"/>
              <a:t> och hot, det </a:t>
            </a:r>
            <a:r>
              <a:rPr dirty="0" err="1"/>
              <a:t>svårt</a:t>
            </a:r>
            <a:r>
              <a:rPr dirty="0"/>
              <a:t> </a:t>
            </a:r>
            <a:r>
              <a:rPr dirty="0" err="1"/>
              <a:t>att</a:t>
            </a:r>
            <a:r>
              <a:rPr dirty="0"/>
              <a:t> </a:t>
            </a:r>
            <a:r>
              <a:rPr dirty="0" err="1"/>
              <a:t>organisera</a:t>
            </a:r>
            <a:r>
              <a:rPr dirty="0"/>
              <a:t> sig </a:t>
            </a:r>
            <a:r>
              <a:rPr dirty="0" err="1"/>
              <a:t>fackligt</a:t>
            </a:r>
            <a:r>
              <a:rPr dirty="0"/>
              <a:t>. Handels </a:t>
            </a:r>
            <a:r>
              <a:rPr dirty="0" err="1"/>
              <a:t>stöttar</a:t>
            </a:r>
            <a:r>
              <a:rPr dirty="0"/>
              <a:t> den </a:t>
            </a:r>
            <a:r>
              <a:rPr dirty="0" err="1"/>
              <a:t>fackliga</a:t>
            </a:r>
            <a:r>
              <a:rPr dirty="0"/>
              <a:t> </a:t>
            </a:r>
            <a:r>
              <a:rPr dirty="0" err="1"/>
              <a:t>kampen</a:t>
            </a:r>
            <a:r>
              <a:rPr dirty="0"/>
              <a:t> </a:t>
            </a:r>
            <a:r>
              <a:rPr dirty="0" err="1"/>
              <a:t>globalt</a:t>
            </a:r>
            <a:r>
              <a:rPr dirty="0"/>
              <a:t> </a:t>
            </a:r>
            <a:r>
              <a:rPr dirty="0" err="1"/>
              <a:t>eftersom</a:t>
            </a:r>
            <a:r>
              <a:rPr dirty="0"/>
              <a:t> vi vet </a:t>
            </a:r>
            <a:r>
              <a:rPr dirty="0" err="1"/>
              <a:t>att</a:t>
            </a:r>
            <a:r>
              <a:rPr dirty="0"/>
              <a:t> </a:t>
            </a:r>
            <a:r>
              <a:rPr dirty="0" err="1"/>
              <a:t>verklig</a:t>
            </a:r>
            <a:r>
              <a:rPr dirty="0"/>
              <a:t> </a:t>
            </a:r>
            <a:r>
              <a:rPr dirty="0" err="1"/>
              <a:t>förbättring</a:t>
            </a:r>
            <a:r>
              <a:rPr dirty="0"/>
              <a:t> </a:t>
            </a:r>
            <a:r>
              <a:rPr dirty="0" err="1"/>
              <a:t>kommer</a:t>
            </a:r>
            <a:r>
              <a:rPr dirty="0"/>
              <a:t> </a:t>
            </a:r>
            <a:r>
              <a:rPr dirty="0" err="1"/>
              <a:t>genom</a:t>
            </a:r>
            <a:r>
              <a:rPr dirty="0"/>
              <a:t> </a:t>
            </a:r>
            <a:r>
              <a:rPr dirty="0" err="1"/>
              <a:t>facklig</a:t>
            </a:r>
            <a:r>
              <a:rPr dirty="0"/>
              <a:t> </a:t>
            </a:r>
            <a:r>
              <a:rPr dirty="0" err="1"/>
              <a:t>styrka</a:t>
            </a:r>
            <a:r>
              <a:rPr dirty="0"/>
              <a:t> </a:t>
            </a:r>
            <a:r>
              <a:rPr dirty="0" err="1"/>
              <a:t>underifrån</a:t>
            </a:r>
            <a:r>
              <a:rPr dirty="0"/>
              <a:t>. </a:t>
            </a:r>
            <a:r>
              <a:rPr dirty="0" err="1"/>
              <a:t>Alltså</a:t>
            </a:r>
            <a:r>
              <a:rPr dirty="0"/>
              <a:t> </a:t>
            </a:r>
            <a:r>
              <a:rPr dirty="0" err="1"/>
              <a:t>genom</a:t>
            </a:r>
            <a:r>
              <a:rPr dirty="0"/>
              <a:t> </a:t>
            </a:r>
            <a:r>
              <a:rPr dirty="0" err="1"/>
              <a:t>att</a:t>
            </a:r>
            <a:r>
              <a:rPr dirty="0"/>
              <a:t> </a:t>
            </a:r>
            <a:r>
              <a:rPr dirty="0" err="1"/>
              <a:t>anställda</a:t>
            </a:r>
            <a:r>
              <a:rPr dirty="0"/>
              <a:t> </a:t>
            </a:r>
            <a:r>
              <a:rPr dirty="0" err="1"/>
              <a:t>håller</a:t>
            </a:r>
            <a:r>
              <a:rPr dirty="0"/>
              <a:t> </a:t>
            </a:r>
            <a:r>
              <a:rPr dirty="0" err="1"/>
              <a:t>ihop</a:t>
            </a:r>
            <a:r>
              <a:rPr dirty="0"/>
              <a:t>.  </a:t>
            </a:r>
          </a:p>
          <a:p>
            <a:pPr>
              <a:spcBef>
                <a:spcPts val="0"/>
              </a:spcBef>
            </a:pPr>
            <a:endParaRPr dirty="0"/>
          </a:p>
          <a:p>
            <a:pPr>
              <a:spcBef>
                <a:spcPts val="0"/>
              </a:spcBef>
            </a:pPr>
            <a:r>
              <a:rPr dirty="0"/>
              <a:t>I </a:t>
            </a:r>
            <a:r>
              <a:rPr dirty="0" err="1"/>
              <a:t>årskurs</a:t>
            </a:r>
            <a:r>
              <a:rPr dirty="0"/>
              <a:t> </a:t>
            </a:r>
            <a:r>
              <a:rPr dirty="0" err="1"/>
              <a:t>tre</a:t>
            </a:r>
            <a:r>
              <a:rPr dirty="0"/>
              <a:t> </a:t>
            </a:r>
            <a:r>
              <a:rPr dirty="0" err="1"/>
              <a:t>kan</a:t>
            </a:r>
            <a:r>
              <a:rPr dirty="0"/>
              <a:t> du </a:t>
            </a:r>
            <a:r>
              <a:rPr dirty="0" err="1"/>
              <a:t>berätta</a:t>
            </a:r>
            <a:r>
              <a:rPr dirty="0"/>
              <a:t> </a:t>
            </a:r>
            <a:r>
              <a:rPr dirty="0" err="1"/>
              <a:t>att</a:t>
            </a:r>
            <a:r>
              <a:rPr dirty="0"/>
              <a:t> Handels </a:t>
            </a:r>
            <a:r>
              <a:rPr dirty="0" err="1"/>
              <a:t>är</a:t>
            </a:r>
            <a:r>
              <a:rPr dirty="0"/>
              <a:t> med </a:t>
            </a:r>
            <a:r>
              <a:rPr dirty="0" err="1"/>
              <a:t>i</a:t>
            </a:r>
            <a:r>
              <a:rPr dirty="0"/>
              <a:t> UNI Global Union, som </a:t>
            </a:r>
            <a:r>
              <a:rPr dirty="0" err="1"/>
              <a:t>är</a:t>
            </a:r>
            <a:r>
              <a:rPr dirty="0"/>
              <a:t> </a:t>
            </a:r>
            <a:r>
              <a:rPr dirty="0" err="1"/>
              <a:t>en</a:t>
            </a:r>
            <a:r>
              <a:rPr dirty="0"/>
              <a:t> global </a:t>
            </a:r>
            <a:r>
              <a:rPr dirty="0" err="1"/>
              <a:t>facklig</a:t>
            </a:r>
            <a:r>
              <a:rPr dirty="0"/>
              <a:t> </a:t>
            </a:r>
            <a:r>
              <a:rPr dirty="0" err="1"/>
              <a:t>organisation</a:t>
            </a:r>
            <a:r>
              <a:rPr dirty="0"/>
              <a:t> och </a:t>
            </a:r>
            <a:r>
              <a:rPr dirty="0" err="1"/>
              <a:t>att</a:t>
            </a:r>
            <a:r>
              <a:rPr dirty="0"/>
              <a:t> vi </a:t>
            </a:r>
            <a:r>
              <a:rPr dirty="0" err="1"/>
              <a:t>där</a:t>
            </a:r>
            <a:r>
              <a:rPr dirty="0"/>
              <a:t> </a:t>
            </a:r>
            <a:r>
              <a:rPr dirty="0" err="1"/>
              <a:t>arbetar</a:t>
            </a:r>
            <a:r>
              <a:rPr dirty="0"/>
              <a:t> med </a:t>
            </a:r>
            <a:r>
              <a:rPr dirty="0" err="1"/>
              <a:t>att</a:t>
            </a:r>
            <a:r>
              <a:rPr dirty="0"/>
              <a:t> </a:t>
            </a:r>
            <a:r>
              <a:rPr dirty="0" err="1"/>
              <a:t>stödja</a:t>
            </a:r>
            <a:r>
              <a:rPr dirty="0"/>
              <a:t> </a:t>
            </a:r>
            <a:r>
              <a:rPr dirty="0" err="1"/>
              <a:t>fackföreningsrörelsen</a:t>
            </a:r>
            <a:r>
              <a:rPr dirty="0"/>
              <a:t> </a:t>
            </a:r>
            <a:r>
              <a:rPr dirty="0" err="1"/>
              <a:t>i</a:t>
            </a:r>
            <a:r>
              <a:rPr dirty="0"/>
              <a:t> </a:t>
            </a:r>
            <a:r>
              <a:rPr dirty="0" err="1"/>
              <a:t>andra</a:t>
            </a:r>
            <a:r>
              <a:rPr dirty="0"/>
              <a:t> </a:t>
            </a:r>
            <a:r>
              <a:rPr dirty="0" err="1"/>
              <a:t>delar</a:t>
            </a:r>
            <a:r>
              <a:rPr dirty="0"/>
              <a:t> av </a:t>
            </a:r>
            <a:r>
              <a:rPr dirty="0" err="1"/>
              <a:t>världen</a:t>
            </a:r>
            <a:r>
              <a:rPr dirty="0"/>
              <a:t>.</a:t>
            </a:r>
          </a:p>
          <a:p>
            <a:pPr>
              <a:spcBef>
                <a:spcPts val="0"/>
              </a:spcBef>
            </a:pPr>
            <a:endParaRPr dirty="0"/>
          </a:p>
          <a:p>
            <a:pPr>
              <a:spcBef>
                <a:spcPts val="0"/>
              </a:spcBef>
            </a:pPr>
            <a:r>
              <a:rPr dirty="0" err="1"/>
              <a:t>Bilden</a:t>
            </a:r>
            <a:r>
              <a:rPr dirty="0"/>
              <a:t> </a:t>
            </a:r>
            <a:r>
              <a:rPr dirty="0" err="1"/>
              <a:t>visar</a:t>
            </a:r>
            <a:r>
              <a:rPr dirty="0"/>
              <a:t> </a:t>
            </a:r>
            <a:r>
              <a:rPr dirty="0" err="1"/>
              <a:t>arbetare</a:t>
            </a:r>
            <a:r>
              <a:rPr dirty="0"/>
              <a:t> som </a:t>
            </a:r>
            <a:r>
              <a:rPr dirty="0" err="1"/>
              <a:t>bleker</a:t>
            </a:r>
            <a:r>
              <a:rPr dirty="0"/>
              <a:t> </a:t>
            </a:r>
            <a:r>
              <a:rPr dirty="0" err="1"/>
              <a:t>skinn</a:t>
            </a:r>
            <a:r>
              <a:rPr dirty="0"/>
              <a:t> som sedan </a:t>
            </a:r>
            <a:r>
              <a:rPr dirty="0" err="1"/>
              <a:t>ofta</a:t>
            </a:r>
            <a:r>
              <a:rPr dirty="0"/>
              <a:t> </a:t>
            </a:r>
            <a:r>
              <a:rPr dirty="0" err="1"/>
              <a:t>säljs</a:t>
            </a:r>
            <a:r>
              <a:rPr dirty="0"/>
              <a:t> </a:t>
            </a:r>
            <a:r>
              <a:rPr dirty="0" err="1"/>
              <a:t>i</a:t>
            </a:r>
            <a:r>
              <a:rPr dirty="0"/>
              <a:t> </a:t>
            </a:r>
            <a:r>
              <a:rPr dirty="0" err="1"/>
              <a:t>länder</a:t>
            </a:r>
            <a:r>
              <a:rPr dirty="0"/>
              <a:t> som Sverige. </a:t>
            </a:r>
            <a:br>
              <a:rPr dirty="0"/>
            </a:br>
            <a:r>
              <a:rPr dirty="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pPr>
              <a:spcBef>
                <a:spcPts val="0"/>
              </a:spcBef>
              <a:defRPr b="1"/>
            </a:pPr>
            <a:r>
              <a:rPr dirty="0"/>
              <a:t>Den </a:t>
            </a:r>
            <a:r>
              <a:rPr dirty="0" err="1"/>
              <a:t>fackliga</a:t>
            </a:r>
            <a:r>
              <a:rPr dirty="0"/>
              <a:t> </a:t>
            </a:r>
            <a:r>
              <a:rPr dirty="0" err="1"/>
              <a:t>kampen</a:t>
            </a:r>
            <a:r>
              <a:rPr dirty="0"/>
              <a:t> </a:t>
            </a:r>
            <a:r>
              <a:rPr dirty="0" err="1"/>
              <a:t>är</a:t>
            </a:r>
            <a:r>
              <a:rPr dirty="0"/>
              <a:t> global</a:t>
            </a:r>
          </a:p>
          <a:p>
            <a:pPr>
              <a:spcBef>
                <a:spcPts val="0"/>
              </a:spcBef>
            </a:pPr>
            <a:endParaRPr dirty="0"/>
          </a:p>
          <a:p>
            <a:pPr>
              <a:spcBef>
                <a:spcPts val="0"/>
              </a:spcBef>
            </a:pPr>
            <a:r>
              <a:rPr dirty="0"/>
              <a:t>I </a:t>
            </a:r>
            <a:r>
              <a:rPr dirty="0" err="1"/>
              <a:t>stora</a:t>
            </a:r>
            <a:r>
              <a:rPr dirty="0"/>
              <a:t> </a:t>
            </a:r>
            <a:r>
              <a:rPr dirty="0" err="1"/>
              <a:t>delar</a:t>
            </a:r>
            <a:r>
              <a:rPr dirty="0"/>
              <a:t> av </a:t>
            </a:r>
            <a:r>
              <a:rPr dirty="0" err="1"/>
              <a:t>världen</a:t>
            </a:r>
            <a:r>
              <a:rPr dirty="0"/>
              <a:t> </a:t>
            </a:r>
            <a:r>
              <a:rPr dirty="0" err="1"/>
              <a:t>är</a:t>
            </a:r>
            <a:r>
              <a:rPr dirty="0"/>
              <a:t> </a:t>
            </a:r>
            <a:r>
              <a:rPr dirty="0" err="1"/>
              <a:t>lönedumpning</a:t>
            </a:r>
            <a:r>
              <a:rPr dirty="0"/>
              <a:t> </a:t>
            </a:r>
            <a:r>
              <a:rPr dirty="0" err="1"/>
              <a:t>en</a:t>
            </a:r>
            <a:r>
              <a:rPr dirty="0"/>
              <a:t> </a:t>
            </a:r>
            <a:r>
              <a:rPr dirty="0" err="1"/>
              <a:t>realitet</a:t>
            </a:r>
            <a:r>
              <a:rPr dirty="0"/>
              <a:t>.  </a:t>
            </a:r>
            <a:r>
              <a:rPr dirty="0" err="1"/>
              <a:t>Många</a:t>
            </a:r>
            <a:r>
              <a:rPr dirty="0"/>
              <a:t> </a:t>
            </a:r>
            <a:r>
              <a:rPr dirty="0" err="1"/>
              <a:t>länder</a:t>
            </a:r>
            <a:r>
              <a:rPr dirty="0"/>
              <a:t> </a:t>
            </a:r>
            <a:r>
              <a:rPr dirty="0" err="1"/>
              <a:t>har</a:t>
            </a:r>
            <a:r>
              <a:rPr dirty="0"/>
              <a:t> </a:t>
            </a:r>
            <a:r>
              <a:rPr dirty="0" err="1"/>
              <a:t>idag</a:t>
            </a:r>
            <a:r>
              <a:rPr dirty="0"/>
              <a:t> </a:t>
            </a:r>
            <a:r>
              <a:rPr dirty="0" err="1"/>
              <a:t>samma</a:t>
            </a:r>
            <a:r>
              <a:rPr dirty="0"/>
              <a:t> problem som var </a:t>
            </a:r>
            <a:r>
              <a:rPr dirty="0" err="1"/>
              <a:t>vanliga</a:t>
            </a:r>
            <a:r>
              <a:rPr dirty="0"/>
              <a:t> Sverige för </a:t>
            </a:r>
            <a:r>
              <a:rPr dirty="0" err="1"/>
              <a:t>drygt</a:t>
            </a:r>
            <a:r>
              <a:rPr dirty="0"/>
              <a:t> </a:t>
            </a:r>
            <a:r>
              <a:rPr dirty="0" err="1"/>
              <a:t>hundra</a:t>
            </a:r>
            <a:r>
              <a:rPr dirty="0"/>
              <a:t> </a:t>
            </a:r>
            <a:r>
              <a:rPr dirty="0" err="1"/>
              <a:t>år</a:t>
            </a:r>
            <a:r>
              <a:rPr dirty="0"/>
              <a:t> sedan. </a:t>
            </a:r>
            <a:r>
              <a:rPr dirty="0" err="1"/>
              <a:t>Alltså</a:t>
            </a:r>
            <a:r>
              <a:rPr dirty="0"/>
              <a:t> </a:t>
            </a:r>
            <a:r>
              <a:rPr dirty="0" err="1"/>
              <a:t>innan</a:t>
            </a:r>
            <a:r>
              <a:rPr dirty="0"/>
              <a:t> </a:t>
            </a:r>
            <a:r>
              <a:rPr dirty="0" err="1"/>
              <a:t>arbetare</a:t>
            </a:r>
            <a:r>
              <a:rPr dirty="0"/>
              <a:t> </a:t>
            </a:r>
            <a:r>
              <a:rPr dirty="0" err="1"/>
              <a:t>började</a:t>
            </a:r>
            <a:r>
              <a:rPr dirty="0"/>
              <a:t> </a:t>
            </a:r>
            <a:r>
              <a:rPr dirty="0" err="1"/>
              <a:t>organisera</a:t>
            </a:r>
            <a:r>
              <a:rPr dirty="0"/>
              <a:t> sig </a:t>
            </a:r>
            <a:r>
              <a:rPr dirty="0" err="1"/>
              <a:t>i</a:t>
            </a:r>
            <a:r>
              <a:rPr dirty="0"/>
              <a:t> </a:t>
            </a:r>
            <a:r>
              <a:rPr dirty="0" err="1"/>
              <a:t>fackförbund</a:t>
            </a:r>
            <a:r>
              <a:rPr dirty="0"/>
              <a:t>, </a:t>
            </a:r>
            <a:r>
              <a:rPr dirty="0" err="1"/>
              <a:t>komma</a:t>
            </a:r>
            <a:r>
              <a:rPr dirty="0"/>
              <a:t> </a:t>
            </a:r>
            <a:r>
              <a:rPr dirty="0" err="1"/>
              <a:t>överens</a:t>
            </a:r>
            <a:r>
              <a:rPr dirty="0"/>
              <a:t> om </a:t>
            </a:r>
            <a:r>
              <a:rPr dirty="0" err="1"/>
              <a:t>löften</a:t>
            </a:r>
            <a:r>
              <a:rPr dirty="0"/>
              <a:t> och </a:t>
            </a:r>
            <a:r>
              <a:rPr dirty="0" err="1"/>
              <a:t>kräva</a:t>
            </a:r>
            <a:r>
              <a:rPr dirty="0"/>
              <a:t> </a:t>
            </a:r>
            <a:r>
              <a:rPr dirty="0" err="1"/>
              <a:t>kollektivavtal</a:t>
            </a:r>
            <a:r>
              <a:rPr dirty="0"/>
              <a:t>. </a:t>
            </a:r>
          </a:p>
          <a:p>
            <a:pPr>
              <a:spcBef>
                <a:spcPts val="0"/>
              </a:spcBef>
            </a:pPr>
            <a:r>
              <a:rPr dirty="0"/>
              <a:t> </a:t>
            </a:r>
          </a:p>
          <a:p>
            <a:pPr>
              <a:spcBef>
                <a:spcPts val="0"/>
              </a:spcBef>
            </a:pPr>
            <a:r>
              <a:rPr dirty="0" err="1"/>
              <a:t>Att</a:t>
            </a:r>
            <a:r>
              <a:rPr dirty="0"/>
              <a:t> </a:t>
            </a:r>
            <a:r>
              <a:rPr dirty="0" err="1"/>
              <a:t>arbeta</a:t>
            </a:r>
            <a:r>
              <a:rPr dirty="0"/>
              <a:t> 10-12 </a:t>
            </a:r>
            <a:r>
              <a:rPr dirty="0" err="1"/>
              <a:t>timmar</a:t>
            </a:r>
            <a:r>
              <a:rPr dirty="0"/>
              <a:t> om </a:t>
            </a:r>
            <a:r>
              <a:rPr dirty="0" err="1"/>
              <a:t>dagen</a:t>
            </a:r>
            <a:r>
              <a:rPr dirty="0"/>
              <a:t>, 7 </a:t>
            </a:r>
            <a:r>
              <a:rPr dirty="0" err="1"/>
              <a:t>dagar</a:t>
            </a:r>
            <a:r>
              <a:rPr dirty="0"/>
              <a:t> </a:t>
            </a:r>
            <a:r>
              <a:rPr dirty="0" err="1"/>
              <a:t>i</a:t>
            </a:r>
            <a:r>
              <a:rPr dirty="0"/>
              <a:t> </a:t>
            </a:r>
            <a:r>
              <a:rPr dirty="0" err="1"/>
              <a:t>veckan</a:t>
            </a:r>
            <a:r>
              <a:rPr dirty="0"/>
              <a:t> men </a:t>
            </a:r>
            <a:r>
              <a:rPr dirty="0" err="1"/>
              <a:t>ändå</a:t>
            </a:r>
            <a:r>
              <a:rPr dirty="0"/>
              <a:t> </a:t>
            </a:r>
            <a:r>
              <a:rPr dirty="0" err="1"/>
              <a:t>få</a:t>
            </a:r>
            <a:r>
              <a:rPr dirty="0"/>
              <a:t> </a:t>
            </a:r>
            <a:r>
              <a:rPr dirty="0" err="1"/>
              <a:t>en</a:t>
            </a:r>
            <a:r>
              <a:rPr dirty="0"/>
              <a:t> </a:t>
            </a:r>
            <a:r>
              <a:rPr dirty="0" err="1"/>
              <a:t>lön</a:t>
            </a:r>
            <a:r>
              <a:rPr dirty="0"/>
              <a:t> som det </a:t>
            </a:r>
            <a:r>
              <a:rPr dirty="0" err="1"/>
              <a:t>är</a:t>
            </a:r>
            <a:r>
              <a:rPr dirty="0"/>
              <a:t> </a:t>
            </a:r>
            <a:r>
              <a:rPr dirty="0" err="1"/>
              <a:t>svårt</a:t>
            </a:r>
            <a:r>
              <a:rPr dirty="0"/>
              <a:t> </a:t>
            </a:r>
            <a:r>
              <a:rPr dirty="0" err="1"/>
              <a:t>att</a:t>
            </a:r>
            <a:r>
              <a:rPr dirty="0"/>
              <a:t> leva </a:t>
            </a:r>
            <a:r>
              <a:rPr dirty="0" err="1"/>
              <a:t>på</a:t>
            </a:r>
            <a:r>
              <a:rPr dirty="0"/>
              <a:t> </a:t>
            </a:r>
            <a:r>
              <a:rPr dirty="0" err="1"/>
              <a:t>är</a:t>
            </a:r>
            <a:r>
              <a:rPr dirty="0"/>
              <a:t> </a:t>
            </a:r>
            <a:r>
              <a:rPr b="1" dirty="0" err="1"/>
              <a:t>inte</a:t>
            </a:r>
            <a:r>
              <a:rPr b="1" dirty="0"/>
              <a:t> </a:t>
            </a:r>
            <a:r>
              <a:rPr b="1" dirty="0" err="1"/>
              <a:t>historia</a:t>
            </a:r>
            <a:r>
              <a:rPr dirty="0"/>
              <a:t>. </a:t>
            </a:r>
            <a:r>
              <a:rPr dirty="0" err="1"/>
              <a:t>Väldigt</a:t>
            </a:r>
            <a:r>
              <a:rPr dirty="0"/>
              <a:t> </a:t>
            </a:r>
            <a:r>
              <a:rPr dirty="0" err="1"/>
              <a:t>många</a:t>
            </a:r>
            <a:r>
              <a:rPr dirty="0"/>
              <a:t> </a:t>
            </a:r>
            <a:r>
              <a:rPr dirty="0" err="1"/>
              <a:t>anställda</a:t>
            </a:r>
            <a:r>
              <a:rPr dirty="0"/>
              <a:t> </a:t>
            </a:r>
            <a:r>
              <a:rPr dirty="0" err="1"/>
              <a:t>har</a:t>
            </a:r>
            <a:r>
              <a:rPr dirty="0"/>
              <a:t> det </a:t>
            </a:r>
            <a:r>
              <a:rPr dirty="0" err="1"/>
              <a:t>så</a:t>
            </a:r>
            <a:r>
              <a:rPr dirty="0"/>
              <a:t> </a:t>
            </a:r>
            <a:r>
              <a:rPr dirty="0" err="1"/>
              <a:t>idag</a:t>
            </a:r>
            <a:r>
              <a:rPr dirty="0"/>
              <a:t>. </a:t>
            </a:r>
          </a:p>
          <a:p>
            <a:pPr>
              <a:spcBef>
                <a:spcPts val="0"/>
              </a:spcBef>
            </a:pPr>
            <a:r>
              <a:rPr dirty="0"/>
              <a:t> </a:t>
            </a:r>
          </a:p>
          <a:p>
            <a:pPr>
              <a:spcBef>
                <a:spcPts val="0"/>
              </a:spcBef>
            </a:pPr>
            <a:r>
              <a:rPr dirty="0"/>
              <a:t>I </a:t>
            </a:r>
            <a:r>
              <a:rPr dirty="0" err="1"/>
              <a:t>många</a:t>
            </a:r>
            <a:r>
              <a:rPr dirty="0"/>
              <a:t> </a:t>
            </a:r>
            <a:r>
              <a:rPr dirty="0" err="1"/>
              <a:t>länder</a:t>
            </a:r>
            <a:r>
              <a:rPr dirty="0"/>
              <a:t> </a:t>
            </a:r>
            <a:r>
              <a:rPr dirty="0" err="1"/>
              <a:t>gör</a:t>
            </a:r>
            <a:r>
              <a:rPr dirty="0"/>
              <a:t> </a:t>
            </a:r>
            <a:r>
              <a:rPr dirty="0" err="1"/>
              <a:t>svag</a:t>
            </a:r>
            <a:r>
              <a:rPr dirty="0"/>
              <a:t> </a:t>
            </a:r>
            <a:r>
              <a:rPr dirty="0" err="1"/>
              <a:t>facklig</a:t>
            </a:r>
            <a:r>
              <a:rPr dirty="0"/>
              <a:t> </a:t>
            </a:r>
            <a:r>
              <a:rPr dirty="0" err="1"/>
              <a:t>organisation</a:t>
            </a:r>
            <a:r>
              <a:rPr dirty="0"/>
              <a:t>, </a:t>
            </a:r>
            <a:r>
              <a:rPr dirty="0" err="1"/>
              <a:t>ofta</a:t>
            </a:r>
            <a:r>
              <a:rPr dirty="0"/>
              <a:t> </a:t>
            </a:r>
            <a:r>
              <a:rPr dirty="0" err="1"/>
              <a:t>på</a:t>
            </a:r>
            <a:r>
              <a:rPr dirty="0"/>
              <a:t> </a:t>
            </a:r>
            <a:r>
              <a:rPr dirty="0" err="1"/>
              <a:t>grund</a:t>
            </a:r>
            <a:r>
              <a:rPr dirty="0"/>
              <a:t> av </a:t>
            </a:r>
            <a:r>
              <a:rPr dirty="0" err="1"/>
              <a:t>antifackliga</a:t>
            </a:r>
            <a:r>
              <a:rPr dirty="0"/>
              <a:t> </a:t>
            </a:r>
            <a:r>
              <a:rPr dirty="0" err="1"/>
              <a:t>lagar</a:t>
            </a:r>
            <a:r>
              <a:rPr dirty="0"/>
              <a:t>, </a:t>
            </a:r>
            <a:r>
              <a:rPr dirty="0" err="1"/>
              <a:t>våld</a:t>
            </a:r>
            <a:r>
              <a:rPr dirty="0"/>
              <a:t> och hot, det </a:t>
            </a:r>
            <a:r>
              <a:rPr dirty="0" err="1"/>
              <a:t>svårt</a:t>
            </a:r>
            <a:r>
              <a:rPr dirty="0"/>
              <a:t> </a:t>
            </a:r>
            <a:r>
              <a:rPr dirty="0" err="1"/>
              <a:t>att</a:t>
            </a:r>
            <a:r>
              <a:rPr dirty="0"/>
              <a:t> </a:t>
            </a:r>
            <a:r>
              <a:rPr dirty="0" err="1"/>
              <a:t>organisera</a:t>
            </a:r>
            <a:r>
              <a:rPr dirty="0"/>
              <a:t> sig </a:t>
            </a:r>
            <a:r>
              <a:rPr dirty="0" err="1"/>
              <a:t>fackligt</a:t>
            </a:r>
            <a:r>
              <a:rPr dirty="0"/>
              <a:t>. Handels </a:t>
            </a:r>
            <a:r>
              <a:rPr dirty="0" err="1"/>
              <a:t>stöttar</a:t>
            </a:r>
            <a:r>
              <a:rPr dirty="0"/>
              <a:t> den </a:t>
            </a:r>
            <a:r>
              <a:rPr dirty="0" err="1"/>
              <a:t>fackliga</a:t>
            </a:r>
            <a:r>
              <a:rPr dirty="0"/>
              <a:t> </a:t>
            </a:r>
            <a:r>
              <a:rPr dirty="0" err="1"/>
              <a:t>kampen</a:t>
            </a:r>
            <a:r>
              <a:rPr dirty="0"/>
              <a:t> </a:t>
            </a:r>
            <a:r>
              <a:rPr dirty="0" err="1"/>
              <a:t>globalt</a:t>
            </a:r>
            <a:r>
              <a:rPr dirty="0"/>
              <a:t> </a:t>
            </a:r>
            <a:r>
              <a:rPr dirty="0" err="1"/>
              <a:t>eftersom</a:t>
            </a:r>
            <a:r>
              <a:rPr dirty="0"/>
              <a:t> vi vet </a:t>
            </a:r>
            <a:r>
              <a:rPr dirty="0" err="1"/>
              <a:t>att</a:t>
            </a:r>
            <a:r>
              <a:rPr dirty="0"/>
              <a:t> </a:t>
            </a:r>
            <a:r>
              <a:rPr dirty="0" err="1"/>
              <a:t>verklig</a:t>
            </a:r>
            <a:r>
              <a:rPr dirty="0"/>
              <a:t> </a:t>
            </a:r>
            <a:r>
              <a:rPr dirty="0" err="1"/>
              <a:t>förbättring</a:t>
            </a:r>
            <a:r>
              <a:rPr dirty="0"/>
              <a:t> </a:t>
            </a:r>
            <a:r>
              <a:rPr dirty="0" err="1"/>
              <a:t>kommer</a:t>
            </a:r>
            <a:r>
              <a:rPr dirty="0"/>
              <a:t> </a:t>
            </a:r>
            <a:r>
              <a:rPr dirty="0" err="1"/>
              <a:t>genom</a:t>
            </a:r>
            <a:r>
              <a:rPr dirty="0"/>
              <a:t> </a:t>
            </a:r>
            <a:r>
              <a:rPr dirty="0" err="1"/>
              <a:t>facklig</a:t>
            </a:r>
            <a:r>
              <a:rPr dirty="0"/>
              <a:t> </a:t>
            </a:r>
            <a:r>
              <a:rPr dirty="0" err="1"/>
              <a:t>styrka</a:t>
            </a:r>
            <a:r>
              <a:rPr dirty="0"/>
              <a:t> </a:t>
            </a:r>
            <a:r>
              <a:rPr dirty="0" err="1"/>
              <a:t>underifrån</a:t>
            </a:r>
            <a:r>
              <a:rPr dirty="0"/>
              <a:t>. </a:t>
            </a:r>
            <a:r>
              <a:rPr dirty="0" err="1"/>
              <a:t>Alltså</a:t>
            </a:r>
            <a:r>
              <a:rPr dirty="0"/>
              <a:t> </a:t>
            </a:r>
            <a:r>
              <a:rPr dirty="0" err="1"/>
              <a:t>genom</a:t>
            </a:r>
            <a:r>
              <a:rPr dirty="0"/>
              <a:t> </a:t>
            </a:r>
            <a:r>
              <a:rPr dirty="0" err="1"/>
              <a:t>att</a:t>
            </a:r>
            <a:r>
              <a:rPr dirty="0"/>
              <a:t> </a:t>
            </a:r>
            <a:r>
              <a:rPr dirty="0" err="1"/>
              <a:t>anställda</a:t>
            </a:r>
            <a:r>
              <a:rPr dirty="0"/>
              <a:t> </a:t>
            </a:r>
            <a:r>
              <a:rPr dirty="0" err="1"/>
              <a:t>håller</a:t>
            </a:r>
            <a:r>
              <a:rPr dirty="0"/>
              <a:t> </a:t>
            </a:r>
            <a:r>
              <a:rPr dirty="0" err="1"/>
              <a:t>ihop</a:t>
            </a:r>
            <a:r>
              <a:rPr dirty="0"/>
              <a:t>.  </a:t>
            </a:r>
          </a:p>
          <a:p>
            <a:pPr>
              <a:spcBef>
                <a:spcPts val="0"/>
              </a:spcBef>
            </a:pPr>
            <a:endParaRPr dirty="0"/>
          </a:p>
          <a:p>
            <a:pPr>
              <a:spcBef>
                <a:spcPts val="0"/>
              </a:spcBef>
            </a:pPr>
            <a:r>
              <a:rPr dirty="0"/>
              <a:t>I </a:t>
            </a:r>
            <a:r>
              <a:rPr dirty="0" err="1"/>
              <a:t>årskurs</a:t>
            </a:r>
            <a:r>
              <a:rPr dirty="0"/>
              <a:t> </a:t>
            </a:r>
            <a:r>
              <a:rPr dirty="0" err="1"/>
              <a:t>tre</a:t>
            </a:r>
            <a:r>
              <a:rPr dirty="0"/>
              <a:t> </a:t>
            </a:r>
            <a:r>
              <a:rPr dirty="0" err="1"/>
              <a:t>kan</a:t>
            </a:r>
            <a:r>
              <a:rPr dirty="0"/>
              <a:t> du </a:t>
            </a:r>
            <a:r>
              <a:rPr dirty="0" err="1"/>
              <a:t>berätta</a:t>
            </a:r>
            <a:r>
              <a:rPr dirty="0"/>
              <a:t> </a:t>
            </a:r>
            <a:r>
              <a:rPr dirty="0" err="1"/>
              <a:t>att</a:t>
            </a:r>
            <a:r>
              <a:rPr dirty="0"/>
              <a:t> Handels </a:t>
            </a:r>
            <a:r>
              <a:rPr dirty="0" err="1"/>
              <a:t>är</a:t>
            </a:r>
            <a:r>
              <a:rPr dirty="0"/>
              <a:t> med </a:t>
            </a:r>
            <a:r>
              <a:rPr dirty="0" err="1"/>
              <a:t>i</a:t>
            </a:r>
            <a:r>
              <a:rPr dirty="0"/>
              <a:t> UNI Global Union, som </a:t>
            </a:r>
            <a:r>
              <a:rPr dirty="0" err="1"/>
              <a:t>är</a:t>
            </a:r>
            <a:r>
              <a:rPr dirty="0"/>
              <a:t> </a:t>
            </a:r>
            <a:r>
              <a:rPr dirty="0" err="1"/>
              <a:t>en</a:t>
            </a:r>
            <a:r>
              <a:rPr dirty="0"/>
              <a:t> global </a:t>
            </a:r>
            <a:r>
              <a:rPr dirty="0" err="1"/>
              <a:t>facklig</a:t>
            </a:r>
            <a:r>
              <a:rPr dirty="0"/>
              <a:t> </a:t>
            </a:r>
            <a:r>
              <a:rPr dirty="0" err="1"/>
              <a:t>organisation</a:t>
            </a:r>
            <a:r>
              <a:rPr dirty="0"/>
              <a:t> och </a:t>
            </a:r>
            <a:r>
              <a:rPr dirty="0" err="1"/>
              <a:t>att</a:t>
            </a:r>
            <a:r>
              <a:rPr dirty="0"/>
              <a:t> vi </a:t>
            </a:r>
            <a:r>
              <a:rPr dirty="0" err="1"/>
              <a:t>där</a:t>
            </a:r>
            <a:r>
              <a:rPr dirty="0"/>
              <a:t> </a:t>
            </a:r>
            <a:r>
              <a:rPr dirty="0" err="1"/>
              <a:t>arbetar</a:t>
            </a:r>
            <a:r>
              <a:rPr dirty="0"/>
              <a:t> med </a:t>
            </a:r>
            <a:r>
              <a:rPr dirty="0" err="1"/>
              <a:t>att</a:t>
            </a:r>
            <a:r>
              <a:rPr dirty="0"/>
              <a:t> </a:t>
            </a:r>
            <a:r>
              <a:rPr dirty="0" err="1"/>
              <a:t>stödja</a:t>
            </a:r>
            <a:r>
              <a:rPr dirty="0"/>
              <a:t> </a:t>
            </a:r>
            <a:r>
              <a:rPr dirty="0" err="1"/>
              <a:t>fackföreningsrörelsen</a:t>
            </a:r>
            <a:r>
              <a:rPr dirty="0"/>
              <a:t> </a:t>
            </a:r>
            <a:r>
              <a:rPr dirty="0" err="1"/>
              <a:t>i</a:t>
            </a:r>
            <a:r>
              <a:rPr dirty="0"/>
              <a:t> </a:t>
            </a:r>
            <a:r>
              <a:rPr dirty="0" err="1"/>
              <a:t>andra</a:t>
            </a:r>
            <a:r>
              <a:rPr dirty="0"/>
              <a:t> </a:t>
            </a:r>
            <a:r>
              <a:rPr dirty="0" err="1"/>
              <a:t>delar</a:t>
            </a:r>
            <a:r>
              <a:rPr dirty="0"/>
              <a:t> av </a:t>
            </a:r>
            <a:r>
              <a:rPr dirty="0" err="1"/>
              <a:t>världen</a:t>
            </a:r>
            <a:r>
              <a:rPr dirty="0"/>
              <a:t>.</a:t>
            </a:r>
          </a:p>
          <a:p>
            <a:pPr>
              <a:spcBef>
                <a:spcPts val="0"/>
              </a:spcBef>
            </a:pPr>
            <a:endParaRPr dirty="0"/>
          </a:p>
          <a:p>
            <a:pPr>
              <a:spcBef>
                <a:spcPts val="0"/>
              </a:spcBef>
            </a:pPr>
            <a:r>
              <a:rPr dirty="0" err="1"/>
              <a:t>Bilden</a:t>
            </a:r>
            <a:r>
              <a:rPr dirty="0"/>
              <a:t> </a:t>
            </a:r>
            <a:r>
              <a:rPr dirty="0" err="1"/>
              <a:t>visar</a:t>
            </a:r>
            <a:r>
              <a:rPr dirty="0"/>
              <a:t> </a:t>
            </a:r>
            <a:r>
              <a:rPr dirty="0" err="1"/>
              <a:t>arbetare</a:t>
            </a:r>
            <a:r>
              <a:rPr dirty="0"/>
              <a:t> som </a:t>
            </a:r>
            <a:r>
              <a:rPr dirty="0" err="1"/>
              <a:t>bleker</a:t>
            </a:r>
            <a:r>
              <a:rPr dirty="0"/>
              <a:t> </a:t>
            </a:r>
            <a:r>
              <a:rPr dirty="0" err="1"/>
              <a:t>skinn</a:t>
            </a:r>
            <a:r>
              <a:rPr dirty="0"/>
              <a:t> som sedan </a:t>
            </a:r>
            <a:r>
              <a:rPr dirty="0" err="1"/>
              <a:t>ofta</a:t>
            </a:r>
            <a:r>
              <a:rPr dirty="0"/>
              <a:t> </a:t>
            </a:r>
            <a:r>
              <a:rPr dirty="0" err="1"/>
              <a:t>säljs</a:t>
            </a:r>
            <a:r>
              <a:rPr dirty="0"/>
              <a:t> </a:t>
            </a:r>
            <a:r>
              <a:rPr dirty="0" err="1"/>
              <a:t>i</a:t>
            </a:r>
            <a:r>
              <a:rPr dirty="0"/>
              <a:t> </a:t>
            </a:r>
            <a:r>
              <a:rPr dirty="0" err="1"/>
              <a:t>länder</a:t>
            </a:r>
            <a:r>
              <a:rPr dirty="0"/>
              <a:t> som Sverige. </a:t>
            </a:r>
            <a:br>
              <a:rPr dirty="0"/>
            </a:br>
            <a:r>
              <a:rPr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endParaRPr lang="sv-SE" dirty="0"/>
          </a:p>
          <a:p>
            <a:pPr>
              <a:spcBef>
                <a:spcPts val="0"/>
              </a:spcBef>
            </a:pPr>
            <a:endParaRPr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extLst>
      <p:ext uri="{BB962C8B-B14F-4D97-AF65-F5344CB8AC3E}">
        <p14:creationId xmlns:p14="http://schemas.microsoft.com/office/powerpoint/2010/main" val="151063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spcBef>
                <a:spcPts val="0"/>
              </a:spcBef>
              <a:defRPr b="1"/>
            </a:pPr>
            <a:r>
              <a:rPr dirty="0" err="1"/>
              <a:t>Sammanfatta</a:t>
            </a:r>
            <a:r>
              <a:rPr dirty="0"/>
              <a:t> </a:t>
            </a:r>
            <a:r>
              <a:rPr dirty="0" err="1"/>
              <a:t>varför</a:t>
            </a:r>
            <a:r>
              <a:rPr dirty="0"/>
              <a:t> det är </a:t>
            </a:r>
            <a:r>
              <a:rPr dirty="0" err="1"/>
              <a:t>viktigt</a:t>
            </a:r>
            <a:r>
              <a:rPr dirty="0"/>
              <a:t> att </a:t>
            </a:r>
            <a:r>
              <a:rPr dirty="0" err="1"/>
              <a:t>vara</a:t>
            </a:r>
            <a:r>
              <a:rPr dirty="0"/>
              <a:t> </a:t>
            </a:r>
            <a:r>
              <a:rPr dirty="0" err="1"/>
              <a:t>medlem</a:t>
            </a:r>
            <a:endParaRPr dirty="0"/>
          </a:p>
          <a:p>
            <a:pPr>
              <a:spcBef>
                <a:spcPts val="0"/>
              </a:spcBef>
              <a:defRPr b="1"/>
            </a:pPr>
            <a:endParaRPr dirty="0"/>
          </a:p>
          <a:p>
            <a:pPr>
              <a:spcBef>
                <a:spcPts val="0"/>
              </a:spcBef>
            </a:pPr>
            <a:r>
              <a:rPr dirty="0" err="1"/>
              <a:t>Återkoppla</a:t>
            </a:r>
            <a:r>
              <a:rPr dirty="0"/>
              <a:t> till </a:t>
            </a:r>
            <a:r>
              <a:rPr dirty="0" err="1"/>
              <a:t>kollektivavtal</a:t>
            </a:r>
            <a:r>
              <a:rPr dirty="0"/>
              <a:t> och </a:t>
            </a:r>
            <a:r>
              <a:rPr dirty="0" err="1"/>
              <a:t>avtalsrörelser</a:t>
            </a:r>
            <a:r>
              <a:rPr dirty="0"/>
              <a:t>. </a:t>
            </a:r>
          </a:p>
          <a:p>
            <a:pPr>
              <a:spcBef>
                <a:spcPts val="0"/>
              </a:spcBef>
            </a:pPr>
            <a:endParaRPr lang="sv-SE" dirty="0"/>
          </a:p>
          <a:p>
            <a:pPr>
              <a:spcBef>
                <a:spcPts val="0"/>
              </a:spcBef>
            </a:pPr>
            <a:r>
              <a:rPr dirty="0"/>
              <a:t>Du </a:t>
            </a:r>
            <a:r>
              <a:rPr dirty="0" err="1"/>
              <a:t>kan</a:t>
            </a:r>
            <a:r>
              <a:rPr dirty="0"/>
              <a:t> </a:t>
            </a:r>
            <a:r>
              <a:rPr dirty="0" err="1"/>
              <a:t>också</a:t>
            </a:r>
            <a:r>
              <a:rPr dirty="0"/>
              <a:t> ta upp att det är en </a:t>
            </a:r>
            <a:r>
              <a:rPr dirty="0" err="1"/>
              <a:t>sak</a:t>
            </a:r>
            <a:r>
              <a:rPr dirty="0"/>
              <a:t> att </a:t>
            </a:r>
            <a:r>
              <a:rPr b="1" dirty="0"/>
              <a:t>ha</a:t>
            </a:r>
            <a:r>
              <a:rPr dirty="0"/>
              <a:t> </a:t>
            </a:r>
            <a:r>
              <a:rPr dirty="0" err="1"/>
              <a:t>rätt</a:t>
            </a:r>
            <a:r>
              <a:rPr dirty="0"/>
              <a:t>. En </a:t>
            </a:r>
            <a:r>
              <a:rPr dirty="0" err="1"/>
              <a:t>annan</a:t>
            </a:r>
            <a:r>
              <a:rPr dirty="0"/>
              <a:t> </a:t>
            </a:r>
            <a:r>
              <a:rPr dirty="0" err="1"/>
              <a:t>sak</a:t>
            </a:r>
            <a:r>
              <a:rPr dirty="0"/>
              <a:t> att </a:t>
            </a:r>
            <a:r>
              <a:rPr b="1" dirty="0" err="1"/>
              <a:t>få</a:t>
            </a:r>
            <a:r>
              <a:rPr b="1" dirty="0"/>
              <a:t> </a:t>
            </a:r>
            <a:r>
              <a:rPr dirty="0" err="1"/>
              <a:t>rätt</a:t>
            </a:r>
            <a:r>
              <a:rPr dirty="0"/>
              <a:t>. </a:t>
            </a:r>
          </a:p>
          <a:p>
            <a:pPr>
              <a:spcBef>
                <a:spcPts val="0"/>
              </a:spcBef>
            </a:pPr>
            <a:r>
              <a:rPr dirty="0" err="1"/>
              <a:t>Även</a:t>
            </a:r>
            <a:r>
              <a:rPr dirty="0"/>
              <a:t> om </a:t>
            </a:r>
            <a:r>
              <a:rPr dirty="0" err="1"/>
              <a:t>exempelvis</a:t>
            </a:r>
            <a:r>
              <a:rPr dirty="0"/>
              <a:t> en lag ger dig </a:t>
            </a:r>
            <a:r>
              <a:rPr dirty="0" err="1"/>
              <a:t>rätt</a:t>
            </a:r>
            <a:r>
              <a:rPr dirty="0"/>
              <a:t> </a:t>
            </a:r>
            <a:r>
              <a:rPr dirty="0" err="1"/>
              <a:t>så</a:t>
            </a:r>
            <a:r>
              <a:rPr dirty="0"/>
              <a:t> </a:t>
            </a:r>
            <a:r>
              <a:rPr dirty="0" err="1"/>
              <a:t>behövs</a:t>
            </a:r>
            <a:r>
              <a:rPr dirty="0"/>
              <a:t> </a:t>
            </a:r>
            <a:r>
              <a:rPr dirty="0" err="1"/>
              <a:t>ofta</a:t>
            </a:r>
            <a:r>
              <a:rPr dirty="0"/>
              <a:t> det </a:t>
            </a:r>
            <a:r>
              <a:rPr dirty="0" err="1"/>
              <a:t>fackliga</a:t>
            </a:r>
            <a:r>
              <a:rPr dirty="0"/>
              <a:t> </a:t>
            </a:r>
            <a:r>
              <a:rPr dirty="0" err="1"/>
              <a:t>medlemskapet</a:t>
            </a:r>
            <a:r>
              <a:rPr dirty="0"/>
              <a:t>, </a:t>
            </a:r>
            <a:r>
              <a:rPr dirty="0" err="1"/>
              <a:t>dess</a:t>
            </a:r>
            <a:r>
              <a:rPr dirty="0"/>
              <a:t> </a:t>
            </a:r>
            <a:r>
              <a:rPr dirty="0" err="1"/>
              <a:t>tryggheten</a:t>
            </a:r>
            <a:r>
              <a:rPr dirty="0"/>
              <a:t>, </a:t>
            </a:r>
            <a:r>
              <a:rPr dirty="0" err="1"/>
              <a:t>hjälp</a:t>
            </a:r>
            <a:r>
              <a:rPr dirty="0"/>
              <a:t> och </a:t>
            </a:r>
            <a:r>
              <a:rPr dirty="0" err="1"/>
              <a:t>stöd</a:t>
            </a:r>
            <a:r>
              <a:rPr dirty="0"/>
              <a:t> för att </a:t>
            </a:r>
            <a:r>
              <a:rPr dirty="0" err="1"/>
              <a:t>få</a:t>
            </a:r>
            <a:r>
              <a:rPr dirty="0"/>
              <a:t> </a:t>
            </a:r>
            <a:r>
              <a:rPr dirty="0" err="1"/>
              <a:t>rätt</a:t>
            </a:r>
            <a:r>
              <a:rPr dirty="0"/>
              <a:t>.</a:t>
            </a:r>
          </a:p>
          <a:p>
            <a:pPr>
              <a:spcBef>
                <a:spcPts val="0"/>
              </a:spcBef>
            </a:pPr>
            <a:r>
              <a:rPr dirty="0"/>
              <a:t> </a:t>
            </a:r>
            <a:endParaRPr b="1" dirty="0"/>
          </a:p>
          <a:p>
            <a:pPr>
              <a:spcBef>
                <a:spcPts val="0"/>
              </a:spcBef>
            </a:pPr>
            <a:r>
              <a:rPr dirty="0" err="1"/>
              <a:t>Tryggheten</a:t>
            </a:r>
            <a:r>
              <a:rPr dirty="0"/>
              <a:t> i det </a:t>
            </a:r>
            <a:r>
              <a:rPr dirty="0" err="1"/>
              <a:t>fackliga</a:t>
            </a:r>
            <a:r>
              <a:rPr dirty="0"/>
              <a:t> </a:t>
            </a:r>
            <a:r>
              <a:rPr dirty="0" err="1"/>
              <a:t>medlemskapet</a:t>
            </a:r>
            <a:r>
              <a:rPr dirty="0"/>
              <a:t> är </a:t>
            </a:r>
            <a:r>
              <a:rPr dirty="0" err="1"/>
              <a:t>alltså</a:t>
            </a:r>
            <a:r>
              <a:rPr dirty="0"/>
              <a:t> </a:t>
            </a:r>
            <a:r>
              <a:rPr dirty="0" err="1"/>
              <a:t>viktig</a:t>
            </a:r>
            <a:r>
              <a:rPr dirty="0"/>
              <a:t>. </a:t>
            </a:r>
            <a:r>
              <a:rPr dirty="0" err="1"/>
              <a:t>Facket</a:t>
            </a:r>
            <a:r>
              <a:rPr dirty="0"/>
              <a:t> </a:t>
            </a:r>
            <a:r>
              <a:rPr dirty="0" err="1"/>
              <a:t>hjälper</a:t>
            </a:r>
            <a:r>
              <a:rPr dirty="0"/>
              <a:t> och </a:t>
            </a:r>
            <a:r>
              <a:rPr dirty="0" err="1"/>
              <a:t>stöttar</a:t>
            </a:r>
            <a:r>
              <a:rPr dirty="0"/>
              <a:t> </a:t>
            </a:r>
            <a:r>
              <a:rPr dirty="0" err="1"/>
              <a:t>medlemmarna</a:t>
            </a:r>
            <a:r>
              <a:rPr dirty="0"/>
              <a:t>. Är du </a:t>
            </a:r>
            <a:r>
              <a:rPr dirty="0" err="1"/>
              <a:t>inte</a:t>
            </a:r>
            <a:r>
              <a:rPr dirty="0"/>
              <a:t> </a:t>
            </a:r>
            <a:r>
              <a:rPr dirty="0" err="1"/>
              <a:t>medlem</a:t>
            </a:r>
            <a:r>
              <a:rPr dirty="0"/>
              <a:t> </a:t>
            </a:r>
            <a:r>
              <a:rPr dirty="0" err="1"/>
              <a:t>så</a:t>
            </a:r>
            <a:r>
              <a:rPr dirty="0"/>
              <a:t> </a:t>
            </a:r>
            <a:r>
              <a:rPr dirty="0" err="1"/>
              <a:t>står</a:t>
            </a:r>
            <a:r>
              <a:rPr dirty="0"/>
              <a:t> du </a:t>
            </a:r>
            <a:r>
              <a:rPr dirty="0" err="1"/>
              <a:t>utanför</a:t>
            </a:r>
            <a:r>
              <a:rPr dirty="0"/>
              <a:t>. </a:t>
            </a:r>
          </a:p>
          <a:p>
            <a:pPr>
              <a:spcBef>
                <a:spcPts val="0"/>
              </a:spcBef>
            </a:pPr>
            <a:endParaRPr dirty="0"/>
          </a:p>
          <a:p>
            <a:pPr>
              <a:spcBef>
                <a:spcPts val="0"/>
              </a:spcBef>
            </a:pPr>
            <a:r>
              <a:rPr dirty="0" err="1"/>
              <a:t>Berätta</a:t>
            </a:r>
            <a:r>
              <a:rPr dirty="0"/>
              <a:t> att </a:t>
            </a:r>
            <a:r>
              <a:rPr dirty="0" err="1"/>
              <a:t>fackets</a:t>
            </a:r>
            <a:r>
              <a:rPr dirty="0"/>
              <a:t> </a:t>
            </a:r>
            <a:r>
              <a:rPr dirty="0" err="1"/>
              <a:t>styrka</a:t>
            </a:r>
            <a:r>
              <a:rPr dirty="0"/>
              <a:t> </a:t>
            </a:r>
            <a:r>
              <a:rPr dirty="0" err="1"/>
              <a:t>bygger</a:t>
            </a:r>
            <a:r>
              <a:rPr dirty="0"/>
              <a:t> på att vi är </a:t>
            </a:r>
            <a:r>
              <a:rPr dirty="0" err="1"/>
              <a:t>många</a:t>
            </a:r>
            <a:r>
              <a:rPr dirty="0"/>
              <a:t> </a:t>
            </a:r>
            <a:r>
              <a:rPr dirty="0" err="1"/>
              <a:t>medlemmar</a:t>
            </a:r>
            <a:r>
              <a:rPr dirty="0"/>
              <a:t>. Med </a:t>
            </a:r>
            <a:r>
              <a:rPr dirty="0" err="1"/>
              <a:t>ännu</a:t>
            </a:r>
            <a:r>
              <a:rPr dirty="0"/>
              <a:t> </a:t>
            </a:r>
            <a:r>
              <a:rPr dirty="0" err="1"/>
              <a:t>fler</a:t>
            </a:r>
            <a:r>
              <a:rPr dirty="0"/>
              <a:t> </a:t>
            </a:r>
            <a:r>
              <a:rPr dirty="0" err="1"/>
              <a:t>medlemmar</a:t>
            </a:r>
            <a:r>
              <a:rPr dirty="0"/>
              <a:t> i </a:t>
            </a:r>
            <a:r>
              <a:rPr dirty="0" err="1"/>
              <a:t>Handels</a:t>
            </a:r>
            <a:r>
              <a:rPr dirty="0"/>
              <a:t> och </a:t>
            </a:r>
            <a:r>
              <a:rPr dirty="0" err="1"/>
              <a:t>ännu</a:t>
            </a:r>
            <a:r>
              <a:rPr dirty="0"/>
              <a:t> </a:t>
            </a:r>
            <a:r>
              <a:rPr dirty="0" err="1"/>
              <a:t>större</a:t>
            </a:r>
            <a:r>
              <a:rPr dirty="0"/>
              <a:t> facklig </a:t>
            </a:r>
            <a:r>
              <a:rPr dirty="0" err="1"/>
              <a:t>styrka</a:t>
            </a:r>
            <a:r>
              <a:rPr dirty="0"/>
              <a:t> </a:t>
            </a:r>
            <a:r>
              <a:rPr dirty="0" err="1"/>
              <a:t>kan</a:t>
            </a:r>
            <a:r>
              <a:rPr dirty="0"/>
              <a:t> vi </a:t>
            </a:r>
            <a:r>
              <a:rPr dirty="0" err="1"/>
              <a:t>lyckas</a:t>
            </a:r>
            <a:r>
              <a:rPr dirty="0"/>
              <a:t> </a:t>
            </a:r>
            <a:r>
              <a:rPr dirty="0" err="1"/>
              <a:t>ännu</a:t>
            </a:r>
            <a:r>
              <a:rPr dirty="0"/>
              <a:t> </a:t>
            </a:r>
            <a:r>
              <a:rPr dirty="0" err="1"/>
              <a:t>bättre</a:t>
            </a:r>
            <a:r>
              <a:rPr dirty="0"/>
              <a:t>. </a:t>
            </a:r>
          </a:p>
          <a:p>
            <a:pPr>
              <a:spcBef>
                <a:spcPts val="0"/>
              </a:spcBef>
            </a:pPr>
            <a:r>
              <a:rPr dirty="0"/>
              <a:t>Vi har </a:t>
            </a:r>
            <a:r>
              <a:rPr dirty="0" err="1"/>
              <a:t>stora</a:t>
            </a:r>
            <a:r>
              <a:rPr dirty="0"/>
              <a:t> </a:t>
            </a:r>
            <a:r>
              <a:rPr dirty="0" err="1"/>
              <a:t>utmaningar</a:t>
            </a:r>
            <a:r>
              <a:rPr dirty="0"/>
              <a:t> </a:t>
            </a:r>
            <a:r>
              <a:rPr dirty="0" err="1"/>
              <a:t>framför</a:t>
            </a:r>
            <a:r>
              <a:rPr dirty="0"/>
              <a:t> </a:t>
            </a:r>
            <a:r>
              <a:rPr dirty="0" err="1"/>
              <a:t>oss</a:t>
            </a:r>
            <a:r>
              <a:rPr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endParaRPr/>
          </a:p>
        </p:txBody>
      </p:sp>
      <p:sp>
        <p:nvSpPr>
          <p:cNvPr id="443" name="Shape 443"/>
          <p:cNvSpPr>
            <a:spLocks noGrp="1"/>
          </p:cNvSpPr>
          <p:nvPr>
            <p:ph type="body" sz="quarter" idx="1"/>
          </p:nvPr>
        </p:nvSpPr>
        <p:spPr>
          <a:prstGeom prst="rect">
            <a:avLst/>
          </a:prstGeom>
        </p:spPr>
        <p:txBody>
          <a:bodyPr/>
          <a:lstStyle/>
          <a:p>
            <a:pPr>
              <a:spcBef>
                <a:spcPts val="0"/>
              </a:spcBef>
            </a:pPr>
            <a:r>
              <a:rPr dirty="0" err="1"/>
              <a:t>Berätta</a:t>
            </a:r>
            <a:r>
              <a:rPr dirty="0"/>
              <a:t> om </a:t>
            </a:r>
            <a:r>
              <a:rPr dirty="0" err="1"/>
              <a:t>lägstalönerna</a:t>
            </a:r>
            <a:r>
              <a:rPr dirty="0"/>
              <a:t> i </a:t>
            </a:r>
            <a:r>
              <a:rPr dirty="0" err="1"/>
              <a:t>detaljhandelsavtalet</a:t>
            </a:r>
            <a:r>
              <a:rPr dirty="0"/>
              <a:t> (</a:t>
            </a:r>
            <a:r>
              <a:rPr dirty="0" err="1"/>
              <a:t>butik</a:t>
            </a:r>
            <a:r>
              <a:rPr dirty="0"/>
              <a:t>). </a:t>
            </a:r>
          </a:p>
          <a:p>
            <a:pPr>
              <a:spcBef>
                <a:spcPts val="0"/>
              </a:spcBef>
            </a:pPr>
            <a:endParaRPr dirty="0"/>
          </a:p>
          <a:p>
            <a:pPr>
              <a:spcBef>
                <a:spcPts val="0"/>
              </a:spcBef>
            </a:pPr>
            <a:r>
              <a:rPr dirty="0" err="1"/>
              <a:t>Berätta</a:t>
            </a:r>
            <a:r>
              <a:rPr dirty="0"/>
              <a:t> att dessa </a:t>
            </a:r>
            <a:r>
              <a:rPr dirty="0" err="1"/>
              <a:t>gäller</a:t>
            </a:r>
            <a:r>
              <a:rPr dirty="0"/>
              <a:t> </a:t>
            </a:r>
            <a:r>
              <a:rPr dirty="0" err="1"/>
              <a:t>där</a:t>
            </a:r>
            <a:r>
              <a:rPr dirty="0"/>
              <a:t> det </a:t>
            </a:r>
            <a:r>
              <a:rPr dirty="0" err="1"/>
              <a:t>finns</a:t>
            </a:r>
            <a:r>
              <a:rPr dirty="0"/>
              <a:t> </a:t>
            </a:r>
            <a:r>
              <a:rPr dirty="0" err="1"/>
              <a:t>kollektivavtal</a:t>
            </a:r>
            <a:r>
              <a:rPr dirty="0"/>
              <a:t> och gå </a:t>
            </a:r>
            <a:r>
              <a:rPr dirty="0" err="1"/>
              <a:t>igenom</a:t>
            </a:r>
            <a:r>
              <a:rPr dirty="0"/>
              <a:t> </a:t>
            </a:r>
            <a:r>
              <a:rPr dirty="0" err="1"/>
              <a:t>vikten</a:t>
            </a:r>
            <a:r>
              <a:rPr dirty="0"/>
              <a:t> av att det </a:t>
            </a:r>
            <a:r>
              <a:rPr dirty="0" err="1"/>
              <a:t>finns</a:t>
            </a:r>
            <a:r>
              <a:rPr dirty="0"/>
              <a:t> </a:t>
            </a:r>
            <a:r>
              <a:rPr dirty="0" err="1"/>
              <a:t>ett</a:t>
            </a:r>
            <a:r>
              <a:rPr dirty="0"/>
              <a:t> </a:t>
            </a:r>
            <a:r>
              <a:rPr dirty="0" err="1"/>
              <a:t>avtal</a:t>
            </a:r>
            <a:r>
              <a:rPr dirty="0"/>
              <a:t>. </a:t>
            </a:r>
          </a:p>
          <a:p>
            <a:pPr>
              <a:spcBef>
                <a:spcPts val="0"/>
              </a:spcBef>
            </a:pPr>
            <a:r>
              <a:rPr dirty="0"/>
              <a:t> </a:t>
            </a:r>
          </a:p>
          <a:p>
            <a:pPr>
              <a:spcBef>
                <a:spcPts val="0"/>
              </a:spcBef>
            </a:pPr>
            <a:r>
              <a:rPr dirty="0" err="1"/>
              <a:t>Informera</a:t>
            </a:r>
            <a:r>
              <a:rPr dirty="0"/>
              <a:t> de som </a:t>
            </a:r>
            <a:r>
              <a:rPr dirty="0" err="1"/>
              <a:t>går</a:t>
            </a:r>
            <a:r>
              <a:rPr dirty="0"/>
              <a:t> </a:t>
            </a:r>
            <a:r>
              <a:rPr lang="sv-SE" dirty="0"/>
              <a:t>Försäljning och Serviceprogrammet  (Handels och administrationsprogrammet) </a:t>
            </a:r>
            <a:r>
              <a:rPr dirty="0"/>
              <a:t>om att de </a:t>
            </a:r>
            <a:r>
              <a:rPr dirty="0" err="1"/>
              <a:t>enligt</a:t>
            </a:r>
            <a:r>
              <a:rPr dirty="0"/>
              <a:t> </a:t>
            </a:r>
            <a:r>
              <a:rPr dirty="0" err="1"/>
              <a:t>avtalet</a:t>
            </a:r>
            <a:r>
              <a:rPr dirty="0"/>
              <a:t> ska ha </a:t>
            </a:r>
            <a:r>
              <a:rPr dirty="0" err="1"/>
              <a:t>lön</a:t>
            </a:r>
            <a:r>
              <a:rPr dirty="0"/>
              <a:t> med </a:t>
            </a:r>
            <a:r>
              <a:rPr dirty="0" err="1"/>
              <a:t>ett</a:t>
            </a:r>
            <a:r>
              <a:rPr dirty="0"/>
              <a:t> </a:t>
            </a:r>
            <a:r>
              <a:rPr dirty="0" err="1"/>
              <a:t>års</a:t>
            </a:r>
            <a:r>
              <a:rPr dirty="0"/>
              <a:t> </a:t>
            </a:r>
            <a:r>
              <a:rPr b="1" dirty="0" err="1"/>
              <a:t>branschvana</a:t>
            </a:r>
            <a:r>
              <a:rPr dirty="0"/>
              <a:t> </a:t>
            </a:r>
            <a:r>
              <a:rPr dirty="0" err="1"/>
              <a:t>när</a:t>
            </a:r>
            <a:r>
              <a:rPr dirty="0"/>
              <a:t> de </a:t>
            </a:r>
            <a:r>
              <a:rPr dirty="0" err="1"/>
              <a:t>börjar</a:t>
            </a:r>
            <a:r>
              <a:rPr dirty="0"/>
              <a:t> </a:t>
            </a:r>
            <a:r>
              <a:rPr dirty="0" err="1"/>
              <a:t>jobba</a:t>
            </a:r>
            <a:r>
              <a:rPr dirty="0"/>
              <a:t> </a:t>
            </a:r>
            <a:r>
              <a:rPr dirty="0" err="1"/>
              <a:t>efter</a:t>
            </a:r>
            <a:r>
              <a:rPr dirty="0"/>
              <a:t> att ha </a:t>
            </a:r>
            <a:r>
              <a:rPr dirty="0" err="1"/>
              <a:t>slutfört</a:t>
            </a:r>
            <a:r>
              <a:rPr dirty="0"/>
              <a:t> </a:t>
            </a:r>
            <a:r>
              <a:rPr dirty="0" err="1"/>
              <a:t>gymnasiet</a:t>
            </a:r>
            <a:r>
              <a:rPr dirty="0"/>
              <a:t>. </a:t>
            </a:r>
          </a:p>
          <a:p>
            <a:pPr>
              <a:spcBef>
                <a:spcPts val="0"/>
              </a:spcBef>
            </a:pPr>
            <a:r>
              <a:rPr dirty="0"/>
              <a:t>Elev </a:t>
            </a:r>
            <a:r>
              <a:rPr dirty="0" err="1"/>
              <a:t>som</a:t>
            </a:r>
            <a:r>
              <a:rPr dirty="0"/>
              <a:t> </a:t>
            </a:r>
            <a:r>
              <a:rPr dirty="0" err="1"/>
              <a:t>går</a:t>
            </a:r>
            <a:r>
              <a:rPr dirty="0"/>
              <a:t> </a:t>
            </a:r>
            <a:r>
              <a:rPr dirty="0" err="1"/>
              <a:t>ut</a:t>
            </a:r>
            <a:r>
              <a:rPr dirty="0"/>
              <a:t> Handels- </a:t>
            </a:r>
            <a:r>
              <a:rPr dirty="0" err="1"/>
              <a:t>och</a:t>
            </a:r>
            <a:r>
              <a:rPr dirty="0"/>
              <a:t> </a:t>
            </a:r>
            <a:r>
              <a:rPr dirty="0" err="1"/>
              <a:t>administrationsprogrammet</a:t>
            </a:r>
            <a:r>
              <a:rPr dirty="0"/>
              <a:t> med </a:t>
            </a:r>
            <a:r>
              <a:rPr dirty="0" err="1"/>
              <a:t>fullständiga</a:t>
            </a:r>
            <a:r>
              <a:rPr dirty="0"/>
              <a:t> </a:t>
            </a:r>
            <a:r>
              <a:rPr dirty="0" err="1"/>
              <a:t>betyg</a:t>
            </a:r>
            <a:r>
              <a:rPr dirty="0"/>
              <a:t> </a:t>
            </a:r>
            <a:r>
              <a:rPr dirty="0" err="1"/>
              <a:t>får</a:t>
            </a:r>
            <a:r>
              <a:rPr dirty="0"/>
              <a:t> </a:t>
            </a:r>
            <a:r>
              <a:rPr dirty="0" err="1"/>
              <a:t>tillgodoräkna</a:t>
            </a:r>
            <a:r>
              <a:rPr dirty="0"/>
              <a:t> sig </a:t>
            </a:r>
            <a:r>
              <a:rPr dirty="0" err="1"/>
              <a:t>ett</a:t>
            </a:r>
            <a:r>
              <a:rPr dirty="0"/>
              <a:t> </a:t>
            </a:r>
            <a:r>
              <a:rPr dirty="0" err="1"/>
              <a:t>års</a:t>
            </a:r>
            <a:r>
              <a:rPr dirty="0"/>
              <a:t> </a:t>
            </a:r>
            <a:r>
              <a:rPr dirty="0" err="1"/>
              <a:t>branschvana</a:t>
            </a:r>
            <a:r>
              <a:rPr lang="sv-SE" dirty="0"/>
              <a:t>.</a:t>
            </a:r>
            <a:r>
              <a:rPr dirty="0"/>
              <a:t> </a:t>
            </a:r>
            <a:endParaRPr lang="sv-SE" dirty="0"/>
          </a:p>
          <a:p>
            <a:pPr>
              <a:spcBef>
                <a:spcPts val="0"/>
              </a:spcBef>
            </a:pPr>
            <a:r>
              <a:rPr dirty="0" err="1"/>
              <a:t>Hantverksprogram</a:t>
            </a:r>
            <a:r>
              <a:rPr dirty="0"/>
              <a:t> (</a:t>
            </a:r>
            <a:r>
              <a:rPr dirty="0" err="1"/>
              <a:t>exempelvis</a:t>
            </a:r>
            <a:r>
              <a:rPr dirty="0"/>
              <a:t> florist och </a:t>
            </a:r>
            <a:r>
              <a:rPr dirty="0" err="1"/>
              <a:t>dekoratör</a:t>
            </a:r>
            <a:r>
              <a:rPr dirty="0"/>
              <a:t>) </a:t>
            </a:r>
            <a:r>
              <a:rPr dirty="0" err="1"/>
              <a:t>får</a:t>
            </a:r>
            <a:r>
              <a:rPr dirty="0"/>
              <a:t> </a:t>
            </a:r>
            <a:r>
              <a:rPr dirty="0" err="1"/>
              <a:t>tillgodoräkna</a:t>
            </a:r>
            <a:r>
              <a:rPr dirty="0"/>
              <a:t> sig </a:t>
            </a:r>
            <a:r>
              <a:rPr dirty="0" err="1"/>
              <a:t>två</a:t>
            </a:r>
            <a:r>
              <a:rPr dirty="0"/>
              <a:t> </a:t>
            </a:r>
            <a:r>
              <a:rPr dirty="0" err="1"/>
              <a:t>års</a:t>
            </a:r>
            <a:r>
              <a:rPr dirty="0"/>
              <a:t> </a:t>
            </a:r>
            <a:r>
              <a:rPr dirty="0" err="1"/>
              <a:t>branschvana</a:t>
            </a:r>
            <a:r>
              <a:rPr lang="sv-SE" dirty="0"/>
              <a:t> under </a:t>
            </a:r>
            <a:r>
              <a:rPr lang="sv-SE" dirty="0" err="1"/>
              <a:t>förutsättning</a:t>
            </a:r>
            <a:r>
              <a:rPr lang="sv-SE" dirty="0"/>
              <a:t> </a:t>
            </a:r>
            <a:r>
              <a:rPr lang="sv-SE" dirty="0" err="1"/>
              <a:t>att</a:t>
            </a:r>
            <a:r>
              <a:rPr lang="sv-SE" dirty="0"/>
              <a:t> dem arbetar med hantverket</a:t>
            </a:r>
            <a:r>
              <a:rPr dirty="0"/>
              <a:t>.</a:t>
            </a:r>
            <a:r>
              <a:rPr lang="sv-SE" dirty="0"/>
              <a:t> </a:t>
            </a:r>
            <a:endParaRPr dirty="0"/>
          </a:p>
          <a:p>
            <a:pPr>
              <a:spcBef>
                <a:spcPts val="0"/>
              </a:spcBef>
            </a:pPr>
            <a:r>
              <a:rPr dirty="0"/>
              <a:t>Det </a:t>
            </a:r>
            <a:r>
              <a:rPr dirty="0" err="1"/>
              <a:t>förutsätter</a:t>
            </a:r>
            <a:r>
              <a:rPr dirty="0"/>
              <a:t> de </a:t>
            </a:r>
            <a:r>
              <a:rPr dirty="0" err="1"/>
              <a:t>jobbar</a:t>
            </a:r>
            <a:r>
              <a:rPr dirty="0"/>
              <a:t> på en </a:t>
            </a:r>
            <a:r>
              <a:rPr dirty="0" err="1"/>
              <a:t>arbetsplats</a:t>
            </a:r>
            <a:r>
              <a:rPr dirty="0"/>
              <a:t> med </a:t>
            </a:r>
            <a:r>
              <a:rPr dirty="0" err="1"/>
              <a:t>detaljhandelsavtalet</a:t>
            </a:r>
            <a:r>
              <a:rPr dirty="0"/>
              <a:t>. </a:t>
            </a:r>
          </a:p>
          <a:p>
            <a:pPr>
              <a:spcBef>
                <a:spcPts val="0"/>
              </a:spcBef>
            </a:pPr>
            <a:r>
              <a:rPr dirty="0"/>
              <a:t> </a:t>
            </a:r>
          </a:p>
          <a:p>
            <a:pPr>
              <a:spcBef>
                <a:spcPts val="0"/>
              </a:spcBef>
            </a:pPr>
            <a:r>
              <a:rPr dirty="0"/>
              <a:t>Har du </a:t>
            </a:r>
            <a:r>
              <a:rPr dirty="0" err="1"/>
              <a:t>mer</a:t>
            </a:r>
            <a:r>
              <a:rPr dirty="0"/>
              <a:t> tid </a:t>
            </a:r>
            <a:r>
              <a:rPr dirty="0" err="1"/>
              <a:t>kan</a:t>
            </a:r>
            <a:r>
              <a:rPr dirty="0"/>
              <a:t> du </a:t>
            </a:r>
            <a:r>
              <a:rPr dirty="0" err="1"/>
              <a:t>låta</a:t>
            </a:r>
            <a:r>
              <a:rPr dirty="0"/>
              <a:t> </a:t>
            </a:r>
            <a:r>
              <a:rPr dirty="0" err="1"/>
              <a:t>eleverna</a:t>
            </a:r>
            <a:r>
              <a:rPr dirty="0"/>
              <a:t> </a:t>
            </a:r>
            <a:r>
              <a:rPr dirty="0" err="1"/>
              <a:t>bläddra</a:t>
            </a:r>
            <a:r>
              <a:rPr dirty="0"/>
              <a:t> i </a:t>
            </a:r>
            <a:r>
              <a:rPr dirty="0" err="1"/>
              <a:t>kollektivavtalet</a:t>
            </a:r>
            <a:r>
              <a:rPr dirty="0"/>
              <a:t>. Du </a:t>
            </a:r>
            <a:r>
              <a:rPr dirty="0" err="1"/>
              <a:t>kan</a:t>
            </a:r>
            <a:r>
              <a:rPr dirty="0"/>
              <a:t> be dem till </a:t>
            </a:r>
            <a:r>
              <a:rPr dirty="0" err="1"/>
              <a:t>exempel</a:t>
            </a:r>
            <a:r>
              <a:rPr dirty="0"/>
              <a:t> </a:t>
            </a:r>
            <a:r>
              <a:rPr dirty="0" err="1"/>
              <a:t>själva</a:t>
            </a:r>
            <a:r>
              <a:rPr dirty="0"/>
              <a:t> </a:t>
            </a:r>
            <a:r>
              <a:rPr dirty="0" err="1"/>
              <a:t>slå</a:t>
            </a:r>
            <a:r>
              <a:rPr dirty="0"/>
              <a:t> upp var det </a:t>
            </a:r>
            <a:r>
              <a:rPr dirty="0" err="1"/>
              <a:t>står</a:t>
            </a:r>
            <a:r>
              <a:rPr dirty="0"/>
              <a:t> </a:t>
            </a:r>
            <a:r>
              <a:rPr dirty="0" err="1"/>
              <a:t>hur</a:t>
            </a:r>
            <a:r>
              <a:rPr dirty="0"/>
              <a:t> </a:t>
            </a:r>
            <a:r>
              <a:rPr dirty="0" err="1"/>
              <a:t>mycket</a:t>
            </a:r>
            <a:r>
              <a:rPr dirty="0"/>
              <a:t> man ska </a:t>
            </a:r>
            <a:r>
              <a:rPr dirty="0" err="1"/>
              <a:t>få</a:t>
            </a:r>
            <a:r>
              <a:rPr dirty="0"/>
              <a:t> i </a:t>
            </a:r>
            <a:r>
              <a:rPr dirty="0" err="1"/>
              <a:t>ob-ersättning</a:t>
            </a:r>
            <a:r>
              <a:rPr dirty="0"/>
              <a:t>, </a:t>
            </a:r>
            <a:r>
              <a:rPr dirty="0" err="1"/>
              <a:t>vilken</a:t>
            </a:r>
            <a:r>
              <a:rPr dirty="0"/>
              <a:t> </a:t>
            </a:r>
            <a:r>
              <a:rPr dirty="0" err="1"/>
              <a:t>lägstalön</a:t>
            </a:r>
            <a:r>
              <a:rPr dirty="0"/>
              <a:t> </a:t>
            </a:r>
            <a:r>
              <a:rPr dirty="0" err="1"/>
              <a:t>gäller</a:t>
            </a:r>
            <a:r>
              <a:rPr dirty="0"/>
              <a:t> för en 18 </a:t>
            </a:r>
            <a:r>
              <a:rPr dirty="0" err="1"/>
              <a:t>åring</a:t>
            </a:r>
            <a:r>
              <a:rPr dirty="0"/>
              <a:t> är och </a:t>
            </a:r>
            <a:r>
              <a:rPr dirty="0" err="1"/>
              <a:t>så</a:t>
            </a:r>
            <a:r>
              <a:rPr dirty="0"/>
              <a:t> </a:t>
            </a:r>
            <a:r>
              <a:rPr dirty="0" err="1"/>
              <a:t>vidare</a:t>
            </a:r>
            <a:r>
              <a:rPr dirty="0"/>
              <a:t>.</a:t>
            </a:r>
          </a:p>
          <a:p>
            <a:pPr>
              <a:spcBef>
                <a:spcPts val="0"/>
              </a:spcBef>
            </a:pPr>
            <a:r>
              <a:rPr dirty="0"/>
              <a:t> </a:t>
            </a:r>
          </a:p>
          <a:p>
            <a:pPr>
              <a:spcBef>
                <a:spcPts val="0"/>
              </a:spcBef>
            </a:pPr>
            <a:r>
              <a:rPr dirty="0"/>
              <a:t> </a:t>
            </a:r>
          </a:p>
          <a:p>
            <a:pPr>
              <a:spcBef>
                <a:spcPts val="0"/>
              </a:spcBef>
              <a:defRPr b="1"/>
            </a:pPr>
            <a:r>
              <a:rPr dirty="0" err="1"/>
              <a:t>Verktyg</a:t>
            </a:r>
            <a:r>
              <a:rPr dirty="0"/>
              <a:t>:</a:t>
            </a:r>
          </a:p>
          <a:p>
            <a:pPr>
              <a:spcBef>
                <a:spcPts val="0"/>
              </a:spcBef>
            </a:pPr>
            <a:r>
              <a:rPr dirty="0" err="1"/>
              <a:t>Detaljhandelsavtalet</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spcBef>
                <a:spcPts val="0"/>
              </a:spcBef>
            </a:pPr>
            <a:r>
              <a:t>Dela ut ett förslag på anställningsbevis eller visa på det som finns i powerpointen. Berätta lite om hur det ska vara ifyllt. </a:t>
            </a:r>
          </a:p>
          <a:p>
            <a:pPr>
              <a:spcBef>
                <a:spcPts val="0"/>
              </a:spcBef>
            </a:pPr>
            <a:endParaRPr/>
          </a:p>
          <a:p>
            <a:pPr>
              <a:spcBef>
                <a:spcPts val="0"/>
              </a:spcBef>
            </a:pPr>
            <a:r>
              <a:t>Det ska tydligt framgå exakt vilken arbetsgivare du arbetar för samt på vilket/vilka arbetsställen (var) du förväntas arbeta. Det ska också framgå vilken anställningsform du har. Det ska framgå vilken tid anställningen omfattar. Alltså när anställningen startar och eventuellt slutar (om tidsbegränsad anställning). </a:t>
            </a:r>
          </a:p>
          <a:p>
            <a:pPr>
              <a:spcBef>
                <a:spcPts val="0"/>
              </a:spcBef>
            </a:pPr>
            <a:endParaRPr/>
          </a:p>
          <a:p>
            <a:pPr>
              <a:spcBef>
                <a:spcPts val="0"/>
              </a:spcBef>
            </a:pPr>
            <a:r>
              <a:t>Påminn om att det är viktigt att som anställd får ett av originalen och sparar det på en plats som du själv har tillgång till. Förslagsvis hemma. </a:t>
            </a:r>
          </a:p>
          <a:p>
            <a:pPr>
              <a:spcBef>
                <a:spcPts val="0"/>
              </a:spcBef>
            </a:pPr>
            <a:endParaRPr/>
          </a:p>
          <a:p>
            <a:pPr>
              <a:spcBef>
                <a:spcPts val="0"/>
              </a:spcBef>
            </a:pPr>
            <a:r>
              <a:t>De saker dem kommit överens om med arbetsgivaren ska stå med, bland annat vilken lön som gäller. </a:t>
            </a:r>
          </a:p>
          <a:p>
            <a:pPr>
              <a:spcBef>
                <a:spcPts val="0"/>
              </a:spcBef>
            </a:pPr>
            <a:endParaRPr/>
          </a:p>
          <a:p>
            <a:pPr>
              <a:spcBef>
                <a:spcPts val="0"/>
              </a:spcBef>
            </a:pPr>
            <a:r>
              <a:t>Självklart ska kollektivavtalet följas. Om det står en lägre lön i anställningsbeviset än vad kollektivavtalet lägst stipulerar så gäller den högre lönen i kollektivavtalet förutsatt att arbetsgivaren är bundet av kollektivavtalet. Det vill säga är med i arbetsgivarorganisationen eller själv har skrivit under kollektivavtalet (så kallat hängavtal).</a:t>
            </a:r>
          </a:p>
          <a:p>
            <a:pPr>
              <a:spcBef>
                <a:spcPts val="0"/>
              </a:spcBef>
            </a:pPr>
            <a:endParaRPr/>
          </a:p>
          <a:p>
            <a:pPr>
              <a:spcBef>
                <a:spcPts val="0"/>
              </a:spcBef>
            </a:pPr>
            <a:r>
              <a:t>Handels inställning är att du ska ha ett anställningsbevis första jobbdagen. </a:t>
            </a:r>
          </a:p>
          <a:p>
            <a:pPr>
              <a:spcBef>
                <a:spcPts val="0"/>
              </a:spcBef>
            </a:pPr>
            <a:r>
              <a:t> </a:t>
            </a:r>
          </a:p>
          <a:p>
            <a:pPr>
              <a:spcBef>
                <a:spcPts val="0"/>
              </a:spcBef>
              <a:defRPr b="1"/>
            </a:pPr>
            <a:r>
              <a:t>Verktyg:</a:t>
            </a:r>
          </a:p>
          <a:p>
            <a:pPr>
              <a:spcBef>
                <a:spcPts val="0"/>
              </a:spcBef>
            </a:pPr>
            <a:r>
              <a:t>Förslag på anställningsbevis. Finns på handels.se/skolinfo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pPr>
              <a:spcBef>
                <a:spcPts val="0"/>
              </a:spcBef>
              <a:defRPr b="1"/>
            </a:pPr>
            <a:r>
              <a:rPr lang="sv-SE" dirty="0"/>
              <a:t>Förklara de olika anställningsformerna.</a:t>
            </a:r>
          </a:p>
          <a:p>
            <a:pPr>
              <a:spcBef>
                <a:spcPts val="0"/>
              </a:spcBef>
            </a:pPr>
            <a:r>
              <a:rPr lang="sv-SE" dirty="0"/>
              <a:t> </a:t>
            </a:r>
          </a:p>
          <a:p>
            <a:pPr>
              <a:spcBef>
                <a:spcPts val="0"/>
              </a:spcBef>
              <a:defRPr b="1"/>
            </a:pPr>
            <a:r>
              <a:rPr lang="sv-SE" dirty="0"/>
              <a:t>Tillsvidare   </a:t>
            </a:r>
            <a:r>
              <a:rPr lang="sv-SE" b="0" dirty="0"/>
              <a:t>En anställning som fortsätter tills dess arbetsgivaren eller den anställda säger upp den. Trygg form av anställning, kallas ofta för ”fast”.</a:t>
            </a:r>
            <a:r>
              <a:rPr lang="sv-SE" dirty="0"/>
              <a:t> </a:t>
            </a:r>
            <a:endParaRPr lang="sv-SE" b="0" dirty="0"/>
          </a:p>
          <a:p>
            <a:pPr>
              <a:spcBef>
                <a:spcPts val="0"/>
              </a:spcBef>
            </a:pPr>
            <a:r>
              <a:rPr lang="sv-SE" dirty="0"/>
              <a:t>Uppsägning från arbetsgivarens sida kräver saklig grund. Antingen på grund av så kallad arbetsbrist eller personliga skäl. </a:t>
            </a:r>
          </a:p>
          <a:p>
            <a:pPr>
              <a:spcBef>
                <a:spcPts val="0"/>
              </a:spcBef>
              <a:defRPr u="sng"/>
            </a:pPr>
            <a:r>
              <a:rPr lang="sv-SE" dirty="0"/>
              <a:t>Personliga skäl </a:t>
            </a:r>
            <a:r>
              <a:rPr lang="sv-SE" u="none" dirty="0"/>
              <a:t>handlar oftast om misskötsamhet, ibland trots varningar. </a:t>
            </a:r>
          </a:p>
          <a:p>
            <a:pPr>
              <a:spcBef>
                <a:spcPts val="0"/>
              </a:spcBef>
              <a:defRPr u="sng"/>
            </a:pPr>
            <a:r>
              <a:rPr lang="sv-SE" dirty="0"/>
              <a:t>Vid uppsägning på grund av arbetsbrist</a:t>
            </a:r>
            <a:r>
              <a:rPr lang="sv-SE" u="none" dirty="0"/>
              <a:t> går man efter en turordningslista där den som senast anställdes är den första att bli uppsagd. Detta om inte en annan lösning förhandlas fram med facket. Det är vanligt att facket hittar bättre lösning. Om du blir uppsagd har du minst en månads uppsägningstid.</a:t>
            </a:r>
          </a:p>
          <a:p>
            <a:pPr>
              <a:spcBef>
                <a:spcPts val="0"/>
              </a:spcBef>
            </a:pPr>
            <a:endParaRPr lang="sv-SE" u="none" dirty="0"/>
          </a:p>
          <a:p>
            <a:pPr>
              <a:spcBef>
                <a:spcPts val="0"/>
              </a:spcBef>
              <a:defRPr b="1"/>
            </a:pPr>
            <a:r>
              <a:rPr lang="sv-SE" dirty="0"/>
              <a:t>Provanställning  </a:t>
            </a:r>
            <a:r>
              <a:rPr lang="sv-SE" b="0" dirty="0"/>
              <a:t> En anställning som efter senast 6 månader övergår till en tillsvidareanställning.</a:t>
            </a:r>
            <a:r>
              <a:rPr lang="sv-SE" dirty="0"/>
              <a:t> En frisörelev </a:t>
            </a:r>
            <a:r>
              <a:rPr lang="sv-SE" i="1" u="sng" dirty="0"/>
              <a:t>kan ha </a:t>
            </a:r>
            <a:r>
              <a:rPr lang="sv-SE" dirty="0"/>
              <a:t>provanställning upp till 8 månader</a:t>
            </a:r>
            <a:r>
              <a:rPr lang="sv-SE" b="1" dirty="0"/>
              <a:t>.</a:t>
            </a:r>
            <a:r>
              <a:rPr lang="sv-SE" b="0" dirty="0"/>
              <a:t> Detta är arbetsgivarens chans att kolla om man passar för jobbet. En provanställning kan avbrytas under prövotiden. Du har då två veckors uppsägningstid.</a:t>
            </a:r>
            <a:r>
              <a:rPr lang="sv-SE" dirty="0"/>
              <a:t>  </a:t>
            </a:r>
          </a:p>
          <a:p>
            <a:pPr>
              <a:spcBef>
                <a:spcPts val="0"/>
              </a:spcBef>
              <a:defRPr sz="800"/>
            </a:pPr>
            <a:endParaRPr lang="sv-SE" b="0" dirty="0"/>
          </a:p>
          <a:p>
            <a:pPr>
              <a:spcBef>
                <a:spcPts val="0"/>
              </a:spcBef>
              <a:defRPr u="sng"/>
            </a:pPr>
            <a:r>
              <a:rPr lang="sv-SE" dirty="0"/>
              <a:t>Visstidsanställningar/olika former av tidsbegränsade anställningar:</a:t>
            </a:r>
          </a:p>
          <a:p>
            <a:pPr>
              <a:spcBef>
                <a:spcPts val="0"/>
              </a:spcBef>
              <a:defRPr u="sng"/>
            </a:pPr>
            <a:endParaRPr lang="sv-SE" dirty="0"/>
          </a:p>
          <a:p>
            <a:pPr>
              <a:spcBef>
                <a:spcPts val="0"/>
              </a:spcBef>
              <a:defRPr b="1"/>
            </a:pPr>
            <a:r>
              <a:rPr lang="sv-SE" dirty="0"/>
              <a:t>Vikariat</a:t>
            </a:r>
            <a:r>
              <a:rPr lang="sv-SE" b="0" dirty="0"/>
              <a:t>   Ett vikariat betyder att du jobbar för en annan person medan den är sjuk/föräldraledig eller liknande. </a:t>
            </a:r>
          </a:p>
          <a:p>
            <a:pPr>
              <a:spcBef>
                <a:spcPts val="0"/>
              </a:spcBef>
            </a:pPr>
            <a:endParaRPr lang="sv-SE" b="0" dirty="0"/>
          </a:p>
          <a:p>
            <a:pPr>
              <a:spcBef>
                <a:spcPts val="0"/>
              </a:spcBef>
              <a:defRPr b="1"/>
            </a:pPr>
            <a:r>
              <a:rPr lang="sv-SE" dirty="0"/>
              <a:t>Säsongsanställning</a:t>
            </a:r>
            <a:r>
              <a:rPr lang="sv-SE" b="0" dirty="0"/>
              <a:t>    En säsongsanställning kan träffas för ett arbete som bara kan utföras under en viss säsong. Så som skidlärare i fjällen, attraktionsansvarig på Gröna Lund eller Liseberg, bärplockning och så vidare.</a:t>
            </a:r>
          </a:p>
          <a:p>
            <a:pPr>
              <a:spcBef>
                <a:spcPts val="0"/>
              </a:spcBef>
            </a:pPr>
            <a:endParaRPr lang="sv-SE" b="0" dirty="0"/>
          </a:p>
          <a:p>
            <a:pPr>
              <a:spcBef>
                <a:spcPts val="0"/>
              </a:spcBef>
              <a:defRPr b="1"/>
            </a:pPr>
            <a:r>
              <a:rPr lang="sv-SE" dirty="0"/>
              <a:t>Särskild visstidsanställning    </a:t>
            </a:r>
            <a:r>
              <a:rPr lang="sv-SE" b="0" dirty="0"/>
              <a:t>Kallas av många för timanställning eller vid behov. Det är problematiskt att många, speciellt unga, tvingas ha mycket otrygga jobb under väldigt lång tid vilket gör det svårt att planera sina liv och känna trygghet. Många med särskild visstidsanställning har en mycket otrygg arbetssituation. Handels arbetar för trygga jobb och förbättring.</a:t>
            </a:r>
            <a:r>
              <a:rPr lang="sv-SE" dirty="0"/>
              <a:t> </a:t>
            </a:r>
            <a:endParaRPr lang="sv-SE" b="0" dirty="0"/>
          </a:p>
          <a:p>
            <a:pPr algn="l"/>
            <a:r>
              <a:rPr lang="sv-SE" dirty="0"/>
              <a:t>Handels tycker att arbetsgivarens permanenta behov av arbetskraft ska fyllas genom trygga anställningar. Inte genom korta särskilda visstidsanställningar. Så är det tyvärr inte idag. </a:t>
            </a:r>
            <a:br>
              <a:rPr lang="sv-SE" dirty="0"/>
            </a:br>
            <a:br>
              <a:rPr lang="sv-SE" dirty="0"/>
            </a:br>
            <a:r>
              <a:rPr lang="sv-SE" i="1" dirty="0"/>
              <a:t>E</a:t>
            </a:r>
            <a:r>
              <a:rPr lang="sv-SE" b="0" i="1" dirty="0">
                <a:solidFill>
                  <a:srgbClr val="363636"/>
                </a:solidFill>
                <a:effectLst/>
                <a:latin typeface="Open Sans" panose="020B0606030504020204" pitchFamily="34" charset="0"/>
              </a:rPr>
              <a:t>n särskild visstidsanställning börjar och slutar vid ett bestämt datum. Det finns ingen bestämd uppsägningstid för anställningsformen i lag, men huvudregeln är att anställningen inte går att avbryta i förväg om man inte har avtalat om annat. I vissa </a:t>
            </a:r>
            <a:r>
              <a:rPr lang="sv-SE" b="0" i="1" u="none" strike="noStrike" dirty="0">
                <a:solidFill>
                  <a:srgbClr val="D1111C"/>
                </a:solidFill>
                <a:effectLst/>
                <a:latin typeface="Open Sans" panose="020B0606030504020204" pitchFamily="34" charset="0"/>
                <a:hlinkClick r:id="rId3" tooltip="kollektivavtal"/>
              </a:rPr>
              <a:t>kollektivavtal</a:t>
            </a:r>
            <a:r>
              <a:rPr lang="sv-SE" b="0" i="1" dirty="0">
                <a:solidFill>
                  <a:srgbClr val="363636"/>
                </a:solidFill>
                <a:effectLst/>
                <a:latin typeface="Open Sans" panose="020B0606030504020204" pitchFamily="34" charset="0"/>
              </a:rPr>
              <a:t> finns bestämmelser om uppsägningstid vid särskild visstidsanställning. </a:t>
            </a:r>
          </a:p>
          <a:p>
            <a:pPr algn="l"/>
            <a:r>
              <a:rPr lang="sv-SE" b="0" i="1" dirty="0">
                <a:solidFill>
                  <a:srgbClr val="363636"/>
                </a:solidFill>
                <a:effectLst/>
                <a:latin typeface="Open Sans" panose="020B0606030504020204" pitchFamily="34" charset="0"/>
              </a:rPr>
              <a:t>I samband med att du anställs på en särskild visstidsanställning ska arbetsgivaren ge dig ett skriftlig besked om att det är en särskild visstidsanställning och när och hur den ska avslutas.</a:t>
            </a:r>
          </a:p>
          <a:p>
            <a:pPr algn="l"/>
            <a:r>
              <a:rPr lang="sv-SE" b="1" i="1" dirty="0">
                <a:solidFill>
                  <a:srgbClr val="222222"/>
                </a:solidFill>
                <a:effectLst/>
                <a:latin typeface="Lato" panose="020F0502020204030203" pitchFamily="34" charset="0"/>
              </a:rPr>
              <a:t>Särskild beräkning av anställningstid</a:t>
            </a:r>
          </a:p>
          <a:p>
            <a:pPr algn="l"/>
            <a:r>
              <a:rPr lang="sv-SE" b="0" i="1" dirty="0">
                <a:solidFill>
                  <a:srgbClr val="363636"/>
                </a:solidFill>
                <a:effectLst/>
                <a:latin typeface="Open Sans" panose="020B0606030504020204" pitchFamily="34" charset="0"/>
              </a:rPr>
              <a:t>Anställningstiden vid särskild visstid beräknas på ett speciellt sätt. Om en anställd haft tre eller fler anställningar med särskild visstid under en kalendermånad ska tiden mellan dessa anställningar räknas som anställningstid.</a:t>
            </a:r>
          </a:p>
          <a:p>
            <a:pPr algn="l"/>
            <a:r>
              <a:rPr lang="sv-SE" b="1" i="1" dirty="0">
                <a:solidFill>
                  <a:srgbClr val="222222"/>
                </a:solidFill>
                <a:effectLst/>
                <a:latin typeface="Lato" panose="020F0502020204030203" pitchFamily="34" charset="0"/>
              </a:rPr>
              <a:t>Övergår till tillsvidareanställning</a:t>
            </a:r>
          </a:p>
          <a:p>
            <a:pPr algn="l"/>
            <a:r>
              <a:rPr lang="sv-SE" b="0" i="1" dirty="0">
                <a:solidFill>
                  <a:srgbClr val="363636"/>
                </a:solidFill>
                <a:effectLst/>
                <a:latin typeface="Open Sans" panose="020B0606030504020204" pitchFamily="34" charset="0"/>
              </a:rPr>
              <a:t>Det finns två sätt en särskild visstidsanställning kan övergå till en tillsvidareanställning:</a:t>
            </a:r>
          </a:p>
          <a:p>
            <a:pPr algn="l"/>
            <a:r>
              <a:rPr lang="sv-SE" b="0" i="1" dirty="0">
                <a:solidFill>
                  <a:srgbClr val="363636"/>
                </a:solidFill>
                <a:effectLst/>
                <a:latin typeface="Open Sans" panose="020B0606030504020204" pitchFamily="34" charset="0"/>
              </a:rPr>
              <a:t>1. Om en arbetstagare under en femårsperiod haft en särskild visstidsanställning hos en arbetsgivare i sammanlagt mer än ett år övergår anställningen till en tillsvidareanställning, vanligen så kallad fast anställning.</a:t>
            </a:r>
          </a:p>
          <a:p>
            <a:pPr algn="l"/>
            <a:r>
              <a:rPr lang="sv-SE" b="0" i="1" dirty="0">
                <a:solidFill>
                  <a:srgbClr val="363636"/>
                </a:solidFill>
                <a:effectLst/>
                <a:latin typeface="Open Sans" panose="020B0606030504020204" pitchFamily="34" charset="0"/>
              </a:rPr>
              <a:t>2. Om du haft olika sorters visstidsanställning, alltså särskild visstid, vikariat eller säsongsanställning, hos en arbetsgivare och dessa följt på varandra så övergår den särskilda visstidsanställningen till en tillsvidareanställning efter att du uppnått ett år (med särskild visstidsanställning). Det finns ingen begränsning av hur lång tidsperiod det rör sig om, kravet är att anställningarna följt på varandra. Med det menas att det inte varit längre än 6 månader mellan de olika anställningarna. I sådana fall ska arbetsgivaren på din begäran lämna skriftlig information om alla anställningar som har betydelse för tillämpningen av alternativ 2.</a:t>
            </a:r>
          </a:p>
          <a:p>
            <a:pPr>
              <a:spcBef>
                <a:spcPts val="0"/>
              </a:spcBef>
              <a:defRPr b="1"/>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381000" y="685800"/>
            <a:ext cx="6096000" cy="342900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a:spcBef>
                <a:spcPts val="0"/>
              </a:spcBef>
            </a:pPr>
            <a:r>
              <a:rPr lang="sv-SE" dirty="0"/>
              <a:t>Regnavtal är ett problem, särskilt för sommarjobbare. Det betyder att den anställde inte får jobba som planerat om vädret är dåligt och arbetsgivarens verksamhet går på lågvarv. Regnavtal är inte okej. </a:t>
            </a:r>
          </a:p>
          <a:p>
            <a:pPr>
              <a:spcBef>
                <a:spcPts val="0"/>
              </a:spcBef>
            </a:pPr>
            <a:endParaRPr lang="sv-SE" dirty="0"/>
          </a:p>
          <a:p>
            <a:pPr>
              <a:spcBef>
                <a:spcPts val="0"/>
              </a:spcBef>
            </a:pPr>
            <a:r>
              <a:rPr lang="sv-SE" dirty="0"/>
              <a:t>En del arbetsgivare försöker tyvärr göra jobbet till något där de anställda får ta risken.</a:t>
            </a:r>
          </a:p>
          <a:p>
            <a:pPr>
              <a:spcBef>
                <a:spcPts val="0"/>
              </a:spcBef>
            </a:pPr>
            <a:endParaRPr lang="sv-SE" dirty="0"/>
          </a:p>
          <a:p>
            <a:pPr>
              <a:spcBef>
                <a:spcPts val="0"/>
              </a:spcBef>
            </a:pPr>
            <a:r>
              <a:rPr lang="sv-SE" dirty="0"/>
              <a:t>Du har rätt till din lön enligt schema och det ni kommit överens om. </a:t>
            </a:r>
          </a:p>
          <a:p>
            <a:pPr>
              <a:spcBef>
                <a:spcPts val="0"/>
              </a:spcBef>
            </a:pPr>
            <a:endParaRPr lang="sv-SE" dirty="0"/>
          </a:p>
          <a:p>
            <a:pPr algn="l"/>
            <a:r>
              <a:rPr lang="sv-SE" dirty="0"/>
              <a:t>Du förebygger många problem genom att ha ett anställningsbevis och ett tydligt schema. </a:t>
            </a:r>
            <a:br>
              <a:rPr lang="sv-SE" dirty="0"/>
            </a:br>
            <a:br>
              <a:rPr lang="sv-SE" i="1" dirty="0"/>
            </a:br>
            <a:r>
              <a:rPr lang="sv-SE" b="0" i="1" dirty="0">
                <a:solidFill>
                  <a:srgbClr val="000000"/>
                </a:solidFill>
                <a:effectLst/>
                <a:latin typeface="ff-meta-web-pro"/>
              </a:rPr>
              <a:t>Din arbetsgivare säger att du ska gå hem för att det regnar eller för att solen skiner och ni inte har så många kunder i klädbutiken. Det här kallar vi för "solskensavtal" och "regnavtal" och så får det inte gå till.</a:t>
            </a:r>
          </a:p>
          <a:p>
            <a:pPr algn="l"/>
            <a:r>
              <a:rPr lang="sv-SE" b="0" i="1" dirty="0">
                <a:solidFill>
                  <a:srgbClr val="000000"/>
                </a:solidFill>
                <a:effectLst/>
                <a:latin typeface="ff-meta-web-pro"/>
              </a:rPr>
              <a:t>Har du ett schema som säger att du ska jobba 6 timmar i butiken ska du ha betalt för 6 timmars arbete, oavsett vad det är för väder ute. Det spelar ingen roll om det inte är några kunder just den dagen. Säger arbetsgivaren att du ska gå hem två timmar tidigare ska du fortfarande ha betalt för så många timmar som ni kom överens om från början.</a:t>
            </a:r>
          </a:p>
          <a:p>
            <a:pPr>
              <a:spcBef>
                <a:spcPts val="0"/>
              </a:spcBef>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xfrm>
            <a:off x="381000" y="685800"/>
            <a:ext cx="6096000" cy="3429000"/>
          </a:xfrm>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pPr>
              <a:spcBef>
                <a:spcPts val="0"/>
              </a:spcBef>
            </a:pPr>
            <a:r>
              <a:t>I Sverige har vi inte minimilöner i lag. Det betyder att det inte är olagligt att betala ut en väldigt låg lön. </a:t>
            </a:r>
          </a:p>
          <a:p>
            <a:pPr>
              <a:spcBef>
                <a:spcPts val="0"/>
              </a:spcBef>
            </a:pPr>
            <a:endParaRPr/>
          </a:p>
          <a:p>
            <a:pPr>
              <a:spcBef>
                <a:spcPts val="0"/>
              </a:spcBef>
            </a:pPr>
            <a:r>
              <a:t>Om du vill kan du fråga eleverna vilken lön de tror att lagen säger att man minst har rätt till. De kommer antagligen bli förvånade när du berättar att svaret är 0 kr. Det finns ju ingen minimilön enligt lag. </a:t>
            </a:r>
          </a:p>
          <a:p>
            <a:pPr>
              <a:spcBef>
                <a:spcPts val="0"/>
              </a:spcBef>
            </a:pPr>
            <a:endParaRPr/>
          </a:p>
          <a:p>
            <a:pPr>
              <a:spcBef>
                <a:spcPts val="0"/>
              </a:spcBef>
            </a:pPr>
            <a:r>
              <a:t>Lägstalöner, rätt till löneökning, ob-tillägg osv står i kollektivavtalen. Det är en bra modell som ger arbetsmarknadens parter inflytande. I länder där dessa saker står i lagar tenderar politiker att hålla ner löner och villkor. Så är det exempelvis i USA.</a:t>
            </a:r>
          </a:p>
          <a:p>
            <a:pPr>
              <a:spcBef>
                <a:spcPts val="0"/>
              </a:spcBef>
            </a:pPr>
            <a:endParaRPr/>
          </a:p>
          <a:p>
            <a:pPr>
              <a:spcBef>
                <a:spcPts val="0"/>
              </a:spcBef>
            </a:pPr>
            <a:r>
              <a:t>Kollektivavtalen är alltså väldigt viktiga i Sverige. Där står det mesta som rör lön.</a:t>
            </a:r>
          </a:p>
          <a:p>
            <a:pPr>
              <a:spcBef>
                <a:spcPts val="0"/>
              </a:spcBef>
            </a:pPr>
            <a:endParaRPr/>
          </a:p>
          <a:p>
            <a:pPr>
              <a:spcBef>
                <a:spcPts val="0"/>
              </a:spcBef>
            </a:pPr>
            <a:r>
              <a:t>Som de flesta avtal har också kollektivavtal ett utgångsdatum. Det innebär att avtalet ska förhandlas om och vi vet därför inte vilka löner och exakt vilka villkor som kommer gälla efter att kollektivavtalen gått ut. </a:t>
            </a:r>
          </a:p>
          <a:p>
            <a:pPr>
              <a:spcBef>
                <a:spcPts val="0"/>
              </a:spcBef>
            </a:pPr>
            <a:endParaRPr/>
          </a:p>
          <a:p>
            <a:pPr>
              <a:spcBef>
                <a:spcPts val="0"/>
              </a:spcBef>
            </a:pPr>
            <a:r>
              <a:t>Det finns ingen garanti för att exempelvis ob-tillägget kommer vara detsamma efter att kollektivavtalen gått ut och ett nytt börjat gälla. </a:t>
            </a:r>
          </a:p>
          <a:p>
            <a:pPr>
              <a:spcBef>
                <a:spcPts val="0"/>
              </a:spcBef>
            </a:pPr>
            <a:endParaRPr/>
          </a:p>
          <a:p>
            <a:pPr>
              <a:spcBef>
                <a:spcPts val="0"/>
              </a:spcBef>
            </a:pPr>
            <a:r>
              <a:t>Vilka löner och villkor som kommer gälla i framtiden beror med andra ord på hur bra kollektivavtal facket lyckas få till. </a:t>
            </a:r>
          </a:p>
          <a:p>
            <a:pPr>
              <a:spcBef>
                <a:spcPts val="0"/>
              </a:spcBef>
              <a:defRPr b="1"/>
            </a:pPr>
            <a:r>
              <a:t>Många medlemmar och facklig styrka ger bra löner och villkor.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a:spcBef>
                <a:spcPts val="0"/>
              </a:spcBef>
            </a:pPr>
            <a:r>
              <a:t>Många unga hör av sig till facket och har råkat ut för att ha blivit tillfrågade om att ”provjobba” utan att få lön. Alltså jobba gratis. Ställ aldrig upp på det. Det är fel av en arbetsgivare att göra på det viset. </a:t>
            </a:r>
          </a:p>
          <a:p>
            <a:pPr>
              <a:spcBef>
                <a:spcPts val="0"/>
              </a:spcBef>
            </a:pPr>
            <a:endParaRPr/>
          </a:p>
          <a:p>
            <a:pPr>
              <a:spcBef>
                <a:spcPts val="0"/>
              </a:spcBef>
            </a:pPr>
            <a:r>
              <a:t>Påminn om att det ju faktiskt finns provanställningar, där du får lön för den tid du arbetar och arbetsgivaren kan samtidigt se om du är rätt person för jobbet.</a:t>
            </a:r>
          </a:p>
          <a:p>
            <a:pPr>
              <a:spcBef>
                <a:spcPts val="0"/>
              </a:spcBef>
            </a:pPr>
            <a:r>
              <a:t> </a:t>
            </a:r>
          </a:p>
          <a:p>
            <a:pPr>
              <a:spcBef>
                <a:spcPts val="0"/>
              </a:spcBef>
            </a:pPr>
            <a:r>
              <a:t>Påminn om vikten av anställningsbevis.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pPr>
              <a:spcBef>
                <a:spcPts val="0"/>
              </a:spcBef>
              <a:defRPr b="1"/>
            </a:pPr>
            <a:r>
              <a:rPr dirty="0"/>
              <a:t>Vad </a:t>
            </a:r>
            <a:r>
              <a:rPr dirty="0" err="1"/>
              <a:t>är</a:t>
            </a:r>
            <a:r>
              <a:rPr dirty="0"/>
              <a:t> facket/Handels?</a:t>
            </a:r>
          </a:p>
          <a:p>
            <a:pPr>
              <a:spcBef>
                <a:spcPts val="0"/>
              </a:spcBef>
              <a:defRPr b="1"/>
            </a:pPr>
            <a:endParaRPr dirty="0"/>
          </a:p>
          <a:p>
            <a:pPr>
              <a:spcBef>
                <a:spcPts val="0"/>
              </a:spcBef>
            </a:pPr>
            <a:r>
              <a:rPr dirty="0"/>
              <a:t>Facket </a:t>
            </a:r>
            <a:r>
              <a:rPr dirty="0" err="1"/>
              <a:t>är</a:t>
            </a:r>
            <a:r>
              <a:rPr dirty="0"/>
              <a:t> </a:t>
            </a:r>
            <a:r>
              <a:rPr dirty="0" err="1"/>
              <a:t>en</a:t>
            </a:r>
            <a:r>
              <a:rPr dirty="0"/>
              <a:t> </a:t>
            </a:r>
            <a:r>
              <a:rPr dirty="0" err="1"/>
              <a:t>förening</a:t>
            </a:r>
            <a:r>
              <a:rPr dirty="0"/>
              <a:t> för </a:t>
            </a:r>
            <a:r>
              <a:rPr dirty="0" err="1"/>
              <a:t>oss</a:t>
            </a:r>
            <a:r>
              <a:rPr dirty="0"/>
              <a:t> som </a:t>
            </a:r>
            <a:r>
              <a:rPr dirty="0" err="1"/>
              <a:t>är</a:t>
            </a:r>
            <a:r>
              <a:rPr dirty="0"/>
              <a:t> </a:t>
            </a:r>
            <a:r>
              <a:rPr dirty="0" err="1"/>
              <a:t>anställda</a:t>
            </a:r>
            <a:r>
              <a:rPr dirty="0"/>
              <a:t> och </a:t>
            </a:r>
            <a:r>
              <a:rPr dirty="0" err="1"/>
              <a:t>jobbar</a:t>
            </a:r>
            <a:r>
              <a:rPr dirty="0"/>
              <a:t>. De </a:t>
            </a:r>
            <a:r>
              <a:rPr dirty="0" err="1"/>
              <a:t>allra</a:t>
            </a:r>
            <a:r>
              <a:rPr dirty="0"/>
              <a:t> </a:t>
            </a:r>
            <a:r>
              <a:rPr dirty="0" err="1"/>
              <a:t>flesta</a:t>
            </a:r>
            <a:r>
              <a:rPr dirty="0"/>
              <a:t> </a:t>
            </a:r>
            <a:r>
              <a:rPr dirty="0" err="1"/>
              <a:t>är</a:t>
            </a:r>
            <a:r>
              <a:rPr dirty="0"/>
              <a:t> </a:t>
            </a:r>
            <a:r>
              <a:rPr dirty="0" err="1"/>
              <a:t>medlemmar</a:t>
            </a:r>
            <a:r>
              <a:rPr dirty="0"/>
              <a:t> </a:t>
            </a:r>
            <a:r>
              <a:rPr dirty="0" err="1"/>
              <a:t>i</a:t>
            </a:r>
            <a:r>
              <a:rPr dirty="0"/>
              <a:t> </a:t>
            </a:r>
            <a:r>
              <a:rPr dirty="0" err="1"/>
              <a:t>ett</a:t>
            </a:r>
            <a:r>
              <a:rPr dirty="0"/>
              <a:t> </a:t>
            </a:r>
            <a:r>
              <a:rPr dirty="0" err="1"/>
              <a:t>fackförbund</a:t>
            </a:r>
            <a:r>
              <a:rPr dirty="0"/>
              <a:t>. </a:t>
            </a:r>
          </a:p>
          <a:p>
            <a:pPr>
              <a:spcBef>
                <a:spcPts val="0"/>
              </a:spcBef>
            </a:pPr>
            <a:endParaRPr dirty="0"/>
          </a:p>
          <a:p>
            <a:pPr>
              <a:spcBef>
                <a:spcPts val="0"/>
              </a:spcBef>
            </a:pPr>
            <a:r>
              <a:rPr dirty="0"/>
              <a:t>Handels </a:t>
            </a:r>
            <a:r>
              <a:rPr dirty="0" err="1"/>
              <a:t>är</a:t>
            </a:r>
            <a:r>
              <a:rPr dirty="0"/>
              <a:t> </a:t>
            </a:r>
            <a:r>
              <a:rPr dirty="0" err="1"/>
              <a:t>ett</a:t>
            </a:r>
            <a:r>
              <a:rPr dirty="0"/>
              <a:t> </a:t>
            </a:r>
            <a:r>
              <a:rPr dirty="0" err="1"/>
              <a:t>starkt</a:t>
            </a:r>
            <a:r>
              <a:rPr dirty="0"/>
              <a:t> </a:t>
            </a:r>
            <a:r>
              <a:rPr dirty="0" err="1"/>
              <a:t>fackförbund</a:t>
            </a:r>
            <a:r>
              <a:rPr dirty="0"/>
              <a:t>. Vi </a:t>
            </a:r>
            <a:r>
              <a:rPr dirty="0" err="1"/>
              <a:t>handelsanställda</a:t>
            </a:r>
            <a:r>
              <a:rPr dirty="0"/>
              <a:t> </a:t>
            </a:r>
            <a:r>
              <a:rPr dirty="0" err="1"/>
              <a:t>går</a:t>
            </a:r>
            <a:r>
              <a:rPr dirty="0"/>
              <a:t> </a:t>
            </a:r>
            <a:r>
              <a:rPr dirty="0" err="1"/>
              <a:t>samman</a:t>
            </a:r>
            <a:r>
              <a:rPr dirty="0"/>
              <a:t> för </a:t>
            </a:r>
            <a:r>
              <a:rPr dirty="0" err="1"/>
              <a:t>att</a:t>
            </a:r>
            <a:r>
              <a:rPr dirty="0"/>
              <a:t> </a:t>
            </a:r>
            <a:r>
              <a:rPr dirty="0" err="1"/>
              <a:t>medlemmen</a:t>
            </a:r>
            <a:r>
              <a:rPr dirty="0"/>
              <a:t> </a:t>
            </a:r>
            <a:r>
              <a:rPr dirty="0" err="1"/>
              <a:t>är</a:t>
            </a:r>
            <a:r>
              <a:rPr dirty="0"/>
              <a:t> stark </a:t>
            </a:r>
            <a:r>
              <a:rPr dirty="0" err="1"/>
              <a:t>tillsammans</a:t>
            </a:r>
            <a:r>
              <a:rPr dirty="0"/>
              <a:t> med 157 000 </a:t>
            </a:r>
            <a:r>
              <a:rPr dirty="0" err="1"/>
              <a:t>andra</a:t>
            </a:r>
            <a:r>
              <a:rPr dirty="0"/>
              <a:t>. </a:t>
            </a:r>
          </a:p>
          <a:p>
            <a:pPr>
              <a:spcBef>
                <a:spcPts val="0"/>
              </a:spcBef>
            </a:pPr>
            <a:endParaRPr dirty="0"/>
          </a:p>
          <a:p>
            <a:pPr>
              <a:spcBef>
                <a:spcPts val="0"/>
              </a:spcBef>
            </a:pPr>
            <a:r>
              <a:rPr dirty="0" err="1"/>
              <a:t>Allt</a:t>
            </a:r>
            <a:r>
              <a:rPr dirty="0"/>
              <a:t> facket </a:t>
            </a:r>
            <a:r>
              <a:rPr dirty="0" err="1"/>
              <a:t>gör</a:t>
            </a:r>
            <a:r>
              <a:rPr dirty="0"/>
              <a:t> </a:t>
            </a:r>
            <a:r>
              <a:rPr dirty="0" err="1"/>
              <a:t>utgår</a:t>
            </a:r>
            <a:r>
              <a:rPr dirty="0"/>
              <a:t> från </a:t>
            </a:r>
            <a:r>
              <a:rPr dirty="0" err="1"/>
              <a:t>medlemmarna</a:t>
            </a:r>
            <a:r>
              <a:rPr dirty="0"/>
              <a:t>. </a:t>
            </a:r>
            <a:r>
              <a:rPr dirty="0" err="1"/>
              <a:t>Utan</a:t>
            </a:r>
            <a:r>
              <a:rPr dirty="0"/>
              <a:t> </a:t>
            </a:r>
            <a:r>
              <a:rPr dirty="0" err="1"/>
              <a:t>medlemmar</a:t>
            </a:r>
            <a:r>
              <a:rPr dirty="0"/>
              <a:t> </a:t>
            </a:r>
            <a:r>
              <a:rPr dirty="0" err="1"/>
              <a:t>inget</a:t>
            </a:r>
            <a:r>
              <a:rPr dirty="0"/>
              <a:t> Handels. </a:t>
            </a:r>
          </a:p>
          <a:p>
            <a:pPr>
              <a:spcBef>
                <a:spcPts val="0"/>
              </a:spcBef>
            </a:pPr>
            <a:r>
              <a:rPr dirty="0"/>
              <a:t>Det </a:t>
            </a:r>
            <a:r>
              <a:rPr dirty="0" err="1"/>
              <a:t>är</a:t>
            </a:r>
            <a:r>
              <a:rPr dirty="0"/>
              <a:t> </a:t>
            </a:r>
            <a:r>
              <a:rPr dirty="0" err="1"/>
              <a:t>också</a:t>
            </a:r>
            <a:r>
              <a:rPr dirty="0"/>
              <a:t> </a:t>
            </a:r>
            <a:r>
              <a:rPr dirty="0" err="1"/>
              <a:t>aktiva</a:t>
            </a:r>
            <a:r>
              <a:rPr dirty="0"/>
              <a:t> </a:t>
            </a:r>
            <a:r>
              <a:rPr dirty="0" err="1"/>
              <a:t>medlemmar</a:t>
            </a:r>
            <a:r>
              <a:rPr dirty="0"/>
              <a:t> som </a:t>
            </a:r>
            <a:r>
              <a:rPr dirty="0" err="1"/>
              <a:t>gör</a:t>
            </a:r>
            <a:r>
              <a:rPr dirty="0"/>
              <a:t> det </a:t>
            </a:r>
            <a:r>
              <a:rPr dirty="0" err="1"/>
              <a:t>mesta</a:t>
            </a:r>
            <a:r>
              <a:rPr dirty="0"/>
              <a:t> av Handels </a:t>
            </a:r>
            <a:r>
              <a:rPr dirty="0" err="1"/>
              <a:t>viktiga</a:t>
            </a:r>
            <a:r>
              <a:rPr dirty="0"/>
              <a:t> </a:t>
            </a:r>
            <a:r>
              <a:rPr dirty="0" err="1"/>
              <a:t>fackliga</a:t>
            </a:r>
            <a:r>
              <a:rPr dirty="0"/>
              <a:t> </a:t>
            </a:r>
            <a:r>
              <a:rPr dirty="0" err="1"/>
              <a:t>arbete</a:t>
            </a:r>
            <a:r>
              <a:rPr dirty="0"/>
              <a:t> </a:t>
            </a:r>
            <a:r>
              <a:rPr dirty="0" err="1"/>
              <a:t>på</a:t>
            </a:r>
            <a:r>
              <a:rPr dirty="0"/>
              <a:t> </a:t>
            </a:r>
            <a:r>
              <a:rPr dirty="0" err="1"/>
              <a:t>arbetsplatserna</a:t>
            </a:r>
            <a:r>
              <a:rPr dirty="0"/>
              <a:t>.  </a:t>
            </a:r>
          </a:p>
          <a:p>
            <a:pPr>
              <a:spcBef>
                <a:spcPts val="0"/>
              </a:spcBef>
              <a:defRPr b="1"/>
            </a:pPr>
            <a:endParaRPr dirty="0"/>
          </a:p>
          <a:p>
            <a:pPr>
              <a:spcBef>
                <a:spcPts val="0"/>
              </a:spcBef>
            </a:pPr>
            <a:r>
              <a:rPr dirty="0" err="1"/>
              <a:t>Berätta</a:t>
            </a:r>
            <a:r>
              <a:rPr dirty="0"/>
              <a:t> </a:t>
            </a:r>
            <a:r>
              <a:rPr dirty="0" err="1"/>
              <a:t>kort</a:t>
            </a:r>
            <a:r>
              <a:rPr dirty="0"/>
              <a:t> om Handels. Vi </a:t>
            </a:r>
            <a:r>
              <a:rPr dirty="0" err="1"/>
              <a:t>organiserar</a:t>
            </a:r>
            <a:r>
              <a:rPr dirty="0"/>
              <a:t> bland </a:t>
            </a:r>
            <a:r>
              <a:rPr dirty="0" err="1"/>
              <a:t>annat</a:t>
            </a:r>
            <a:r>
              <a:rPr dirty="0"/>
              <a:t> </a:t>
            </a:r>
            <a:r>
              <a:rPr dirty="0" err="1"/>
              <a:t>butiksanställda</a:t>
            </a:r>
            <a:r>
              <a:rPr dirty="0"/>
              <a:t>, </a:t>
            </a:r>
            <a:r>
              <a:rPr dirty="0" err="1"/>
              <a:t>lagerarbetare</a:t>
            </a:r>
            <a:r>
              <a:rPr dirty="0"/>
              <a:t>, </a:t>
            </a:r>
            <a:r>
              <a:rPr dirty="0" err="1"/>
              <a:t>frisörer</a:t>
            </a:r>
            <a:r>
              <a:rPr dirty="0"/>
              <a:t>, </a:t>
            </a:r>
            <a:r>
              <a:rPr dirty="0" err="1"/>
              <a:t>florister</a:t>
            </a:r>
            <a:r>
              <a:rPr dirty="0"/>
              <a:t>, make-up </a:t>
            </a:r>
            <a:r>
              <a:rPr dirty="0" err="1"/>
              <a:t>artister</a:t>
            </a:r>
            <a:r>
              <a:rPr dirty="0"/>
              <a:t>, </a:t>
            </a:r>
            <a:r>
              <a:rPr dirty="0" err="1"/>
              <a:t>tjänstemän</a:t>
            </a:r>
            <a:r>
              <a:rPr dirty="0"/>
              <a:t> </a:t>
            </a:r>
            <a:r>
              <a:rPr dirty="0" err="1"/>
              <a:t>i</a:t>
            </a:r>
            <a:r>
              <a:rPr dirty="0"/>
              <a:t> </a:t>
            </a:r>
            <a:r>
              <a:rPr dirty="0" err="1"/>
              <a:t>folkrörelser</a:t>
            </a:r>
            <a:r>
              <a:rPr dirty="0"/>
              <a:t> och </a:t>
            </a:r>
            <a:r>
              <a:rPr dirty="0" err="1"/>
              <a:t>anställda</a:t>
            </a:r>
            <a:r>
              <a:rPr dirty="0"/>
              <a:t> </a:t>
            </a:r>
            <a:r>
              <a:rPr dirty="0" err="1"/>
              <a:t>i</a:t>
            </a:r>
            <a:r>
              <a:rPr dirty="0"/>
              <a:t> e-</a:t>
            </a:r>
            <a:r>
              <a:rPr dirty="0" err="1"/>
              <a:t>handelsföretag</a:t>
            </a:r>
            <a:r>
              <a:rPr dirty="0"/>
              <a:t>. </a:t>
            </a:r>
          </a:p>
          <a:p>
            <a:pPr>
              <a:spcBef>
                <a:spcPts val="0"/>
              </a:spcBef>
            </a:pPr>
            <a:r>
              <a:rPr dirty="0"/>
              <a:t>Med </a:t>
            </a:r>
            <a:r>
              <a:rPr dirty="0" err="1"/>
              <a:t>våra</a:t>
            </a:r>
            <a:r>
              <a:rPr dirty="0"/>
              <a:t> ca 15</a:t>
            </a:r>
            <a:r>
              <a:rPr lang="sv-SE" dirty="0"/>
              <a:t>5</a:t>
            </a:r>
            <a:r>
              <a:rPr dirty="0"/>
              <a:t> 000 </a:t>
            </a:r>
            <a:r>
              <a:rPr dirty="0" err="1"/>
              <a:t>medlemmar</a:t>
            </a:r>
            <a:r>
              <a:rPr dirty="0"/>
              <a:t> </a:t>
            </a:r>
            <a:r>
              <a:rPr dirty="0" err="1"/>
              <a:t>är</a:t>
            </a:r>
            <a:r>
              <a:rPr dirty="0"/>
              <a:t> vi </a:t>
            </a:r>
            <a:r>
              <a:rPr dirty="0" err="1"/>
              <a:t>ett</a:t>
            </a:r>
            <a:r>
              <a:rPr dirty="0"/>
              <a:t> av </a:t>
            </a:r>
            <a:r>
              <a:rPr dirty="0" err="1"/>
              <a:t>Sveriges</a:t>
            </a:r>
            <a:r>
              <a:rPr dirty="0"/>
              <a:t> </a:t>
            </a:r>
            <a:r>
              <a:rPr dirty="0" err="1"/>
              <a:t>största</a:t>
            </a:r>
            <a:r>
              <a:rPr dirty="0"/>
              <a:t> </a:t>
            </a:r>
            <a:r>
              <a:rPr dirty="0" err="1"/>
              <a:t>fackförbund</a:t>
            </a:r>
            <a:r>
              <a:rPr dirty="0"/>
              <a:t>. </a:t>
            </a:r>
          </a:p>
          <a:p>
            <a:pPr>
              <a:spcBef>
                <a:spcPts val="0"/>
              </a:spcBef>
            </a:pPr>
            <a:br>
              <a:rPr dirty="0"/>
            </a:br>
            <a:r>
              <a:rPr dirty="0"/>
              <a:t>Om du </a:t>
            </a:r>
            <a:r>
              <a:rPr dirty="0" err="1"/>
              <a:t>vill</a:t>
            </a:r>
            <a:r>
              <a:rPr dirty="0"/>
              <a:t> </a:t>
            </a:r>
            <a:r>
              <a:rPr dirty="0" err="1"/>
              <a:t>kan</a:t>
            </a:r>
            <a:r>
              <a:rPr dirty="0"/>
              <a:t> du </a:t>
            </a:r>
            <a:r>
              <a:rPr dirty="0" err="1"/>
              <a:t>fråga</a:t>
            </a:r>
            <a:r>
              <a:rPr dirty="0"/>
              <a:t> om det </a:t>
            </a:r>
            <a:r>
              <a:rPr dirty="0" err="1"/>
              <a:t>är</a:t>
            </a:r>
            <a:r>
              <a:rPr dirty="0"/>
              <a:t> </a:t>
            </a:r>
            <a:r>
              <a:rPr dirty="0" err="1"/>
              <a:t>någon</a:t>
            </a:r>
            <a:r>
              <a:rPr dirty="0"/>
              <a:t> som </a:t>
            </a:r>
            <a:r>
              <a:rPr dirty="0" err="1"/>
              <a:t>hört</a:t>
            </a:r>
            <a:r>
              <a:rPr dirty="0"/>
              <a:t> talas om facket. Vad </a:t>
            </a:r>
            <a:r>
              <a:rPr dirty="0" err="1"/>
              <a:t>har</a:t>
            </a:r>
            <a:r>
              <a:rPr dirty="0"/>
              <a:t> de </a:t>
            </a:r>
            <a:r>
              <a:rPr dirty="0" err="1"/>
              <a:t>i</a:t>
            </a:r>
            <a:r>
              <a:rPr dirty="0"/>
              <a:t> </a:t>
            </a:r>
            <a:r>
              <a:rPr dirty="0" err="1"/>
              <a:t>så</a:t>
            </a:r>
            <a:r>
              <a:rPr dirty="0"/>
              <a:t> fall </a:t>
            </a:r>
            <a:r>
              <a:rPr dirty="0" err="1"/>
              <a:t>har</a:t>
            </a:r>
            <a:r>
              <a:rPr dirty="0"/>
              <a:t> </a:t>
            </a:r>
            <a:r>
              <a:rPr dirty="0" err="1"/>
              <a:t>hört</a:t>
            </a:r>
            <a:r>
              <a:rPr dirty="0"/>
              <a:t> </a:t>
            </a:r>
            <a:r>
              <a:rPr dirty="0" err="1"/>
              <a:t>att</a:t>
            </a:r>
            <a:r>
              <a:rPr dirty="0"/>
              <a:t> facket </a:t>
            </a:r>
            <a:r>
              <a:rPr dirty="0" err="1"/>
              <a:t>är</a:t>
            </a:r>
            <a:r>
              <a:rPr dirty="0"/>
              <a:t> till för? </a:t>
            </a:r>
            <a:r>
              <a:rPr dirty="0" err="1"/>
              <a:t>Skriv</a:t>
            </a:r>
            <a:r>
              <a:rPr dirty="0"/>
              <a:t> </a:t>
            </a:r>
            <a:r>
              <a:rPr dirty="0" err="1"/>
              <a:t>upp</a:t>
            </a:r>
            <a:r>
              <a:rPr dirty="0"/>
              <a:t> </a:t>
            </a:r>
            <a:r>
              <a:rPr dirty="0" err="1"/>
              <a:t>elevernas</a:t>
            </a:r>
            <a:r>
              <a:rPr dirty="0"/>
              <a:t> </a:t>
            </a:r>
            <a:r>
              <a:rPr dirty="0" err="1"/>
              <a:t>svar</a:t>
            </a:r>
            <a:r>
              <a:rPr dirty="0"/>
              <a:t> och </a:t>
            </a:r>
            <a:r>
              <a:rPr dirty="0" err="1"/>
              <a:t>sammanfatta</a:t>
            </a:r>
            <a:r>
              <a:rPr dirty="0"/>
              <a:t> sedan med </a:t>
            </a:r>
            <a:r>
              <a:rPr dirty="0" err="1"/>
              <a:t>att</a:t>
            </a:r>
            <a:r>
              <a:rPr dirty="0"/>
              <a:t> facket </a:t>
            </a:r>
            <a:r>
              <a:rPr dirty="0" err="1"/>
              <a:t>är</a:t>
            </a:r>
            <a:r>
              <a:rPr dirty="0"/>
              <a:t> </a:t>
            </a:r>
            <a:r>
              <a:rPr dirty="0" err="1"/>
              <a:t>en</a:t>
            </a:r>
            <a:r>
              <a:rPr dirty="0"/>
              <a:t> </a:t>
            </a:r>
            <a:r>
              <a:rPr dirty="0" err="1"/>
              <a:t>sammanslutning</a:t>
            </a:r>
            <a:r>
              <a:rPr dirty="0"/>
              <a:t> av </a:t>
            </a:r>
            <a:r>
              <a:rPr dirty="0" err="1"/>
              <a:t>arbetare</a:t>
            </a:r>
            <a:r>
              <a:rPr dirty="0"/>
              <a:t> som bland </a:t>
            </a:r>
            <a:r>
              <a:rPr dirty="0" err="1"/>
              <a:t>annat</a:t>
            </a:r>
            <a:r>
              <a:rPr dirty="0"/>
              <a:t> </a:t>
            </a:r>
            <a:r>
              <a:rPr dirty="0" err="1"/>
              <a:t>arbetar</a:t>
            </a:r>
            <a:r>
              <a:rPr dirty="0"/>
              <a:t> för bra </a:t>
            </a:r>
            <a:r>
              <a:rPr dirty="0" err="1"/>
              <a:t>löner</a:t>
            </a:r>
            <a:r>
              <a:rPr dirty="0"/>
              <a:t> och </a:t>
            </a:r>
            <a:r>
              <a:rPr dirty="0" err="1"/>
              <a:t>villkor</a:t>
            </a:r>
            <a:r>
              <a:rPr dirty="0"/>
              <a:t>, </a:t>
            </a:r>
            <a:r>
              <a:rPr dirty="0" err="1"/>
              <a:t>säkrare</a:t>
            </a:r>
            <a:r>
              <a:rPr dirty="0"/>
              <a:t> </a:t>
            </a:r>
            <a:r>
              <a:rPr dirty="0" err="1"/>
              <a:t>arbetsmiljö</a:t>
            </a:r>
            <a:r>
              <a:rPr dirty="0"/>
              <a:t>, </a:t>
            </a:r>
            <a:r>
              <a:rPr dirty="0" err="1"/>
              <a:t>bättre</a:t>
            </a:r>
            <a:r>
              <a:rPr dirty="0"/>
              <a:t> </a:t>
            </a:r>
            <a:r>
              <a:rPr dirty="0" err="1"/>
              <a:t>arbetstider</a:t>
            </a:r>
            <a:r>
              <a:rPr dirty="0"/>
              <a:t> </a:t>
            </a:r>
            <a:r>
              <a:rPr dirty="0" err="1"/>
              <a:t>osv</a:t>
            </a:r>
            <a:r>
              <a:rPr dirty="0"/>
              <a:t>. </a:t>
            </a:r>
          </a:p>
          <a:p>
            <a:pPr>
              <a:spcBef>
                <a:spcPts val="0"/>
              </a:spcBef>
            </a:pPr>
            <a:endParaRPr dirty="0"/>
          </a:p>
          <a:p>
            <a:pPr>
              <a:spcBef>
                <a:spcPts val="0"/>
              </a:spcBef>
            </a:pPr>
            <a:r>
              <a:rPr dirty="0"/>
              <a:t>Med </a:t>
            </a:r>
            <a:r>
              <a:rPr dirty="0" err="1"/>
              <a:t>årskurs</a:t>
            </a:r>
            <a:r>
              <a:rPr dirty="0"/>
              <a:t> 3 </a:t>
            </a:r>
            <a:r>
              <a:rPr dirty="0" err="1"/>
              <a:t>kan</a:t>
            </a:r>
            <a:r>
              <a:rPr dirty="0"/>
              <a:t> det </a:t>
            </a:r>
            <a:r>
              <a:rPr dirty="0" err="1"/>
              <a:t>vara</a:t>
            </a:r>
            <a:r>
              <a:rPr dirty="0"/>
              <a:t> bra </a:t>
            </a:r>
            <a:r>
              <a:rPr dirty="0" err="1"/>
              <a:t>att</a:t>
            </a:r>
            <a:r>
              <a:rPr dirty="0"/>
              <a:t> </a:t>
            </a:r>
            <a:r>
              <a:rPr dirty="0" err="1"/>
              <a:t>gå</a:t>
            </a:r>
            <a:r>
              <a:rPr dirty="0"/>
              <a:t> </a:t>
            </a:r>
            <a:r>
              <a:rPr dirty="0" err="1"/>
              <a:t>igenom</a:t>
            </a:r>
            <a:r>
              <a:rPr dirty="0"/>
              <a:t> </a:t>
            </a:r>
            <a:r>
              <a:rPr dirty="0" err="1"/>
              <a:t>att</a:t>
            </a:r>
            <a:r>
              <a:rPr dirty="0"/>
              <a:t> det </a:t>
            </a:r>
            <a:r>
              <a:rPr dirty="0" err="1"/>
              <a:t>ofta</a:t>
            </a:r>
            <a:r>
              <a:rPr dirty="0"/>
              <a:t> </a:t>
            </a:r>
            <a:r>
              <a:rPr dirty="0" err="1"/>
              <a:t>finns</a:t>
            </a:r>
            <a:r>
              <a:rPr dirty="0"/>
              <a:t> </a:t>
            </a:r>
            <a:r>
              <a:rPr dirty="0" err="1"/>
              <a:t>facklig</a:t>
            </a:r>
            <a:r>
              <a:rPr dirty="0"/>
              <a:t> </a:t>
            </a:r>
            <a:r>
              <a:rPr dirty="0" err="1"/>
              <a:t>arbetsplatsorganisation</a:t>
            </a:r>
            <a:r>
              <a:rPr dirty="0"/>
              <a:t>, </a:t>
            </a:r>
            <a:r>
              <a:rPr dirty="0" err="1"/>
              <a:t>i</a:t>
            </a:r>
            <a:r>
              <a:rPr dirty="0"/>
              <a:t> form av </a:t>
            </a:r>
            <a:r>
              <a:rPr dirty="0" err="1"/>
              <a:t>exempelvis</a:t>
            </a:r>
            <a:r>
              <a:rPr dirty="0"/>
              <a:t> </a:t>
            </a:r>
            <a:r>
              <a:rPr dirty="0" err="1"/>
              <a:t>fackombud</a:t>
            </a:r>
            <a:r>
              <a:rPr dirty="0"/>
              <a:t> </a:t>
            </a:r>
            <a:r>
              <a:rPr dirty="0" err="1"/>
              <a:t>eller</a:t>
            </a:r>
            <a:r>
              <a:rPr dirty="0"/>
              <a:t> fackklubb </a:t>
            </a:r>
            <a:r>
              <a:rPr dirty="0" err="1"/>
              <a:t>på</a:t>
            </a:r>
            <a:r>
              <a:rPr dirty="0"/>
              <a:t> </a:t>
            </a:r>
            <a:r>
              <a:rPr dirty="0" err="1"/>
              <a:t>många</a:t>
            </a:r>
            <a:r>
              <a:rPr dirty="0"/>
              <a:t> </a:t>
            </a:r>
            <a:r>
              <a:rPr dirty="0" err="1"/>
              <a:t>arbetsplatser</a:t>
            </a:r>
            <a:r>
              <a:rPr dirty="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xfrm>
            <a:off x="381000" y="685800"/>
            <a:ext cx="6096000" cy="3429000"/>
          </a:xfrm>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pPr>
              <a:spcBef>
                <a:spcPts val="0"/>
              </a:spcBef>
            </a:pPr>
            <a:r>
              <a:t>Även om du får högre grundlön om du jobbar ”svart” än om du jobbar ”vitt” så kommer du förlora på att jobba ”svart”. </a:t>
            </a:r>
          </a:p>
          <a:p>
            <a:pPr>
              <a:spcBef>
                <a:spcPts val="0"/>
              </a:spcBef>
            </a:pPr>
            <a:endParaRPr/>
          </a:p>
          <a:p>
            <a:pPr>
              <a:spcBef>
                <a:spcPts val="0"/>
              </a:spcBef>
            </a:pPr>
            <a:r>
              <a:t>Det finns alltid någon som tjänar på att du jobbar ”svart”. Det är aldrig du.</a:t>
            </a:r>
          </a:p>
          <a:p>
            <a:pPr>
              <a:spcBef>
                <a:spcPts val="0"/>
              </a:spcBef>
            </a:pPr>
            <a:r>
              <a:t> </a:t>
            </a:r>
          </a:p>
          <a:p>
            <a:pPr>
              <a:spcBef>
                <a:spcPts val="0"/>
              </a:spcBef>
            </a:pPr>
            <a:r>
              <a:t>Det beror på att den som betalar din lön ”svart” vill betala lägre lön än om du hade jobbat ”vitt”. </a:t>
            </a:r>
          </a:p>
          <a:p>
            <a:pPr>
              <a:spcBef>
                <a:spcPts val="0"/>
              </a:spcBef>
            </a:pPr>
            <a:endParaRPr/>
          </a:p>
          <a:p>
            <a:pPr>
              <a:spcBef>
                <a:spcPts val="0"/>
              </a:spcBef>
              <a:defRPr b="1"/>
            </a:pPr>
            <a:r>
              <a:t>Påminn om att lönen består av tre delar, inte bara av den rena grundlönen</a:t>
            </a:r>
            <a:r>
              <a:rPr b="0"/>
              <a:t>. </a:t>
            </a:r>
          </a:p>
          <a:p>
            <a:pPr>
              <a:spcBef>
                <a:spcPts val="0"/>
              </a:spcBef>
            </a:pPr>
            <a:endParaRPr b="0"/>
          </a:p>
          <a:p>
            <a:pPr>
              <a:spcBef>
                <a:spcPts val="0"/>
              </a:spcBef>
            </a:pPr>
            <a:r>
              <a:t>Det finns en anledning till att arbetsgivaren är beredd att ta risken att åka dit för den olagliga handling det är att anställa ”svart”. Arbetsgivaren tar nämligen de anställdas pengar som annars hade gått till exempelvis skatt, pension, sociala avgifter, semester och mycket annat och stoppar dem i egen ficka.</a:t>
            </a:r>
          </a:p>
          <a:p>
            <a:pPr>
              <a:spcBef>
                <a:spcPts val="0"/>
              </a:spcBef>
            </a:pPr>
            <a:r>
              <a:t> </a:t>
            </a:r>
          </a:p>
          <a:p>
            <a:pPr>
              <a:spcBef>
                <a:spcPts val="0"/>
              </a:spcBef>
            </a:pPr>
            <a:r>
              <a:t>Om du skadar dig på jobbet täcks du inte av försäkringar.</a:t>
            </a:r>
          </a:p>
          <a:p>
            <a:pPr>
              <a:spcBef>
                <a:spcPts val="0"/>
              </a:spcBef>
            </a:pPr>
            <a:r>
              <a:t> </a:t>
            </a:r>
          </a:p>
          <a:p>
            <a:pPr>
              <a:spcBef>
                <a:spcPts val="0"/>
              </a:spcBef>
            </a:pPr>
            <a:r>
              <a:t>Om du jobbar ”svart” är det svårt att använda jobbet som en merit för framtida jobb eftersom arbetsgivaren inte kommer vilja ge ut ett intyg på att du arbetat där. Och vad gör du om arbetsgivaren bestämmer sig för att sluta betala ut lönen helt plötsligt eller säger att du inte är välkommen tillbaka?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381000" y="685800"/>
            <a:ext cx="6096000" cy="3429000"/>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r>
              <a:rPr dirty="0"/>
              <a:t>De </a:t>
            </a:r>
            <a:r>
              <a:rPr dirty="0" err="1"/>
              <a:t>flesta</a:t>
            </a:r>
            <a:r>
              <a:rPr dirty="0"/>
              <a:t> </a:t>
            </a:r>
            <a:r>
              <a:rPr dirty="0" err="1"/>
              <a:t>arbetsplatser</a:t>
            </a:r>
            <a:r>
              <a:rPr dirty="0"/>
              <a:t> </a:t>
            </a:r>
            <a:r>
              <a:rPr dirty="0" err="1"/>
              <a:t>har</a:t>
            </a:r>
            <a:r>
              <a:rPr dirty="0"/>
              <a:t> </a:t>
            </a:r>
            <a:r>
              <a:rPr dirty="0" err="1"/>
              <a:t>kollektivavtal</a:t>
            </a:r>
            <a:r>
              <a:rPr dirty="0"/>
              <a:t> - och </a:t>
            </a:r>
            <a:r>
              <a:rPr dirty="0" err="1"/>
              <a:t>alla</a:t>
            </a:r>
            <a:r>
              <a:rPr dirty="0"/>
              <a:t> </a:t>
            </a:r>
            <a:r>
              <a:rPr dirty="0" err="1"/>
              <a:t>borde</a:t>
            </a:r>
            <a:r>
              <a:rPr dirty="0"/>
              <a:t> ha det. </a:t>
            </a:r>
            <a:r>
              <a:rPr dirty="0" err="1"/>
              <a:t>Avtalet</a:t>
            </a:r>
            <a:r>
              <a:rPr dirty="0"/>
              <a:t> </a:t>
            </a:r>
            <a:r>
              <a:rPr dirty="0" err="1"/>
              <a:t>säkrar</a:t>
            </a:r>
            <a:r>
              <a:rPr dirty="0"/>
              <a:t> </a:t>
            </a:r>
            <a:r>
              <a:rPr dirty="0" err="1"/>
              <a:t>att</a:t>
            </a:r>
            <a:r>
              <a:rPr dirty="0"/>
              <a:t> du </a:t>
            </a:r>
            <a:r>
              <a:rPr dirty="0" err="1"/>
              <a:t>har</a:t>
            </a:r>
            <a:r>
              <a:rPr dirty="0"/>
              <a:t> </a:t>
            </a:r>
            <a:r>
              <a:rPr dirty="0" err="1"/>
              <a:t>rätt</a:t>
            </a:r>
            <a:r>
              <a:rPr dirty="0"/>
              <a:t> </a:t>
            </a:r>
            <a:r>
              <a:rPr dirty="0" err="1"/>
              <a:t>lön</a:t>
            </a:r>
            <a:r>
              <a:rPr dirty="0"/>
              <a:t>, </a:t>
            </a:r>
            <a:r>
              <a:rPr dirty="0" err="1"/>
              <a:t>garanteras</a:t>
            </a:r>
            <a:r>
              <a:rPr dirty="0"/>
              <a:t> </a:t>
            </a:r>
            <a:r>
              <a:rPr dirty="0" err="1"/>
              <a:t>löneökningar</a:t>
            </a:r>
            <a:r>
              <a:rPr dirty="0"/>
              <a:t> och </a:t>
            </a:r>
            <a:r>
              <a:rPr dirty="0" err="1"/>
              <a:t>har</a:t>
            </a:r>
            <a:r>
              <a:rPr dirty="0"/>
              <a:t> </a:t>
            </a:r>
            <a:r>
              <a:rPr dirty="0" err="1"/>
              <a:t>schysta</a:t>
            </a:r>
            <a:r>
              <a:rPr dirty="0"/>
              <a:t> </a:t>
            </a:r>
            <a:r>
              <a:rPr dirty="0" err="1"/>
              <a:t>villkor</a:t>
            </a:r>
            <a:r>
              <a:rPr dirty="0"/>
              <a:t> </a:t>
            </a:r>
            <a:r>
              <a:rPr dirty="0" err="1"/>
              <a:t>i</a:t>
            </a:r>
            <a:r>
              <a:rPr dirty="0"/>
              <a:t> </a:t>
            </a:r>
            <a:r>
              <a:rPr dirty="0" err="1"/>
              <a:t>övrigt</a:t>
            </a:r>
            <a:r>
              <a:rPr dirty="0"/>
              <a:t>.</a:t>
            </a:r>
          </a:p>
          <a:p>
            <a:r>
              <a:rPr dirty="0" err="1"/>
              <a:t>Kollektivavtalet</a:t>
            </a:r>
            <a:r>
              <a:rPr dirty="0"/>
              <a:t> </a:t>
            </a:r>
            <a:r>
              <a:rPr dirty="0" err="1"/>
              <a:t>är</a:t>
            </a:r>
            <a:r>
              <a:rPr dirty="0"/>
              <a:t> </a:t>
            </a:r>
            <a:r>
              <a:rPr dirty="0" err="1"/>
              <a:t>ett</a:t>
            </a:r>
            <a:r>
              <a:rPr dirty="0"/>
              <a:t> slags </a:t>
            </a:r>
            <a:r>
              <a:rPr dirty="0" err="1"/>
              <a:t>spelregler</a:t>
            </a:r>
            <a:r>
              <a:rPr dirty="0"/>
              <a:t> som </a:t>
            </a:r>
            <a:r>
              <a:rPr dirty="0" err="1"/>
              <a:t>fack</a:t>
            </a:r>
            <a:r>
              <a:rPr dirty="0"/>
              <a:t> och </a:t>
            </a:r>
            <a:r>
              <a:rPr dirty="0" err="1"/>
              <a:t>arbetsgivare</a:t>
            </a:r>
            <a:r>
              <a:rPr dirty="0"/>
              <a:t> </a:t>
            </a:r>
            <a:r>
              <a:rPr dirty="0" err="1"/>
              <a:t>kommer</a:t>
            </a:r>
            <a:r>
              <a:rPr dirty="0"/>
              <a:t> </a:t>
            </a:r>
            <a:r>
              <a:rPr dirty="0" err="1"/>
              <a:t>överens</a:t>
            </a:r>
            <a:r>
              <a:rPr dirty="0"/>
              <a:t> </a:t>
            </a:r>
            <a:r>
              <a:rPr dirty="0" err="1"/>
              <a:t>om.</a:t>
            </a:r>
            <a:r>
              <a:rPr dirty="0"/>
              <a:t> Om </a:t>
            </a:r>
            <a:r>
              <a:rPr dirty="0" err="1"/>
              <a:t>kollektivavtal</a:t>
            </a:r>
            <a:r>
              <a:rPr dirty="0"/>
              <a:t> </a:t>
            </a:r>
            <a:r>
              <a:rPr dirty="0" err="1"/>
              <a:t>saknas</a:t>
            </a:r>
            <a:r>
              <a:rPr dirty="0"/>
              <a:t>, </a:t>
            </a:r>
            <a:r>
              <a:rPr dirty="0" err="1"/>
              <a:t>är</a:t>
            </a:r>
            <a:r>
              <a:rPr dirty="0"/>
              <a:t> det </a:t>
            </a:r>
            <a:r>
              <a:rPr dirty="0" err="1"/>
              <a:t>arbetsgivarens</a:t>
            </a:r>
            <a:r>
              <a:rPr dirty="0"/>
              <a:t> </a:t>
            </a:r>
            <a:r>
              <a:rPr dirty="0" err="1"/>
              <a:t>regler</a:t>
            </a:r>
            <a:r>
              <a:rPr dirty="0"/>
              <a:t> som </a:t>
            </a:r>
            <a:r>
              <a:rPr dirty="0" err="1"/>
              <a:t>gäller</a:t>
            </a:r>
            <a:r>
              <a:rPr dirty="0"/>
              <a:t>. </a:t>
            </a:r>
            <a:r>
              <a:rPr dirty="0" err="1"/>
              <a:t>Då</a:t>
            </a:r>
            <a:r>
              <a:rPr dirty="0"/>
              <a:t> </a:t>
            </a:r>
            <a:r>
              <a:rPr dirty="0" err="1"/>
              <a:t>kan</a:t>
            </a:r>
            <a:r>
              <a:rPr dirty="0"/>
              <a:t> </a:t>
            </a:r>
            <a:r>
              <a:rPr dirty="0" err="1"/>
              <a:t>arbetsgivaren</a:t>
            </a:r>
            <a:r>
              <a:rPr dirty="0"/>
              <a:t> </a:t>
            </a:r>
            <a:r>
              <a:rPr dirty="0" err="1"/>
              <a:t>själv</a:t>
            </a:r>
            <a:r>
              <a:rPr dirty="0"/>
              <a:t> </a:t>
            </a:r>
            <a:r>
              <a:rPr dirty="0" err="1"/>
              <a:t>bestämma</a:t>
            </a:r>
            <a:r>
              <a:rPr dirty="0"/>
              <a:t> din </a:t>
            </a:r>
            <a:r>
              <a:rPr dirty="0" err="1"/>
              <a:t>lön</a:t>
            </a:r>
            <a:r>
              <a:rPr dirty="0"/>
              <a:t> och du </a:t>
            </a:r>
            <a:r>
              <a:rPr dirty="0" err="1"/>
              <a:t>kan</a:t>
            </a:r>
            <a:r>
              <a:rPr dirty="0"/>
              <a:t> </a:t>
            </a:r>
            <a:r>
              <a:rPr dirty="0" err="1"/>
              <a:t>missa</a:t>
            </a:r>
            <a:r>
              <a:rPr dirty="0"/>
              <a:t> </a:t>
            </a:r>
            <a:r>
              <a:rPr dirty="0" err="1"/>
              <a:t>olika</a:t>
            </a:r>
            <a:r>
              <a:rPr dirty="0"/>
              <a:t> slags </a:t>
            </a:r>
            <a:r>
              <a:rPr dirty="0" err="1"/>
              <a:t>ersättningar</a:t>
            </a:r>
            <a:r>
              <a:rPr dirty="0"/>
              <a:t> och </a:t>
            </a:r>
            <a:r>
              <a:rPr dirty="0" err="1"/>
              <a:t>försäkringar</a:t>
            </a:r>
            <a:r>
              <a:rPr dirty="0"/>
              <a:t>. </a:t>
            </a:r>
          </a:p>
          <a:p>
            <a:endParaRPr dirty="0"/>
          </a:p>
          <a:p>
            <a:pPr>
              <a:defRPr b="1"/>
            </a:pPr>
            <a:r>
              <a:rPr dirty="0" err="1"/>
              <a:t>Exempel</a:t>
            </a:r>
            <a:r>
              <a:rPr dirty="0"/>
              <a:t> </a:t>
            </a:r>
            <a:r>
              <a:rPr dirty="0" err="1"/>
              <a:t>på</a:t>
            </a:r>
            <a:r>
              <a:rPr dirty="0"/>
              <a:t> </a:t>
            </a:r>
            <a:r>
              <a:rPr dirty="0" err="1"/>
              <a:t>vad</a:t>
            </a:r>
            <a:r>
              <a:rPr dirty="0"/>
              <a:t> som </a:t>
            </a:r>
            <a:r>
              <a:rPr dirty="0" err="1"/>
              <a:t>bestäms</a:t>
            </a:r>
            <a:r>
              <a:rPr dirty="0"/>
              <a:t> </a:t>
            </a:r>
            <a:r>
              <a:rPr dirty="0" err="1"/>
              <a:t>i</a:t>
            </a:r>
            <a:r>
              <a:rPr dirty="0"/>
              <a:t> </a:t>
            </a:r>
            <a:r>
              <a:rPr dirty="0" err="1"/>
              <a:t>kollektivavtalet</a:t>
            </a:r>
            <a:endParaRPr dirty="0"/>
          </a:p>
          <a:p>
            <a:r>
              <a:rPr dirty="0" err="1"/>
              <a:t>Lägstanivån</a:t>
            </a:r>
            <a:r>
              <a:rPr dirty="0"/>
              <a:t> </a:t>
            </a:r>
            <a:r>
              <a:rPr dirty="0" err="1"/>
              <a:t>på</a:t>
            </a:r>
            <a:r>
              <a:rPr dirty="0"/>
              <a:t> din </a:t>
            </a:r>
            <a:r>
              <a:rPr dirty="0" err="1"/>
              <a:t>lön</a:t>
            </a:r>
            <a:r>
              <a:rPr dirty="0"/>
              <a:t> – </a:t>
            </a:r>
            <a:r>
              <a:rPr dirty="0" err="1"/>
              <a:t>högre</a:t>
            </a:r>
            <a:r>
              <a:rPr dirty="0"/>
              <a:t> </a:t>
            </a:r>
            <a:r>
              <a:rPr dirty="0" err="1"/>
              <a:t>kan</a:t>
            </a:r>
            <a:r>
              <a:rPr dirty="0"/>
              <a:t> du </a:t>
            </a:r>
            <a:r>
              <a:rPr dirty="0" err="1"/>
              <a:t>alltid</a:t>
            </a:r>
            <a:r>
              <a:rPr dirty="0"/>
              <a:t> </a:t>
            </a:r>
            <a:r>
              <a:rPr dirty="0" err="1"/>
              <a:t>få</a:t>
            </a:r>
            <a:r>
              <a:rPr dirty="0"/>
              <a:t>, </a:t>
            </a:r>
            <a:r>
              <a:rPr dirty="0" err="1"/>
              <a:t>avtalet</a:t>
            </a:r>
            <a:r>
              <a:rPr dirty="0"/>
              <a:t> </a:t>
            </a:r>
            <a:r>
              <a:rPr dirty="0" err="1"/>
              <a:t>sätter</a:t>
            </a:r>
            <a:r>
              <a:rPr dirty="0"/>
              <a:t> </a:t>
            </a:r>
            <a:r>
              <a:rPr dirty="0" err="1"/>
              <a:t>inget</a:t>
            </a:r>
            <a:r>
              <a:rPr dirty="0"/>
              <a:t> </a:t>
            </a:r>
            <a:r>
              <a:rPr dirty="0" err="1"/>
              <a:t>tak</a:t>
            </a:r>
            <a:endParaRPr dirty="0"/>
          </a:p>
          <a:p>
            <a:r>
              <a:rPr dirty="0"/>
              <a:t>Din </a:t>
            </a:r>
            <a:r>
              <a:rPr dirty="0" err="1"/>
              <a:t>ersättning</a:t>
            </a:r>
            <a:r>
              <a:rPr dirty="0"/>
              <a:t> vid </a:t>
            </a:r>
            <a:r>
              <a:rPr dirty="0" err="1"/>
              <a:t>övertid</a:t>
            </a:r>
            <a:r>
              <a:rPr dirty="0"/>
              <a:t> och </a:t>
            </a:r>
            <a:r>
              <a:rPr dirty="0" err="1"/>
              <a:t>obekväm</a:t>
            </a:r>
            <a:r>
              <a:rPr dirty="0"/>
              <a:t> </a:t>
            </a:r>
            <a:r>
              <a:rPr dirty="0" err="1"/>
              <a:t>arbetstid</a:t>
            </a:r>
            <a:endParaRPr dirty="0"/>
          </a:p>
          <a:p>
            <a:r>
              <a:rPr dirty="0"/>
              <a:t>Hur din </a:t>
            </a:r>
            <a:r>
              <a:rPr dirty="0" err="1"/>
              <a:t>arbetstid</a:t>
            </a:r>
            <a:r>
              <a:rPr dirty="0"/>
              <a:t> ska </a:t>
            </a:r>
            <a:r>
              <a:rPr dirty="0" err="1"/>
              <a:t>räknas</a:t>
            </a:r>
            <a:r>
              <a:rPr dirty="0"/>
              <a:t> och </a:t>
            </a:r>
            <a:r>
              <a:rPr dirty="0" err="1"/>
              <a:t>läggas</a:t>
            </a:r>
            <a:r>
              <a:rPr dirty="0"/>
              <a:t> </a:t>
            </a:r>
            <a:r>
              <a:rPr dirty="0" err="1"/>
              <a:t>ut</a:t>
            </a:r>
            <a:endParaRPr dirty="0"/>
          </a:p>
          <a:p>
            <a:r>
              <a:rPr dirty="0" err="1"/>
              <a:t>När</a:t>
            </a:r>
            <a:r>
              <a:rPr dirty="0"/>
              <a:t> du </a:t>
            </a:r>
            <a:r>
              <a:rPr dirty="0" err="1"/>
              <a:t>har</a:t>
            </a:r>
            <a:r>
              <a:rPr dirty="0"/>
              <a:t> </a:t>
            </a:r>
            <a:r>
              <a:rPr dirty="0" err="1"/>
              <a:t>rätt</a:t>
            </a:r>
            <a:r>
              <a:rPr dirty="0"/>
              <a:t> till </a:t>
            </a:r>
            <a:r>
              <a:rPr dirty="0" err="1"/>
              <a:t>betald</a:t>
            </a:r>
            <a:r>
              <a:rPr dirty="0"/>
              <a:t> </a:t>
            </a:r>
            <a:r>
              <a:rPr dirty="0" err="1"/>
              <a:t>ledighet</a:t>
            </a:r>
            <a:endParaRPr dirty="0"/>
          </a:p>
          <a:p>
            <a:r>
              <a:rPr dirty="0" err="1"/>
              <a:t>Högre</a:t>
            </a:r>
            <a:r>
              <a:rPr dirty="0"/>
              <a:t> pension (</a:t>
            </a:r>
            <a:r>
              <a:rPr dirty="0" err="1"/>
              <a:t>så</a:t>
            </a:r>
            <a:r>
              <a:rPr dirty="0"/>
              <a:t> </a:t>
            </a:r>
            <a:r>
              <a:rPr dirty="0" err="1"/>
              <a:t>kallad</a:t>
            </a:r>
            <a:r>
              <a:rPr dirty="0"/>
              <a:t> </a:t>
            </a:r>
            <a:r>
              <a:rPr dirty="0" err="1"/>
              <a:t>avtalspension</a:t>
            </a:r>
            <a:r>
              <a:rPr dirty="0"/>
              <a:t>)</a:t>
            </a:r>
          </a:p>
          <a:p>
            <a:r>
              <a:rPr dirty="0" err="1"/>
              <a:t>Försäkringar</a:t>
            </a:r>
            <a:r>
              <a:rPr dirty="0"/>
              <a:t> vid </a:t>
            </a:r>
            <a:r>
              <a:rPr dirty="0" err="1"/>
              <a:t>uppsägning</a:t>
            </a:r>
            <a:r>
              <a:rPr dirty="0"/>
              <a:t>, </a:t>
            </a:r>
            <a:r>
              <a:rPr dirty="0" err="1"/>
              <a:t>sjukdom</a:t>
            </a:r>
            <a:r>
              <a:rPr dirty="0"/>
              <a:t>, </a:t>
            </a:r>
            <a:r>
              <a:rPr dirty="0" err="1"/>
              <a:t>arbetsskada</a:t>
            </a:r>
            <a:r>
              <a:rPr dirty="0"/>
              <a:t> </a:t>
            </a:r>
            <a:r>
              <a:rPr dirty="0" err="1"/>
              <a:t>eller</a:t>
            </a:r>
            <a:r>
              <a:rPr dirty="0"/>
              <a:t> </a:t>
            </a:r>
            <a:r>
              <a:rPr dirty="0" err="1"/>
              <a:t>dödsfall</a:t>
            </a:r>
            <a:endParaRPr dirty="0"/>
          </a:p>
          <a:p>
            <a:r>
              <a:rPr dirty="0"/>
              <a:t>Extra </a:t>
            </a:r>
            <a:r>
              <a:rPr dirty="0" err="1"/>
              <a:t>pengar</a:t>
            </a:r>
            <a:r>
              <a:rPr dirty="0"/>
              <a:t> </a:t>
            </a:r>
            <a:r>
              <a:rPr dirty="0" err="1"/>
              <a:t>när</a:t>
            </a:r>
            <a:r>
              <a:rPr dirty="0"/>
              <a:t> du </a:t>
            </a:r>
            <a:r>
              <a:rPr dirty="0" err="1"/>
              <a:t>är</a:t>
            </a:r>
            <a:r>
              <a:rPr dirty="0"/>
              <a:t> </a:t>
            </a:r>
            <a:r>
              <a:rPr dirty="0" err="1"/>
              <a:t>föräldraledig</a:t>
            </a:r>
            <a:endParaRPr dirty="0"/>
          </a:p>
          <a:p>
            <a:endParaRPr dirty="0"/>
          </a:p>
          <a:p>
            <a:pPr>
              <a:defRPr b="1"/>
            </a:pPr>
            <a:r>
              <a:rPr dirty="0" err="1"/>
              <a:t>Saknas</a:t>
            </a:r>
            <a:r>
              <a:rPr dirty="0"/>
              <a:t> </a:t>
            </a:r>
            <a:r>
              <a:rPr dirty="0" err="1"/>
              <a:t>kollektivavtal</a:t>
            </a:r>
            <a:r>
              <a:rPr dirty="0"/>
              <a:t> </a:t>
            </a:r>
            <a:r>
              <a:rPr dirty="0" err="1"/>
              <a:t>där</a:t>
            </a:r>
            <a:r>
              <a:rPr dirty="0"/>
              <a:t> du </a:t>
            </a:r>
            <a:r>
              <a:rPr dirty="0" err="1"/>
              <a:t>jobbar</a:t>
            </a:r>
            <a:r>
              <a:rPr dirty="0"/>
              <a:t>?</a:t>
            </a:r>
          </a:p>
          <a:p>
            <a:r>
              <a:rPr dirty="0"/>
              <a:t>Om det </a:t>
            </a:r>
            <a:r>
              <a:rPr dirty="0" err="1"/>
              <a:t>inte</a:t>
            </a:r>
            <a:r>
              <a:rPr dirty="0"/>
              <a:t> </a:t>
            </a:r>
            <a:r>
              <a:rPr dirty="0" err="1"/>
              <a:t>finns</a:t>
            </a:r>
            <a:r>
              <a:rPr dirty="0"/>
              <a:t> </a:t>
            </a:r>
            <a:r>
              <a:rPr dirty="0" err="1"/>
              <a:t>kollektivavtal</a:t>
            </a:r>
            <a:r>
              <a:rPr dirty="0"/>
              <a:t> </a:t>
            </a:r>
            <a:r>
              <a:rPr dirty="0" err="1"/>
              <a:t>på</a:t>
            </a:r>
            <a:r>
              <a:rPr dirty="0"/>
              <a:t> din </a:t>
            </a:r>
            <a:r>
              <a:rPr dirty="0" err="1"/>
              <a:t>arbetsplats</a:t>
            </a:r>
            <a:r>
              <a:rPr dirty="0"/>
              <a:t> </a:t>
            </a:r>
            <a:r>
              <a:rPr dirty="0" err="1"/>
              <a:t>kontaktar</a:t>
            </a:r>
            <a:r>
              <a:rPr dirty="0"/>
              <a:t> du Handels. </a:t>
            </a:r>
            <a:br>
              <a:rPr dirty="0"/>
            </a:br>
            <a:r>
              <a:rPr dirty="0"/>
              <a:t>Det </a:t>
            </a:r>
            <a:r>
              <a:rPr dirty="0" err="1"/>
              <a:t>behöver</a:t>
            </a:r>
            <a:r>
              <a:rPr dirty="0"/>
              <a:t> </a:t>
            </a:r>
            <a:r>
              <a:rPr dirty="0" err="1"/>
              <a:t>inte</a:t>
            </a:r>
            <a:r>
              <a:rPr dirty="0"/>
              <a:t> </a:t>
            </a:r>
            <a:r>
              <a:rPr dirty="0" err="1"/>
              <a:t>vara</a:t>
            </a:r>
            <a:r>
              <a:rPr dirty="0"/>
              <a:t> </a:t>
            </a:r>
            <a:r>
              <a:rPr dirty="0" err="1"/>
              <a:t>ett</a:t>
            </a:r>
            <a:r>
              <a:rPr dirty="0"/>
              <a:t> </a:t>
            </a:r>
            <a:r>
              <a:rPr dirty="0" err="1"/>
              <a:t>aktivt</a:t>
            </a:r>
            <a:r>
              <a:rPr dirty="0"/>
              <a:t> </a:t>
            </a:r>
            <a:r>
              <a:rPr dirty="0" err="1"/>
              <a:t>val</a:t>
            </a:r>
            <a:r>
              <a:rPr dirty="0"/>
              <a:t> av din </a:t>
            </a:r>
            <a:r>
              <a:rPr dirty="0" err="1"/>
              <a:t>arbetsgivare</a:t>
            </a:r>
            <a:r>
              <a:rPr dirty="0"/>
              <a:t>, </a:t>
            </a:r>
            <a:r>
              <a:rPr dirty="0" err="1"/>
              <a:t>utan</a:t>
            </a:r>
            <a:r>
              <a:rPr dirty="0"/>
              <a:t> </a:t>
            </a:r>
            <a:r>
              <a:rPr dirty="0" err="1"/>
              <a:t>kan</a:t>
            </a:r>
            <a:r>
              <a:rPr dirty="0"/>
              <a:t> </a:t>
            </a:r>
            <a:r>
              <a:rPr dirty="0" err="1"/>
              <a:t>bero</a:t>
            </a:r>
            <a:r>
              <a:rPr dirty="0"/>
              <a:t> </a:t>
            </a:r>
            <a:r>
              <a:rPr dirty="0" err="1"/>
              <a:t>på</a:t>
            </a:r>
            <a:r>
              <a:rPr dirty="0"/>
              <a:t> </a:t>
            </a:r>
            <a:r>
              <a:rPr dirty="0" err="1"/>
              <a:t>okunnighet</a:t>
            </a:r>
            <a:r>
              <a:rPr dirty="0"/>
              <a:t>. Men det </a:t>
            </a:r>
            <a:r>
              <a:rPr dirty="0" err="1"/>
              <a:t>finns</a:t>
            </a:r>
            <a:r>
              <a:rPr dirty="0"/>
              <a:t> </a:t>
            </a:r>
            <a:r>
              <a:rPr dirty="0" err="1"/>
              <a:t>också</a:t>
            </a:r>
            <a:r>
              <a:rPr dirty="0"/>
              <a:t> </a:t>
            </a:r>
            <a:r>
              <a:rPr dirty="0" err="1"/>
              <a:t>arbetsgivare</a:t>
            </a:r>
            <a:r>
              <a:rPr dirty="0"/>
              <a:t> som </a:t>
            </a:r>
            <a:r>
              <a:rPr dirty="0" err="1"/>
              <a:t>inte</a:t>
            </a:r>
            <a:r>
              <a:rPr dirty="0"/>
              <a:t> </a:t>
            </a:r>
            <a:r>
              <a:rPr dirty="0" err="1"/>
              <a:t>vill</a:t>
            </a:r>
            <a:r>
              <a:rPr dirty="0"/>
              <a:t> </a:t>
            </a:r>
            <a:r>
              <a:rPr dirty="0" err="1"/>
              <a:t>teckna</a:t>
            </a:r>
            <a:r>
              <a:rPr dirty="0"/>
              <a:t> </a:t>
            </a:r>
            <a:r>
              <a:rPr dirty="0" err="1"/>
              <a:t>avtal</a:t>
            </a:r>
            <a:r>
              <a:rPr dirty="0"/>
              <a:t>. Det </a:t>
            </a:r>
            <a:r>
              <a:rPr dirty="0" err="1"/>
              <a:t>accepterar</a:t>
            </a:r>
            <a:r>
              <a:rPr dirty="0"/>
              <a:t> </a:t>
            </a:r>
            <a:r>
              <a:rPr dirty="0" err="1"/>
              <a:t>inte</a:t>
            </a:r>
            <a:r>
              <a:rPr dirty="0"/>
              <a:t> Handels. </a:t>
            </a:r>
            <a:r>
              <a:rPr dirty="0" err="1"/>
              <a:t>Inget</a:t>
            </a:r>
            <a:r>
              <a:rPr dirty="0"/>
              <a:t> </a:t>
            </a:r>
            <a:r>
              <a:rPr dirty="0" err="1"/>
              <a:t>företag</a:t>
            </a:r>
            <a:r>
              <a:rPr dirty="0"/>
              <a:t> ska </a:t>
            </a:r>
            <a:r>
              <a:rPr dirty="0" err="1"/>
              <a:t>bygga</a:t>
            </a:r>
            <a:r>
              <a:rPr dirty="0"/>
              <a:t> </a:t>
            </a:r>
            <a:r>
              <a:rPr dirty="0" err="1"/>
              <a:t>på</a:t>
            </a:r>
            <a:r>
              <a:rPr dirty="0"/>
              <a:t> </a:t>
            </a:r>
            <a:r>
              <a:rPr dirty="0" err="1"/>
              <a:t>låga</a:t>
            </a:r>
            <a:r>
              <a:rPr dirty="0"/>
              <a:t> </a:t>
            </a:r>
            <a:r>
              <a:rPr dirty="0" err="1"/>
              <a:t>löner</a:t>
            </a:r>
            <a:r>
              <a:rPr dirty="0"/>
              <a:t> och </a:t>
            </a:r>
            <a:r>
              <a:rPr dirty="0" err="1"/>
              <a:t>dåliga</a:t>
            </a:r>
            <a:r>
              <a:rPr dirty="0"/>
              <a:t> </a:t>
            </a:r>
            <a:r>
              <a:rPr dirty="0" err="1"/>
              <a:t>arbetsvillkor</a:t>
            </a:r>
            <a:r>
              <a:rPr dirty="0"/>
              <a:t>. Om din </a:t>
            </a:r>
            <a:r>
              <a:rPr dirty="0" err="1"/>
              <a:t>arbetsgivare</a:t>
            </a:r>
            <a:r>
              <a:rPr dirty="0"/>
              <a:t> </a:t>
            </a:r>
            <a:r>
              <a:rPr dirty="0" err="1"/>
              <a:t>vägrar</a:t>
            </a:r>
            <a:r>
              <a:rPr dirty="0"/>
              <a:t> </a:t>
            </a:r>
            <a:r>
              <a:rPr dirty="0" err="1"/>
              <a:t>kan</a:t>
            </a:r>
            <a:r>
              <a:rPr dirty="0"/>
              <a:t> Handels </a:t>
            </a:r>
            <a:r>
              <a:rPr dirty="0" err="1"/>
              <a:t>varsla</a:t>
            </a:r>
            <a:r>
              <a:rPr dirty="0"/>
              <a:t> om </a:t>
            </a:r>
            <a:r>
              <a:rPr dirty="0" err="1"/>
              <a:t>konflikt</a:t>
            </a:r>
            <a:r>
              <a:rPr dirty="0"/>
              <a:t> och ta till </a:t>
            </a:r>
            <a:r>
              <a:rPr dirty="0" err="1"/>
              <a:t>olika</a:t>
            </a:r>
            <a:r>
              <a:rPr dirty="0"/>
              <a:t> </a:t>
            </a:r>
            <a:r>
              <a:rPr dirty="0" err="1"/>
              <a:t>stridsåtgärder</a:t>
            </a:r>
            <a:r>
              <a:rPr dirty="0"/>
              <a:t>. Det </a:t>
            </a:r>
            <a:r>
              <a:rPr dirty="0" err="1"/>
              <a:t>är</a:t>
            </a:r>
            <a:r>
              <a:rPr dirty="0"/>
              <a:t> </a:t>
            </a:r>
            <a:r>
              <a:rPr dirty="0" err="1"/>
              <a:t>viktigt</a:t>
            </a:r>
            <a:r>
              <a:rPr dirty="0"/>
              <a:t> </a:t>
            </a:r>
            <a:r>
              <a:rPr dirty="0" err="1"/>
              <a:t>att</a:t>
            </a:r>
            <a:r>
              <a:rPr dirty="0"/>
              <a:t> de </a:t>
            </a:r>
            <a:r>
              <a:rPr dirty="0" err="1"/>
              <a:t>allra</a:t>
            </a:r>
            <a:r>
              <a:rPr dirty="0"/>
              <a:t> </a:t>
            </a:r>
            <a:r>
              <a:rPr dirty="0" err="1"/>
              <a:t>flesta</a:t>
            </a:r>
            <a:r>
              <a:rPr dirty="0"/>
              <a:t> </a:t>
            </a:r>
            <a:r>
              <a:rPr dirty="0" err="1"/>
              <a:t>är</a:t>
            </a:r>
            <a:r>
              <a:rPr dirty="0"/>
              <a:t> </a:t>
            </a:r>
            <a:r>
              <a:rPr dirty="0" err="1"/>
              <a:t>medlemmar</a:t>
            </a:r>
            <a:r>
              <a:rPr dirty="0"/>
              <a:t>. </a:t>
            </a:r>
          </a:p>
          <a:p>
            <a:endParaRPr dirty="0"/>
          </a:p>
          <a:p>
            <a:pPr>
              <a:spcBef>
                <a:spcPts val="0"/>
              </a:spcBef>
              <a:defRPr b="1"/>
            </a:pPr>
            <a:r>
              <a:rPr dirty="0" err="1"/>
              <a:t>Verktyg</a:t>
            </a:r>
            <a:r>
              <a:rPr dirty="0"/>
              <a:t>:</a:t>
            </a:r>
            <a:r>
              <a:rPr b="0" dirty="0"/>
              <a:t> Handels film om </a:t>
            </a:r>
            <a:r>
              <a:rPr b="0" dirty="0" err="1"/>
              <a:t>kollektivavtal</a:t>
            </a:r>
            <a:r>
              <a:rPr b="0" dirty="0"/>
              <a:t> </a:t>
            </a:r>
            <a:r>
              <a:rPr b="0" u="sng" dirty="0">
                <a:solidFill>
                  <a:srgbClr val="0000FF"/>
                </a:solidFill>
                <a:uFill>
                  <a:solidFill>
                    <a:srgbClr val="0000FF"/>
                  </a:solidFill>
                </a:uFill>
                <a:hlinkClick r:id="rId3"/>
              </a:rPr>
              <a:t>www.youtube.com/watch?v=79HJ5cjp88g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381000" y="685800"/>
            <a:ext cx="6096000" cy="3429000"/>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a:spcBef>
                <a:spcPts val="0"/>
              </a:spcBef>
            </a:pPr>
            <a:r>
              <a:rPr dirty="0" err="1"/>
              <a:t>Sociala</a:t>
            </a:r>
            <a:r>
              <a:rPr dirty="0"/>
              <a:t> </a:t>
            </a:r>
            <a:r>
              <a:rPr dirty="0" err="1"/>
              <a:t>medier</a:t>
            </a:r>
            <a:r>
              <a:rPr dirty="0"/>
              <a:t> är </a:t>
            </a:r>
            <a:r>
              <a:rPr dirty="0" err="1"/>
              <a:t>kul</a:t>
            </a:r>
            <a:r>
              <a:rPr dirty="0"/>
              <a:t> och </a:t>
            </a:r>
            <a:r>
              <a:rPr dirty="0" err="1"/>
              <a:t>ett</a:t>
            </a:r>
            <a:r>
              <a:rPr dirty="0"/>
              <a:t> bra </a:t>
            </a:r>
            <a:r>
              <a:rPr dirty="0" err="1"/>
              <a:t>sätt</a:t>
            </a:r>
            <a:r>
              <a:rPr dirty="0"/>
              <a:t> att </a:t>
            </a:r>
            <a:r>
              <a:rPr dirty="0" err="1"/>
              <a:t>nå</a:t>
            </a:r>
            <a:r>
              <a:rPr dirty="0"/>
              <a:t> </a:t>
            </a:r>
            <a:r>
              <a:rPr dirty="0" err="1"/>
              <a:t>ut</a:t>
            </a:r>
            <a:r>
              <a:rPr dirty="0"/>
              <a:t> med </a:t>
            </a:r>
            <a:r>
              <a:rPr dirty="0" err="1"/>
              <a:t>sina</a:t>
            </a:r>
            <a:r>
              <a:rPr dirty="0"/>
              <a:t> </a:t>
            </a:r>
            <a:r>
              <a:rPr dirty="0" err="1"/>
              <a:t>tankar</a:t>
            </a:r>
            <a:r>
              <a:rPr dirty="0"/>
              <a:t>. Men det är </a:t>
            </a:r>
            <a:r>
              <a:rPr dirty="0" err="1"/>
              <a:t>viktigt</a:t>
            </a:r>
            <a:r>
              <a:rPr dirty="0"/>
              <a:t> att </a:t>
            </a:r>
            <a:r>
              <a:rPr dirty="0" err="1"/>
              <a:t>tänka</a:t>
            </a:r>
            <a:r>
              <a:rPr dirty="0"/>
              <a:t> </a:t>
            </a:r>
            <a:r>
              <a:rPr dirty="0" err="1"/>
              <a:t>efter</a:t>
            </a:r>
            <a:r>
              <a:rPr dirty="0"/>
              <a:t> </a:t>
            </a:r>
            <a:r>
              <a:rPr dirty="0" err="1"/>
              <a:t>innan</a:t>
            </a:r>
            <a:r>
              <a:rPr dirty="0"/>
              <a:t> du </a:t>
            </a:r>
            <a:r>
              <a:rPr dirty="0" err="1"/>
              <a:t>skriver</a:t>
            </a:r>
            <a:r>
              <a:rPr dirty="0"/>
              <a:t> </a:t>
            </a:r>
            <a:r>
              <a:rPr dirty="0" err="1"/>
              <a:t>något</a:t>
            </a:r>
            <a:r>
              <a:rPr dirty="0"/>
              <a:t> </a:t>
            </a:r>
            <a:r>
              <a:rPr dirty="0" err="1"/>
              <a:t>direkt</a:t>
            </a:r>
            <a:r>
              <a:rPr dirty="0"/>
              <a:t> </a:t>
            </a:r>
            <a:r>
              <a:rPr dirty="0" err="1"/>
              <a:t>negativt</a:t>
            </a:r>
            <a:r>
              <a:rPr dirty="0"/>
              <a:t> </a:t>
            </a:r>
            <a:r>
              <a:rPr dirty="0" err="1"/>
              <a:t>riktat</a:t>
            </a:r>
            <a:r>
              <a:rPr dirty="0"/>
              <a:t> mot din chef </a:t>
            </a:r>
            <a:r>
              <a:rPr dirty="0" err="1"/>
              <a:t>eller</a:t>
            </a:r>
            <a:r>
              <a:rPr dirty="0"/>
              <a:t> </a:t>
            </a:r>
            <a:r>
              <a:rPr dirty="0" err="1"/>
              <a:t>arbetsgivare</a:t>
            </a:r>
            <a:r>
              <a:rPr dirty="0"/>
              <a:t>. </a:t>
            </a:r>
            <a:r>
              <a:rPr lang="sv-SE" dirty="0"/>
              <a:t> </a:t>
            </a:r>
            <a:endParaRPr dirty="0"/>
          </a:p>
          <a:p>
            <a:pPr>
              <a:spcBef>
                <a:spcPts val="0"/>
              </a:spcBef>
            </a:pPr>
            <a:r>
              <a:rPr dirty="0" err="1"/>
              <a:t>Ett</a:t>
            </a:r>
            <a:r>
              <a:rPr dirty="0"/>
              <a:t> bra </a:t>
            </a:r>
            <a:r>
              <a:rPr dirty="0" err="1"/>
              <a:t>sätt</a:t>
            </a:r>
            <a:r>
              <a:rPr dirty="0"/>
              <a:t> är att </a:t>
            </a:r>
            <a:r>
              <a:rPr dirty="0" err="1"/>
              <a:t>ställa</a:t>
            </a:r>
            <a:r>
              <a:rPr dirty="0"/>
              <a:t> sig </a:t>
            </a:r>
            <a:r>
              <a:rPr dirty="0" err="1"/>
              <a:t>frågan</a:t>
            </a:r>
            <a:r>
              <a:rPr dirty="0"/>
              <a:t>:</a:t>
            </a:r>
          </a:p>
          <a:p>
            <a:pPr>
              <a:spcBef>
                <a:spcPts val="0"/>
              </a:spcBef>
            </a:pPr>
            <a:r>
              <a:rPr dirty="0"/>
              <a:t>”Det jag just nu </a:t>
            </a:r>
            <a:r>
              <a:rPr dirty="0" err="1"/>
              <a:t>tänker</a:t>
            </a:r>
            <a:r>
              <a:rPr dirty="0"/>
              <a:t> </a:t>
            </a:r>
            <a:r>
              <a:rPr dirty="0" err="1"/>
              <a:t>skriva</a:t>
            </a:r>
            <a:r>
              <a:rPr dirty="0"/>
              <a:t> på </a:t>
            </a:r>
            <a:r>
              <a:rPr dirty="0" err="1"/>
              <a:t>sociala</a:t>
            </a:r>
            <a:r>
              <a:rPr dirty="0"/>
              <a:t> </a:t>
            </a:r>
            <a:r>
              <a:rPr dirty="0" err="1"/>
              <a:t>medier</a:t>
            </a:r>
            <a:r>
              <a:rPr dirty="0"/>
              <a:t>, skulle jag ha </a:t>
            </a:r>
            <a:r>
              <a:rPr dirty="0" err="1"/>
              <a:t>skrivit</a:t>
            </a:r>
            <a:r>
              <a:rPr dirty="0"/>
              <a:t> på </a:t>
            </a:r>
            <a:r>
              <a:rPr dirty="0" err="1"/>
              <a:t>samma</a:t>
            </a:r>
            <a:r>
              <a:rPr dirty="0"/>
              <a:t> </a:t>
            </a:r>
            <a:r>
              <a:rPr dirty="0" err="1"/>
              <a:t>sätt</a:t>
            </a:r>
            <a:r>
              <a:rPr dirty="0"/>
              <a:t> i en </a:t>
            </a:r>
            <a:r>
              <a:rPr dirty="0" err="1"/>
              <a:t>insändare</a:t>
            </a:r>
            <a:r>
              <a:rPr dirty="0"/>
              <a:t> till en </a:t>
            </a:r>
            <a:r>
              <a:rPr dirty="0" err="1"/>
              <a:t>tidning</a:t>
            </a:r>
            <a:r>
              <a:rPr dirty="0"/>
              <a:t>?”.</a:t>
            </a:r>
          </a:p>
          <a:p>
            <a:pPr>
              <a:spcBef>
                <a:spcPts val="0"/>
              </a:spcBef>
            </a:pPr>
            <a:endParaRPr dirty="0"/>
          </a:p>
          <a:p>
            <a:pPr>
              <a:spcBef>
                <a:spcPts val="0"/>
              </a:spcBef>
            </a:pPr>
            <a:r>
              <a:rPr dirty="0"/>
              <a:t>Om </a:t>
            </a:r>
            <a:r>
              <a:rPr dirty="0" err="1"/>
              <a:t>svaret</a:t>
            </a:r>
            <a:r>
              <a:rPr dirty="0"/>
              <a:t> </a:t>
            </a:r>
            <a:r>
              <a:rPr dirty="0" err="1"/>
              <a:t>blir</a:t>
            </a:r>
            <a:r>
              <a:rPr dirty="0"/>
              <a:t> </a:t>
            </a:r>
            <a:r>
              <a:rPr dirty="0" err="1"/>
              <a:t>nej</a:t>
            </a:r>
            <a:r>
              <a:rPr dirty="0"/>
              <a:t>, </a:t>
            </a:r>
            <a:r>
              <a:rPr dirty="0" err="1"/>
              <a:t>bör</a:t>
            </a:r>
            <a:r>
              <a:rPr dirty="0"/>
              <a:t> du </a:t>
            </a:r>
            <a:r>
              <a:rPr dirty="0" err="1"/>
              <a:t>kanske</a:t>
            </a:r>
            <a:r>
              <a:rPr dirty="0"/>
              <a:t> </a:t>
            </a:r>
            <a:r>
              <a:rPr dirty="0" err="1"/>
              <a:t>avstå</a:t>
            </a:r>
            <a:r>
              <a:rPr dirty="0"/>
              <a:t>. </a:t>
            </a:r>
          </a:p>
          <a:p>
            <a:pPr>
              <a:spcBef>
                <a:spcPts val="0"/>
              </a:spcBef>
            </a:pPr>
            <a:r>
              <a:rPr dirty="0"/>
              <a:t>Var extra </a:t>
            </a:r>
            <a:r>
              <a:rPr dirty="0" err="1"/>
              <a:t>försiktig</a:t>
            </a:r>
            <a:r>
              <a:rPr dirty="0"/>
              <a:t> med det du </a:t>
            </a:r>
            <a:r>
              <a:rPr dirty="0" err="1"/>
              <a:t>skriver</a:t>
            </a:r>
            <a:r>
              <a:rPr dirty="0"/>
              <a:t> på </a:t>
            </a:r>
            <a:r>
              <a:rPr dirty="0" err="1"/>
              <a:t>sociala</a:t>
            </a:r>
            <a:r>
              <a:rPr dirty="0"/>
              <a:t> </a:t>
            </a:r>
            <a:r>
              <a:rPr dirty="0" err="1"/>
              <a:t>meder</a:t>
            </a:r>
            <a:r>
              <a:rPr dirty="0"/>
              <a:t> som </a:t>
            </a:r>
            <a:r>
              <a:rPr dirty="0" err="1"/>
              <a:t>exempelvis</a:t>
            </a:r>
            <a:r>
              <a:rPr dirty="0"/>
              <a:t> Facebook av </a:t>
            </a:r>
            <a:r>
              <a:rPr dirty="0" err="1"/>
              <a:t>följande</a:t>
            </a:r>
            <a:r>
              <a:rPr dirty="0"/>
              <a:t> </a:t>
            </a:r>
            <a:r>
              <a:rPr dirty="0" err="1"/>
              <a:t>skäl</a:t>
            </a:r>
            <a:r>
              <a:rPr dirty="0"/>
              <a:t>:</a:t>
            </a:r>
          </a:p>
          <a:p>
            <a:pPr>
              <a:spcBef>
                <a:spcPts val="0"/>
              </a:spcBef>
            </a:pPr>
            <a:r>
              <a:rPr dirty="0"/>
              <a:t>- Det är </a:t>
            </a:r>
            <a:r>
              <a:rPr dirty="0" err="1"/>
              <a:t>lätt</a:t>
            </a:r>
            <a:r>
              <a:rPr dirty="0"/>
              <a:t> att i </a:t>
            </a:r>
            <a:r>
              <a:rPr dirty="0" err="1"/>
              <a:t>stundens</a:t>
            </a:r>
            <a:r>
              <a:rPr dirty="0"/>
              <a:t> </a:t>
            </a:r>
            <a:r>
              <a:rPr dirty="0" err="1"/>
              <a:t>hetta</a:t>
            </a:r>
            <a:r>
              <a:rPr dirty="0"/>
              <a:t> </a:t>
            </a:r>
            <a:r>
              <a:rPr dirty="0" err="1"/>
              <a:t>skriva</a:t>
            </a:r>
            <a:r>
              <a:rPr dirty="0"/>
              <a:t> av sig sin </a:t>
            </a:r>
            <a:r>
              <a:rPr dirty="0" err="1"/>
              <a:t>ilska</a:t>
            </a:r>
            <a:r>
              <a:rPr dirty="0"/>
              <a:t> och </a:t>
            </a:r>
            <a:r>
              <a:rPr dirty="0" err="1"/>
              <a:t>inte</a:t>
            </a:r>
            <a:r>
              <a:rPr dirty="0"/>
              <a:t> </a:t>
            </a:r>
            <a:r>
              <a:rPr dirty="0" err="1"/>
              <a:t>tänka</a:t>
            </a:r>
            <a:r>
              <a:rPr dirty="0"/>
              <a:t> </a:t>
            </a:r>
            <a:r>
              <a:rPr dirty="0" err="1"/>
              <a:t>efter</a:t>
            </a:r>
            <a:r>
              <a:rPr dirty="0"/>
              <a:t>. </a:t>
            </a:r>
            <a:r>
              <a:rPr dirty="0" err="1"/>
              <a:t>Ibland</a:t>
            </a:r>
            <a:r>
              <a:rPr dirty="0"/>
              <a:t> </a:t>
            </a:r>
            <a:r>
              <a:rPr dirty="0" err="1"/>
              <a:t>kan</a:t>
            </a:r>
            <a:r>
              <a:rPr dirty="0"/>
              <a:t> det </a:t>
            </a:r>
            <a:r>
              <a:rPr dirty="0" err="1"/>
              <a:t>vara</a:t>
            </a:r>
            <a:r>
              <a:rPr dirty="0"/>
              <a:t> </a:t>
            </a:r>
            <a:r>
              <a:rPr dirty="0" err="1"/>
              <a:t>värt</a:t>
            </a:r>
            <a:r>
              <a:rPr dirty="0"/>
              <a:t> att </a:t>
            </a:r>
            <a:r>
              <a:rPr dirty="0" err="1"/>
              <a:t>skriva</a:t>
            </a:r>
            <a:r>
              <a:rPr dirty="0"/>
              <a:t> </a:t>
            </a:r>
            <a:r>
              <a:rPr dirty="0" err="1"/>
              <a:t>ner</a:t>
            </a:r>
            <a:r>
              <a:rPr dirty="0"/>
              <a:t> det </a:t>
            </a:r>
            <a:r>
              <a:rPr dirty="0" err="1"/>
              <a:t>hela</a:t>
            </a:r>
            <a:r>
              <a:rPr dirty="0"/>
              <a:t> för hand på </a:t>
            </a:r>
            <a:r>
              <a:rPr dirty="0" err="1"/>
              <a:t>ett</a:t>
            </a:r>
            <a:r>
              <a:rPr dirty="0"/>
              <a:t> </a:t>
            </a:r>
            <a:r>
              <a:rPr dirty="0" err="1"/>
              <a:t>papper</a:t>
            </a:r>
            <a:r>
              <a:rPr dirty="0"/>
              <a:t> och se </a:t>
            </a:r>
            <a:r>
              <a:rPr dirty="0" err="1"/>
              <a:t>efter</a:t>
            </a:r>
            <a:r>
              <a:rPr dirty="0"/>
              <a:t> om du verkligen </a:t>
            </a:r>
            <a:r>
              <a:rPr dirty="0" err="1"/>
              <a:t>kan</a:t>
            </a:r>
            <a:r>
              <a:rPr dirty="0"/>
              <a:t> </a:t>
            </a:r>
            <a:r>
              <a:rPr dirty="0" err="1"/>
              <a:t>stå</a:t>
            </a:r>
            <a:r>
              <a:rPr dirty="0"/>
              <a:t> för det som är </a:t>
            </a:r>
            <a:r>
              <a:rPr dirty="0" err="1"/>
              <a:t>nedskrivet</a:t>
            </a:r>
            <a:r>
              <a:rPr dirty="0"/>
              <a:t>.</a:t>
            </a:r>
          </a:p>
          <a:p>
            <a:pPr>
              <a:spcBef>
                <a:spcPts val="0"/>
              </a:spcBef>
            </a:pPr>
            <a:r>
              <a:rPr dirty="0"/>
              <a:t>- Det du </a:t>
            </a:r>
            <a:r>
              <a:rPr dirty="0" err="1"/>
              <a:t>skriver</a:t>
            </a:r>
            <a:r>
              <a:rPr dirty="0"/>
              <a:t> om </a:t>
            </a:r>
            <a:r>
              <a:rPr dirty="0" err="1"/>
              <a:t>ditt</a:t>
            </a:r>
            <a:r>
              <a:rPr dirty="0"/>
              <a:t> </a:t>
            </a:r>
            <a:r>
              <a:rPr dirty="0" err="1"/>
              <a:t>företag</a:t>
            </a:r>
            <a:r>
              <a:rPr dirty="0"/>
              <a:t>, </a:t>
            </a:r>
            <a:r>
              <a:rPr dirty="0" err="1"/>
              <a:t>exempelvis</a:t>
            </a:r>
            <a:r>
              <a:rPr dirty="0"/>
              <a:t> på Facebook, </a:t>
            </a:r>
            <a:r>
              <a:rPr dirty="0" err="1"/>
              <a:t>kan</a:t>
            </a:r>
            <a:r>
              <a:rPr dirty="0"/>
              <a:t> i och för sig bara </a:t>
            </a:r>
            <a:r>
              <a:rPr dirty="0" err="1"/>
              <a:t>nås</a:t>
            </a:r>
            <a:r>
              <a:rPr dirty="0"/>
              <a:t> av dem du har </a:t>
            </a:r>
            <a:r>
              <a:rPr dirty="0" err="1"/>
              <a:t>valt</a:t>
            </a:r>
            <a:r>
              <a:rPr dirty="0"/>
              <a:t> som </a:t>
            </a:r>
            <a:r>
              <a:rPr dirty="0" err="1"/>
              <a:t>dina</a:t>
            </a:r>
            <a:r>
              <a:rPr dirty="0"/>
              <a:t> </a:t>
            </a:r>
            <a:r>
              <a:rPr dirty="0" err="1"/>
              <a:t>vänner</a:t>
            </a:r>
            <a:r>
              <a:rPr dirty="0"/>
              <a:t>. Men du har </a:t>
            </a:r>
            <a:r>
              <a:rPr dirty="0" err="1"/>
              <a:t>ingen</a:t>
            </a:r>
            <a:r>
              <a:rPr dirty="0"/>
              <a:t> </a:t>
            </a:r>
            <a:r>
              <a:rPr dirty="0" err="1"/>
              <a:t>kontroll</a:t>
            </a:r>
            <a:r>
              <a:rPr dirty="0"/>
              <a:t> </a:t>
            </a:r>
            <a:r>
              <a:rPr dirty="0" err="1"/>
              <a:t>över</a:t>
            </a:r>
            <a:r>
              <a:rPr dirty="0"/>
              <a:t> </a:t>
            </a:r>
            <a:r>
              <a:rPr dirty="0" err="1"/>
              <a:t>hur</a:t>
            </a:r>
            <a:r>
              <a:rPr dirty="0"/>
              <a:t> det du </a:t>
            </a:r>
            <a:r>
              <a:rPr dirty="0" err="1"/>
              <a:t>skrivit</a:t>
            </a:r>
            <a:r>
              <a:rPr dirty="0"/>
              <a:t> </a:t>
            </a:r>
            <a:r>
              <a:rPr dirty="0" err="1"/>
              <a:t>kan</a:t>
            </a:r>
            <a:r>
              <a:rPr dirty="0"/>
              <a:t> </a:t>
            </a:r>
            <a:r>
              <a:rPr dirty="0" err="1"/>
              <a:t>användas</a:t>
            </a:r>
            <a:r>
              <a:rPr dirty="0"/>
              <a:t> och </a:t>
            </a:r>
            <a:r>
              <a:rPr dirty="0" err="1"/>
              <a:t>vidarebefordras</a:t>
            </a:r>
            <a:r>
              <a:rPr dirty="0"/>
              <a:t>.</a:t>
            </a:r>
          </a:p>
          <a:p>
            <a:pPr>
              <a:spcBef>
                <a:spcPts val="0"/>
              </a:spcBef>
            </a:pPr>
            <a:r>
              <a:rPr dirty="0"/>
              <a:t>- Det du </a:t>
            </a:r>
            <a:r>
              <a:rPr dirty="0" err="1"/>
              <a:t>skrivit</a:t>
            </a:r>
            <a:r>
              <a:rPr dirty="0"/>
              <a:t> </a:t>
            </a:r>
            <a:r>
              <a:rPr dirty="0" err="1"/>
              <a:t>går</a:t>
            </a:r>
            <a:r>
              <a:rPr dirty="0"/>
              <a:t> </a:t>
            </a:r>
            <a:r>
              <a:rPr dirty="0" err="1"/>
              <a:t>inte</a:t>
            </a:r>
            <a:r>
              <a:rPr dirty="0"/>
              <a:t> att ta </a:t>
            </a:r>
            <a:r>
              <a:rPr dirty="0" err="1"/>
              <a:t>tillbaka</a:t>
            </a:r>
            <a:r>
              <a:rPr dirty="0"/>
              <a:t>.</a:t>
            </a:r>
          </a:p>
          <a:p>
            <a:pPr>
              <a:spcBef>
                <a:spcPts val="0"/>
              </a:spcBef>
            </a:pPr>
            <a:endParaRPr dirty="0"/>
          </a:p>
          <a:p>
            <a:pPr>
              <a:spcBef>
                <a:spcPts val="0"/>
              </a:spcBef>
            </a:pPr>
            <a:r>
              <a:rPr dirty="0" err="1"/>
              <a:t>Ett</a:t>
            </a:r>
            <a:r>
              <a:rPr dirty="0"/>
              <a:t> </a:t>
            </a:r>
            <a:r>
              <a:rPr dirty="0" err="1"/>
              <a:t>konkret</a:t>
            </a:r>
            <a:r>
              <a:rPr dirty="0"/>
              <a:t> </a:t>
            </a:r>
            <a:r>
              <a:rPr dirty="0" err="1"/>
              <a:t>exempel</a:t>
            </a:r>
            <a:r>
              <a:rPr dirty="0"/>
              <a:t>:</a:t>
            </a:r>
          </a:p>
          <a:p>
            <a:pPr>
              <a:spcBef>
                <a:spcPts val="0"/>
              </a:spcBef>
            </a:pPr>
            <a:r>
              <a:rPr dirty="0"/>
              <a:t>Tre </a:t>
            </a:r>
            <a:r>
              <a:rPr dirty="0" err="1"/>
              <a:t>inhyrda</a:t>
            </a:r>
            <a:r>
              <a:rPr dirty="0"/>
              <a:t> </a:t>
            </a:r>
            <a:r>
              <a:rPr dirty="0" err="1"/>
              <a:t>arbetstagare</a:t>
            </a:r>
            <a:r>
              <a:rPr dirty="0"/>
              <a:t> på Volvo </a:t>
            </a:r>
            <a:r>
              <a:rPr dirty="0" err="1"/>
              <a:t>lämnade</a:t>
            </a:r>
            <a:r>
              <a:rPr dirty="0"/>
              <a:t> </a:t>
            </a:r>
            <a:r>
              <a:rPr dirty="0" err="1"/>
              <a:t>negativa</a:t>
            </a:r>
            <a:r>
              <a:rPr dirty="0"/>
              <a:t> </a:t>
            </a:r>
            <a:r>
              <a:rPr dirty="0" err="1"/>
              <a:t>omdömen</a:t>
            </a:r>
            <a:r>
              <a:rPr dirty="0"/>
              <a:t> om </a:t>
            </a:r>
            <a:r>
              <a:rPr dirty="0" err="1"/>
              <a:t>företaget</a:t>
            </a:r>
            <a:r>
              <a:rPr dirty="0"/>
              <a:t> på Facebook. </a:t>
            </a:r>
            <a:r>
              <a:rPr dirty="0" err="1"/>
              <a:t>Följden</a:t>
            </a:r>
            <a:r>
              <a:rPr dirty="0"/>
              <a:t> </a:t>
            </a:r>
            <a:r>
              <a:rPr dirty="0" err="1"/>
              <a:t>blev</a:t>
            </a:r>
            <a:r>
              <a:rPr dirty="0"/>
              <a:t> att Volvo </a:t>
            </a:r>
            <a:r>
              <a:rPr dirty="0" err="1"/>
              <a:t>inte</a:t>
            </a:r>
            <a:r>
              <a:rPr dirty="0"/>
              <a:t> </a:t>
            </a:r>
            <a:r>
              <a:rPr dirty="0" err="1"/>
              <a:t>längre</a:t>
            </a:r>
            <a:r>
              <a:rPr dirty="0"/>
              <a:t> </a:t>
            </a:r>
            <a:r>
              <a:rPr dirty="0" err="1"/>
              <a:t>ville</a:t>
            </a:r>
            <a:r>
              <a:rPr dirty="0"/>
              <a:t> </a:t>
            </a:r>
            <a:r>
              <a:rPr dirty="0" err="1"/>
              <a:t>anlita</a:t>
            </a:r>
            <a:r>
              <a:rPr dirty="0"/>
              <a:t> de </a:t>
            </a:r>
            <a:r>
              <a:rPr dirty="0" err="1"/>
              <a:t>tre</a:t>
            </a:r>
            <a:r>
              <a:rPr dirty="0"/>
              <a:t> </a:t>
            </a:r>
            <a:r>
              <a:rPr dirty="0" err="1"/>
              <a:t>männen</a:t>
            </a:r>
            <a:r>
              <a:rPr dirty="0"/>
              <a:t>. </a:t>
            </a:r>
            <a:r>
              <a:rPr dirty="0" err="1"/>
              <a:t>Eftersom</a:t>
            </a:r>
            <a:r>
              <a:rPr dirty="0"/>
              <a:t> de var </a:t>
            </a:r>
            <a:r>
              <a:rPr dirty="0" err="1"/>
              <a:t>anställda</a:t>
            </a:r>
            <a:r>
              <a:rPr dirty="0"/>
              <a:t> av </a:t>
            </a:r>
            <a:r>
              <a:rPr dirty="0" err="1"/>
              <a:t>uthyrningsföretaget</a:t>
            </a:r>
            <a:r>
              <a:rPr dirty="0"/>
              <a:t> </a:t>
            </a:r>
            <a:r>
              <a:rPr dirty="0" err="1"/>
              <a:t>kunde</a:t>
            </a:r>
            <a:r>
              <a:rPr dirty="0"/>
              <a:t> </a:t>
            </a:r>
            <a:r>
              <a:rPr dirty="0" err="1"/>
              <a:t>någon</a:t>
            </a:r>
            <a:r>
              <a:rPr dirty="0"/>
              <a:t> </a:t>
            </a:r>
            <a:r>
              <a:rPr dirty="0" err="1"/>
              <a:t>rättslig</a:t>
            </a:r>
            <a:r>
              <a:rPr dirty="0"/>
              <a:t> </a:t>
            </a:r>
            <a:r>
              <a:rPr dirty="0" err="1"/>
              <a:t>prövning</a:t>
            </a:r>
            <a:r>
              <a:rPr dirty="0"/>
              <a:t> </a:t>
            </a:r>
            <a:r>
              <a:rPr dirty="0" err="1"/>
              <a:t>inte</a:t>
            </a:r>
            <a:r>
              <a:rPr dirty="0"/>
              <a:t> </a:t>
            </a:r>
            <a:r>
              <a:rPr dirty="0" err="1"/>
              <a:t>ske</a:t>
            </a:r>
            <a:r>
              <a:rPr dirty="0"/>
              <a:t> av </a:t>
            </a:r>
            <a:r>
              <a:rPr dirty="0" err="1"/>
              <a:t>deras</a:t>
            </a:r>
            <a:r>
              <a:rPr dirty="0"/>
              <a:t> </a:t>
            </a:r>
            <a:r>
              <a:rPr dirty="0" err="1"/>
              <a:t>uttalande</a:t>
            </a:r>
            <a:r>
              <a:rPr dirty="0"/>
              <a:t>. De hade </a:t>
            </a:r>
            <a:r>
              <a:rPr dirty="0" err="1"/>
              <a:t>ju</a:t>
            </a:r>
            <a:r>
              <a:rPr dirty="0"/>
              <a:t> </a:t>
            </a:r>
            <a:r>
              <a:rPr dirty="0" err="1"/>
              <a:t>inte</a:t>
            </a:r>
            <a:r>
              <a:rPr dirty="0"/>
              <a:t> </a:t>
            </a:r>
            <a:r>
              <a:rPr dirty="0" err="1"/>
              <a:t>kritiserat</a:t>
            </a:r>
            <a:r>
              <a:rPr dirty="0"/>
              <a:t> </a:t>
            </a:r>
            <a:r>
              <a:rPr dirty="0" err="1"/>
              <a:t>sitt</a:t>
            </a:r>
            <a:r>
              <a:rPr dirty="0"/>
              <a:t> </a:t>
            </a:r>
            <a:r>
              <a:rPr dirty="0" err="1"/>
              <a:t>eget</a:t>
            </a:r>
            <a:r>
              <a:rPr dirty="0"/>
              <a:t> </a:t>
            </a:r>
            <a:r>
              <a:rPr dirty="0" err="1"/>
              <a:t>företag</a:t>
            </a:r>
            <a:r>
              <a:rPr dirty="0"/>
              <a:t>.</a:t>
            </a:r>
          </a:p>
          <a:p>
            <a:pPr>
              <a:spcBef>
                <a:spcPts val="0"/>
              </a:spcBef>
            </a:pPr>
            <a:r>
              <a:rPr dirty="0" err="1"/>
              <a:t>Frågan</a:t>
            </a:r>
            <a:r>
              <a:rPr dirty="0"/>
              <a:t> om </a:t>
            </a:r>
            <a:r>
              <a:rPr dirty="0" err="1"/>
              <a:t>vad</a:t>
            </a:r>
            <a:r>
              <a:rPr dirty="0"/>
              <a:t> som </a:t>
            </a:r>
            <a:r>
              <a:rPr dirty="0" err="1"/>
              <a:t>hänt</a:t>
            </a:r>
            <a:r>
              <a:rPr dirty="0"/>
              <a:t> om de </a:t>
            </a:r>
            <a:r>
              <a:rPr dirty="0" err="1"/>
              <a:t>varit</a:t>
            </a:r>
            <a:r>
              <a:rPr dirty="0"/>
              <a:t> </a:t>
            </a:r>
            <a:r>
              <a:rPr dirty="0" err="1"/>
              <a:t>anställda</a:t>
            </a:r>
            <a:r>
              <a:rPr dirty="0"/>
              <a:t> av Volvo. Vissa </a:t>
            </a:r>
            <a:r>
              <a:rPr dirty="0" err="1"/>
              <a:t>jurister</a:t>
            </a:r>
            <a:r>
              <a:rPr dirty="0"/>
              <a:t> </a:t>
            </a:r>
            <a:r>
              <a:rPr dirty="0" err="1"/>
              <a:t>tror</a:t>
            </a:r>
            <a:r>
              <a:rPr dirty="0"/>
              <a:t> att de </a:t>
            </a:r>
            <a:r>
              <a:rPr dirty="0" err="1"/>
              <a:t>inte</a:t>
            </a:r>
            <a:r>
              <a:rPr dirty="0"/>
              <a:t> </a:t>
            </a:r>
            <a:r>
              <a:rPr dirty="0" err="1"/>
              <a:t>kunnat</a:t>
            </a:r>
            <a:r>
              <a:rPr dirty="0"/>
              <a:t> </a:t>
            </a:r>
            <a:r>
              <a:rPr dirty="0" err="1"/>
              <a:t>sägs</a:t>
            </a:r>
            <a:r>
              <a:rPr dirty="0"/>
              <a:t> upp, men </a:t>
            </a:r>
            <a:r>
              <a:rPr dirty="0" err="1"/>
              <a:t>andra</a:t>
            </a:r>
            <a:r>
              <a:rPr dirty="0"/>
              <a:t> </a:t>
            </a:r>
            <a:r>
              <a:rPr dirty="0" err="1"/>
              <a:t>kanske</a:t>
            </a:r>
            <a:r>
              <a:rPr dirty="0"/>
              <a:t> </a:t>
            </a:r>
            <a:r>
              <a:rPr dirty="0" err="1"/>
              <a:t>tycker</a:t>
            </a:r>
            <a:r>
              <a:rPr dirty="0"/>
              <a:t> </a:t>
            </a:r>
            <a:r>
              <a:rPr dirty="0" err="1"/>
              <a:t>annorlunda</a:t>
            </a:r>
            <a:r>
              <a:rPr dirty="0"/>
              <a:t>. </a:t>
            </a:r>
            <a:r>
              <a:rPr dirty="0" err="1"/>
              <a:t>Varje</a:t>
            </a:r>
            <a:r>
              <a:rPr dirty="0"/>
              <a:t> fall är </a:t>
            </a:r>
            <a:r>
              <a:rPr dirty="0" err="1"/>
              <a:t>unikt</a:t>
            </a:r>
            <a:r>
              <a:rPr dirty="0"/>
              <a:t> och </a:t>
            </a:r>
            <a:r>
              <a:rPr dirty="0" err="1"/>
              <a:t>avgörs</a:t>
            </a:r>
            <a:r>
              <a:rPr dirty="0"/>
              <a:t> från fall till fall.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Shape 801"/>
          <p:cNvSpPr>
            <a:spLocks noGrp="1" noRot="1" noChangeAspect="1"/>
          </p:cNvSpPr>
          <p:nvPr>
            <p:ph type="sldImg"/>
          </p:nvPr>
        </p:nvSpPr>
        <p:spPr>
          <a:xfrm>
            <a:off x="381000" y="685800"/>
            <a:ext cx="6096000" cy="3429000"/>
          </a:xfrm>
          <a:prstGeom prst="rect">
            <a:avLst/>
          </a:prstGeom>
        </p:spPr>
        <p:txBody>
          <a:bodyPr/>
          <a:lstStyle/>
          <a:p>
            <a:endParaRPr/>
          </a:p>
        </p:txBody>
      </p:sp>
      <p:sp>
        <p:nvSpPr>
          <p:cNvPr id="802" name="Shape 802"/>
          <p:cNvSpPr>
            <a:spLocks noGrp="1"/>
          </p:cNvSpPr>
          <p:nvPr>
            <p:ph type="body" sz="quarter" idx="1"/>
          </p:nvPr>
        </p:nvSpPr>
        <p:spPr>
          <a:prstGeom prst="rect">
            <a:avLst/>
          </a:prstGeom>
        </p:spPr>
        <p:txBody>
          <a:bodyPr/>
          <a:lstStyle/>
          <a:p>
            <a:pPr>
              <a:spcBef>
                <a:spcPts val="0"/>
              </a:spcBef>
              <a:defRPr b="1"/>
            </a:pPr>
            <a:r>
              <a:t>Sammanfatta varför det är viktigt att vara medlem i facket.</a:t>
            </a:r>
          </a:p>
          <a:p>
            <a:pPr>
              <a:spcBef>
                <a:spcPts val="0"/>
              </a:spcBef>
            </a:pPr>
            <a:endParaRPr/>
          </a:p>
          <a:p>
            <a:pPr>
              <a:spcBef>
                <a:spcPts val="0"/>
              </a:spcBef>
            </a:pPr>
            <a:r>
              <a:t>Fokusera på att det handlar om viljan till bra lön och bra villkor i övrigt. Exempelvis bra ob-tillägg och bra arbetsmiljö. </a:t>
            </a:r>
          </a:p>
          <a:p>
            <a:pPr>
              <a:spcBef>
                <a:spcPts val="0"/>
              </a:spcBef>
            </a:pPr>
            <a:endParaRPr/>
          </a:p>
          <a:p>
            <a:pPr>
              <a:spcBef>
                <a:spcPts val="0"/>
              </a:spcBef>
            </a:pPr>
            <a:r>
              <a:t>Återkoppla till vikten av kollektivavtal och avtalsrörelser om du tagit upp det. </a:t>
            </a:r>
          </a:p>
          <a:p>
            <a:pPr>
              <a:spcBef>
                <a:spcPts val="0"/>
              </a:spcBef>
            </a:pPr>
            <a:endParaRPr/>
          </a:p>
          <a:p>
            <a:pPr>
              <a:spcBef>
                <a:spcPts val="0"/>
              </a:spcBef>
            </a:pPr>
            <a:r>
              <a:t>Du kan också ta upp att det är en sak att </a:t>
            </a:r>
            <a:r>
              <a:rPr b="1"/>
              <a:t>ha</a:t>
            </a:r>
            <a:r>
              <a:t> rätt. En annan sak att </a:t>
            </a:r>
            <a:r>
              <a:rPr b="1"/>
              <a:t>få </a:t>
            </a:r>
            <a:r>
              <a:t>rätt. </a:t>
            </a:r>
          </a:p>
          <a:p>
            <a:pPr>
              <a:spcBef>
                <a:spcPts val="0"/>
              </a:spcBef>
            </a:pPr>
            <a:r>
              <a:t>Även om exempelvis en lag ger dig rätt så behövs ofta det fackliga medlemskapet, dess tryggheten, hjälp och stöd för att få rätt. </a:t>
            </a:r>
            <a:endParaRPr b="1"/>
          </a:p>
          <a:p>
            <a:pPr>
              <a:spcBef>
                <a:spcPts val="0"/>
              </a:spcBef>
            </a:pPr>
            <a:endParaRPr b="1"/>
          </a:p>
          <a:p>
            <a:pPr>
              <a:spcBef>
                <a:spcPts val="0"/>
              </a:spcBef>
            </a:pPr>
            <a:r>
              <a:t>Tryggheten i det fackliga medlemskapet är alltså viktig. Facket hjälper och stöttar medlemmarna. Är du inte medlem så står du utanför. </a:t>
            </a:r>
          </a:p>
          <a:p>
            <a:pPr>
              <a:spcBef>
                <a:spcPts val="0"/>
              </a:spcBef>
            </a:pPr>
            <a:endParaRPr/>
          </a:p>
          <a:p>
            <a:pPr>
              <a:spcBef>
                <a:spcPts val="0"/>
              </a:spcBef>
            </a:pPr>
            <a:r>
              <a:t>Berätta att fackets styrka bygger på att vi är många medlemmar. Med ännu fler medlemmar i Handels och ännu större facklig styrka kan vi lyckas ännu bättre. </a:t>
            </a:r>
          </a:p>
          <a:p>
            <a:pPr>
              <a:spcBef>
                <a:spcPts val="0"/>
              </a:spcBef>
            </a:pPr>
            <a:r>
              <a:t>Vi har stora utmaningar framför oss.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xfrm>
            <a:off x="381000" y="685800"/>
            <a:ext cx="6096000" cy="3429000"/>
          </a:xfrm>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pPr>
              <a:spcBef>
                <a:spcPts val="0"/>
              </a:spcBef>
              <a:defRPr b="1"/>
            </a:pPr>
            <a:r>
              <a:t>Sammanfatta varför det är viktigt att vara medlem i facket.</a:t>
            </a:r>
          </a:p>
          <a:p>
            <a:pPr>
              <a:spcBef>
                <a:spcPts val="0"/>
              </a:spcBef>
            </a:pPr>
            <a:endParaRPr/>
          </a:p>
          <a:p>
            <a:pPr>
              <a:spcBef>
                <a:spcPts val="0"/>
              </a:spcBef>
            </a:pPr>
            <a:r>
              <a:t>Fokusera på att det handlar om viljan till bra lön och bra villkor i övrigt. Exempelvis bra ob-tillägg och bra arbetsmiljö. </a:t>
            </a:r>
          </a:p>
          <a:p>
            <a:pPr>
              <a:spcBef>
                <a:spcPts val="0"/>
              </a:spcBef>
            </a:pPr>
            <a:endParaRPr/>
          </a:p>
          <a:p>
            <a:pPr>
              <a:spcBef>
                <a:spcPts val="0"/>
              </a:spcBef>
            </a:pPr>
            <a:r>
              <a:t>Återkoppla till vikten av kollektivavtal och avtalsrörelser om du tagit upp det. </a:t>
            </a:r>
          </a:p>
          <a:p>
            <a:pPr>
              <a:spcBef>
                <a:spcPts val="0"/>
              </a:spcBef>
            </a:pPr>
            <a:endParaRPr/>
          </a:p>
          <a:p>
            <a:pPr>
              <a:spcBef>
                <a:spcPts val="0"/>
              </a:spcBef>
            </a:pPr>
            <a:r>
              <a:t>Du kan också ta upp att det är en sak att </a:t>
            </a:r>
            <a:r>
              <a:rPr b="1"/>
              <a:t>ha</a:t>
            </a:r>
            <a:r>
              <a:t> rätt. En annan sak att </a:t>
            </a:r>
            <a:r>
              <a:rPr b="1"/>
              <a:t>få </a:t>
            </a:r>
            <a:r>
              <a:t>rätt. </a:t>
            </a:r>
          </a:p>
          <a:p>
            <a:pPr>
              <a:spcBef>
                <a:spcPts val="0"/>
              </a:spcBef>
            </a:pPr>
            <a:r>
              <a:t>Även om exempelvis en lag ger dig rätt så behövs ofta det fackliga medlemskapet, dess tryggheten, hjälp och stöd för att få rätt. </a:t>
            </a:r>
            <a:endParaRPr b="1"/>
          </a:p>
          <a:p>
            <a:pPr>
              <a:spcBef>
                <a:spcPts val="0"/>
              </a:spcBef>
            </a:pPr>
            <a:endParaRPr b="1"/>
          </a:p>
          <a:p>
            <a:pPr>
              <a:spcBef>
                <a:spcPts val="0"/>
              </a:spcBef>
            </a:pPr>
            <a:r>
              <a:t>Tryggheten i det fackliga medlemskapet är alltså viktig. Facket hjälper och stöttar medlemmarna. Är du inte medlem så står du utanför. </a:t>
            </a:r>
          </a:p>
          <a:p>
            <a:pPr>
              <a:spcBef>
                <a:spcPts val="0"/>
              </a:spcBef>
            </a:pPr>
            <a:endParaRPr/>
          </a:p>
          <a:p>
            <a:pPr>
              <a:spcBef>
                <a:spcPts val="0"/>
              </a:spcBef>
            </a:pPr>
            <a:r>
              <a:t>Berätta att fackets styrka bygger på att vi är många medlemmar. Med ännu fler medlemmar i Handels och ännu större facklig styrka kan vi lyckas ännu bättre. </a:t>
            </a:r>
          </a:p>
          <a:p>
            <a:pPr>
              <a:spcBef>
                <a:spcPts val="0"/>
              </a:spcBef>
            </a:pPr>
            <a:r>
              <a:t>Vi har stora utmaningar framför oss.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xfrm>
            <a:off x="381000" y="685800"/>
            <a:ext cx="6096000" cy="3429000"/>
          </a:xfrm>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pPr>
              <a:spcBef>
                <a:spcPts val="0"/>
              </a:spcBef>
            </a:pPr>
            <a:r>
              <a:t>På många arbetsplatser finns det lokala skyddsombud bland de anställda som du som anställd kan vända dig till. Det brukar vara fackligt aktiv personer som verkar för bra arbetsmiljö. Skyddsombud är ett viktigt fackligt uppdrag. </a:t>
            </a:r>
          </a:p>
          <a:p>
            <a:pPr>
              <a:spcBef>
                <a:spcPts val="0"/>
              </a:spcBef>
            </a:pPr>
            <a:endParaRPr/>
          </a:p>
          <a:p>
            <a:pPr>
              <a:spcBef>
                <a:spcPts val="0"/>
              </a:spcBef>
            </a:pPr>
            <a:r>
              <a:t>Finns det inget lokalt skyddsombud på din arbetsplats kan du alltid vända dig till Handels för att komma i kontakt med ditt regionala skyddsombud. </a:t>
            </a:r>
          </a:p>
          <a:p>
            <a:pPr>
              <a:spcBef>
                <a:spcPts val="0"/>
              </a:spcBef>
            </a:pPr>
            <a:endParaRPr/>
          </a:p>
          <a:p>
            <a:pPr>
              <a:spcBef>
                <a:spcPts val="0"/>
              </a:spcBef>
            </a:pPr>
            <a:r>
              <a:t>Det är arbetsgivarens ansvar att ha god arbetsmiljö på arbetsplatsen. Arbetsmiljölagen ska följas. </a:t>
            </a:r>
          </a:p>
          <a:p>
            <a:pPr>
              <a:spcBef>
                <a:spcPts val="0"/>
              </a:spcBef>
            </a:pPr>
            <a:endParaRPr/>
          </a:p>
          <a:p>
            <a:pPr>
              <a:spcBef>
                <a:spcPts val="0"/>
              </a:spcBef>
            </a:pPr>
            <a:r>
              <a:t>Skyddsombudet finns till för att påverka arbetsgivaren, påtala brister och verka för god arbetsmiljö på arbetsplatsen. Ett skyddsombud kan stoppa arbetet på arbetsplatsen om arbetsmiljön anses så farlig att den kan ge allvarliga skador eller orsaka dödsfall.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70583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Shape 959"/>
          <p:cNvSpPr>
            <a:spLocks noGrp="1" noRot="1" noChangeAspect="1"/>
          </p:cNvSpPr>
          <p:nvPr>
            <p:ph type="sldImg"/>
          </p:nvPr>
        </p:nvSpPr>
        <p:spPr>
          <a:xfrm>
            <a:off x="381000" y="685800"/>
            <a:ext cx="6096000" cy="3429000"/>
          </a:xfrm>
          <a:prstGeom prst="rect">
            <a:avLst/>
          </a:prstGeom>
        </p:spPr>
        <p:txBody>
          <a:bodyPr/>
          <a:lstStyle/>
          <a:p>
            <a:endParaRPr/>
          </a:p>
        </p:txBody>
      </p:sp>
      <p:sp>
        <p:nvSpPr>
          <p:cNvPr id="960" name="Shape 960"/>
          <p:cNvSpPr>
            <a:spLocks noGrp="1"/>
          </p:cNvSpPr>
          <p:nvPr>
            <p:ph type="body" sz="quarter" idx="1"/>
          </p:nvPr>
        </p:nvSpPr>
        <p:spPr>
          <a:prstGeom prst="rect">
            <a:avLst/>
          </a:prstGeom>
        </p:spPr>
        <p:txBody>
          <a:bodyPr/>
          <a:lstStyle/>
          <a:p>
            <a:pPr>
              <a:spcBef>
                <a:spcPts val="0"/>
              </a:spcBef>
              <a:defRPr b="1"/>
            </a:pPr>
            <a:r>
              <a:rPr dirty="0" err="1"/>
              <a:t>Använd</a:t>
            </a:r>
            <a:r>
              <a:rPr dirty="0"/>
              <a:t> dig av </a:t>
            </a:r>
            <a:r>
              <a:rPr dirty="0" err="1"/>
              <a:t>arbetsmiljöverkets</a:t>
            </a:r>
            <a:r>
              <a:rPr dirty="0"/>
              <a:t> folder, </a:t>
            </a:r>
            <a:r>
              <a:rPr dirty="0" err="1"/>
              <a:t>lämna</a:t>
            </a:r>
            <a:r>
              <a:rPr dirty="0"/>
              <a:t> </a:t>
            </a:r>
            <a:r>
              <a:rPr dirty="0" err="1"/>
              <a:t>gärna</a:t>
            </a:r>
            <a:r>
              <a:rPr dirty="0"/>
              <a:t> </a:t>
            </a:r>
            <a:r>
              <a:rPr dirty="0" err="1"/>
              <a:t>ett</a:t>
            </a:r>
            <a:r>
              <a:rPr dirty="0"/>
              <a:t> ex till </a:t>
            </a:r>
            <a:r>
              <a:rPr dirty="0" err="1"/>
              <a:t>läraren</a:t>
            </a:r>
            <a:r>
              <a:rPr dirty="0"/>
              <a:t> </a:t>
            </a:r>
            <a:r>
              <a:rPr dirty="0" err="1"/>
              <a:t>innan</a:t>
            </a:r>
            <a:r>
              <a:rPr dirty="0"/>
              <a:t> du </a:t>
            </a:r>
            <a:r>
              <a:rPr dirty="0" err="1"/>
              <a:t>går</a:t>
            </a:r>
            <a:r>
              <a:rPr dirty="0"/>
              <a:t>.</a:t>
            </a:r>
          </a:p>
          <a:p>
            <a:pPr>
              <a:spcBef>
                <a:spcPts val="0"/>
              </a:spcBef>
            </a:pPr>
            <a:r>
              <a:rPr dirty="0"/>
              <a:t> </a:t>
            </a:r>
          </a:p>
          <a:p>
            <a:pPr>
              <a:spcBef>
                <a:spcPts val="0"/>
              </a:spcBef>
              <a:defRPr u="sng"/>
            </a:pPr>
            <a:r>
              <a:rPr dirty="0"/>
              <a:t>Bland </a:t>
            </a:r>
            <a:r>
              <a:rPr dirty="0" err="1"/>
              <a:t>annat</a:t>
            </a:r>
            <a:r>
              <a:rPr dirty="0"/>
              <a:t> </a:t>
            </a:r>
            <a:r>
              <a:rPr dirty="0" err="1"/>
              <a:t>får</a:t>
            </a:r>
            <a:r>
              <a:rPr dirty="0"/>
              <a:t> den under 18 </a:t>
            </a:r>
            <a:r>
              <a:rPr dirty="0" err="1"/>
              <a:t>år</a:t>
            </a:r>
            <a:r>
              <a:rPr dirty="0"/>
              <a:t>:</a:t>
            </a:r>
          </a:p>
          <a:p>
            <a:pPr marL="171435" indent="-171435">
              <a:spcBef>
                <a:spcPts val="0"/>
              </a:spcBef>
              <a:buSzPct val="100000"/>
              <a:buChar char="-"/>
            </a:pPr>
            <a:r>
              <a:rPr dirty="0" err="1"/>
              <a:t>Inte</a:t>
            </a:r>
            <a:r>
              <a:rPr dirty="0"/>
              <a:t> </a:t>
            </a:r>
            <a:r>
              <a:rPr dirty="0" err="1"/>
              <a:t>utföra</a:t>
            </a:r>
            <a:r>
              <a:rPr dirty="0"/>
              <a:t> </a:t>
            </a:r>
            <a:r>
              <a:rPr dirty="0" err="1"/>
              <a:t>arbete</a:t>
            </a:r>
            <a:r>
              <a:rPr dirty="0"/>
              <a:t> som </a:t>
            </a:r>
            <a:r>
              <a:rPr dirty="0" err="1"/>
              <a:t>innebär</a:t>
            </a:r>
            <a:r>
              <a:rPr dirty="0"/>
              <a:t> </a:t>
            </a:r>
            <a:r>
              <a:rPr dirty="0" err="1"/>
              <a:t>särskilda</a:t>
            </a:r>
            <a:r>
              <a:rPr dirty="0"/>
              <a:t> risker. </a:t>
            </a:r>
            <a:r>
              <a:rPr dirty="0" err="1"/>
              <a:t>Riskbedömning</a:t>
            </a:r>
            <a:r>
              <a:rPr dirty="0"/>
              <a:t> ska </a:t>
            </a:r>
            <a:r>
              <a:rPr dirty="0" err="1"/>
              <a:t>göras</a:t>
            </a:r>
            <a:r>
              <a:rPr dirty="0"/>
              <a:t>. </a:t>
            </a:r>
          </a:p>
          <a:p>
            <a:pPr>
              <a:spcBef>
                <a:spcPts val="0"/>
              </a:spcBef>
            </a:pPr>
            <a:r>
              <a:rPr dirty="0"/>
              <a:t>Det </a:t>
            </a:r>
            <a:r>
              <a:rPr dirty="0" err="1"/>
              <a:t>kan</a:t>
            </a:r>
            <a:r>
              <a:rPr dirty="0"/>
              <a:t> </a:t>
            </a:r>
            <a:r>
              <a:rPr dirty="0" err="1"/>
              <a:t>efter</a:t>
            </a:r>
            <a:r>
              <a:rPr dirty="0"/>
              <a:t> </a:t>
            </a:r>
            <a:r>
              <a:rPr dirty="0" err="1"/>
              <a:t>riskbedömning</a:t>
            </a:r>
            <a:r>
              <a:rPr dirty="0"/>
              <a:t> </a:t>
            </a:r>
            <a:r>
              <a:rPr dirty="0" err="1"/>
              <a:t>exempelvis</a:t>
            </a:r>
            <a:r>
              <a:rPr dirty="0"/>
              <a:t> </a:t>
            </a:r>
            <a:r>
              <a:rPr dirty="0" err="1"/>
              <a:t>handla</a:t>
            </a:r>
            <a:r>
              <a:rPr dirty="0"/>
              <a:t> om </a:t>
            </a:r>
            <a:r>
              <a:rPr dirty="0" err="1"/>
              <a:t>att</a:t>
            </a:r>
            <a:r>
              <a:rPr dirty="0"/>
              <a:t> </a:t>
            </a:r>
            <a:r>
              <a:rPr dirty="0" err="1"/>
              <a:t>inte</a:t>
            </a:r>
            <a:r>
              <a:rPr dirty="0"/>
              <a:t> </a:t>
            </a:r>
            <a:r>
              <a:rPr dirty="0" err="1"/>
              <a:t>sitta</a:t>
            </a:r>
            <a:r>
              <a:rPr dirty="0"/>
              <a:t> </a:t>
            </a:r>
            <a:r>
              <a:rPr dirty="0" err="1"/>
              <a:t>själv</a:t>
            </a:r>
            <a:r>
              <a:rPr dirty="0"/>
              <a:t> </a:t>
            </a:r>
            <a:r>
              <a:rPr dirty="0" err="1"/>
              <a:t>i</a:t>
            </a:r>
            <a:r>
              <a:rPr dirty="0"/>
              <a:t> </a:t>
            </a:r>
            <a:r>
              <a:rPr dirty="0" err="1"/>
              <a:t>kassa</a:t>
            </a:r>
            <a:r>
              <a:rPr dirty="0"/>
              <a:t>. </a:t>
            </a:r>
          </a:p>
          <a:p>
            <a:pPr>
              <a:spcBef>
                <a:spcPts val="0"/>
              </a:spcBef>
            </a:pPr>
            <a:r>
              <a:rPr dirty="0"/>
              <a:t>- </a:t>
            </a:r>
            <a:r>
              <a:rPr dirty="0" err="1"/>
              <a:t>Aldrig</a:t>
            </a:r>
            <a:r>
              <a:rPr dirty="0"/>
              <a:t> </a:t>
            </a:r>
            <a:r>
              <a:rPr dirty="0" err="1"/>
              <a:t>transportera</a:t>
            </a:r>
            <a:r>
              <a:rPr dirty="0"/>
              <a:t> </a:t>
            </a:r>
            <a:r>
              <a:rPr dirty="0" err="1"/>
              <a:t>pengar</a:t>
            </a:r>
            <a:r>
              <a:rPr dirty="0"/>
              <a:t> </a:t>
            </a:r>
            <a:r>
              <a:rPr dirty="0" err="1"/>
              <a:t>utanför</a:t>
            </a:r>
            <a:r>
              <a:rPr dirty="0"/>
              <a:t> </a:t>
            </a:r>
            <a:r>
              <a:rPr dirty="0" err="1"/>
              <a:t>arbetsplatsen</a:t>
            </a:r>
            <a:r>
              <a:rPr dirty="0"/>
              <a:t>.       </a:t>
            </a:r>
          </a:p>
          <a:p>
            <a:pPr>
              <a:spcBef>
                <a:spcPts val="0"/>
              </a:spcBef>
            </a:pPr>
            <a:r>
              <a:rPr dirty="0"/>
              <a:t>- Max </a:t>
            </a:r>
            <a:r>
              <a:rPr dirty="0" err="1"/>
              <a:t>jobba</a:t>
            </a:r>
            <a:r>
              <a:rPr dirty="0"/>
              <a:t> 40 </a:t>
            </a:r>
            <a:r>
              <a:rPr dirty="0" err="1"/>
              <a:t>timmar</a:t>
            </a:r>
            <a:r>
              <a:rPr dirty="0"/>
              <a:t> per </a:t>
            </a:r>
            <a:r>
              <a:rPr dirty="0" err="1"/>
              <a:t>veckan</a:t>
            </a:r>
            <a:r>
              <a:rPr dirty="0"/>
              <a:t>.</a:t>
            </a:r>
          </a:p>
          <a:p>
            <a:pPr>
              <a:spcBef>
                <a:spcPts val="0"/>
              </a:spcBef>
            </a:pPr>
            <a:r>
              <a:rPr dirty="0"/>
              <a:t>- Har </a:t>
            </a:r>
            <a:r>
              <a:rPr dirty="0" err="1"/>
              <a:t>rätt</a:t>
            </a:r>
            <a:r>
              <a:rPr dirty="0"/>
              <a:t> till 12 </a:t>
            </a:r>
            <a:r>
              <a:rPr dirty="0" err="1"/>
              <a:t>timmars</a:t>
            </a:r>
            <a:r>
              <a:rPr dirty="0"/>
              <a:t> </a:t>
            </a:r>
            <a:r>
              <a:rPr dirty="0" err="1"/>
              <a:t>dygnsvila</a:t>
            </a:r>
            <a:r>
              <a:rPr dirty="0"/>
              <a:t> </a:t>
            </a:r>
            <a:r>
              <a:rPr dirty="0" err="1"/>
              <a:t>mellan</a:t>
            </a:r>
            <a:r>
              <a:rPr dirty="0"/>
              <a:t> </a:t>
            </a:r>
            <a:r>
              <a:rPr dirty="0" err="1"/>
              <a:t>arbetsdagarna</a:t>
            </a:r>
            <a:r>
              <a:rPr dirty="0"/>
              <a:t>.</a:t>
            </a:r>
          </a:p>
          <a:p>
            <a:pPr>
              <a:spcBef>
                <a:spcPts val="0"/>
              </a:spcBef>
            </a:pPr>
            <a:r>
              <a:rPr dirty="0"/>
              <a:t>- </a:t>
            </a:r>
            <a:r>
              <a:rPr dirty="0" err="1"/>
              <a:t>Får</a:t>
            </a:r>
            <a:r>
              <a:rPr dirty="0"/>
              <a:t> </a:t>
            </a:r>
            <a:r>
              <a:rPr dirty="0" err="1"/>
              <a:t>jobba</a:t>
            </a:r>
            <a:r>
              <a:rPr dirty="0"/>
              <a:t> </a:t>
            </a:r>
            <a:r>
              <a:rPr dirty="0" err="1"/>
              <a:t>högst</a:t>
            </a:r>
            <a:r>
              <a:rPr dirty="0"/>
              <a:t> 8 </a:t>
            </a:r>
            <a:r>
              <a:rPr dirty="0" err="1"/>
              <a:t>timmar</a:t>
            </a:r>
            <a:r>
              <a:rPr dirty="0"/>
              <a:t> per </a:t>
            </a:r>
            <a:r>
              <a:rPr dirty="0" err="1"/>
              <a:t>dygn</a:t>
            </a:r>
            <a:r>
              <a:rPr dirty="0"/>
              <a:t>.</a:t>
            </a:r>
          </a:p>
          <a:p>
            <a:pPr>
              <a:spcBef>
                <a:spcPts val="0"/>
              </a:spcBef>
            </a:pPr>
            <a:r>
              <a:rPr dirty="0"/>
              <a:t>- </a:t>
            </a:r>
            <a:r>
              <a:rPr dirty="0" err="1"/>
              <a:t>Tiden</a:t>
            </a:r>
            <a:r>
              <a:rPr dirty="0"/>
              <a:t> </a:t>
            </a:r>
            <a:r>
              <a:rPr dirty="0" err="1"/>
              <a:t>mellan</a:t>
            </a:r>
            <a:r>
              <a:rPr dirty="0"/>
              <a:t> kl. 22-06 </a:t>
            </a:r>
            <a:r>
              <a:rPr dirty="0" err="1"/>
              <a:t>eller</a:t>
            </a:r>
            <a:r>
              <a:rPr dirty="0"/>
              <a:t> kl. 23-07 ska </a:t>
            </a:r>
            <a:r>
              <a:rPr dirty="0" err="1"/>
              <a:t>vara</a:t>
            </a:r>
            <a:r>
              <a:rPr dirty="0"/>
              <a:t> </a:t>
            </a:r>
            <a:r>
              <a:rPr dirty="0" err="1"/>
              <a:t>fri</a:t>
            </a:r>
            <a:r>
              <a:rPr dirty="0"/>
              <a:t> från </a:t>
            </a:r>
            <a:r>
              <a:rPr dirty="0" err="1"/>
              <a:t>arbete</a:t>
            </a:r>
            <a:r>
              <a:rPr dirty="0"/>
              <a:t>. </a:t>
            </a:r>
          </a:p>
          <a:p>
            <a:pPr>
              <a:spcBef>
                <a:spcPts val="0"/>
              </a:spcBef>
            </a:pPr>
            <a:r>
              <a:rPr dirty="0"/>
              <a:t>- Har </a:t>
            </a:r>
            <a:r>
              <a:rPr dirty="0" err="1"/>
              <a:t>rätt</a:t>
            </a:r>
            <a:r>
              <a:rPr dirty="0"/>
              <a:t> till </a:t>
            </a:r>
            <a:r>
              <a:rPr dirty="0" err="1"/>
              <a:t>en</a:t>
            </a:r>
            <a:r>
              <a:rPr dirty="0"/>
              <a:t> </a:t>
            </a:r>
            <a:r>
              <a:rPr dirty="0" err="1"/>
              <a:t>sammanhängande</a:t>
            </a:r>
            <a:r>
              <a:rPr dirty="0"/>
              <a:t> </a:t>
            </a:r>
            <a:r>
              <a:rPr dirty="0" err="1"/>
              <a:t>rast</a:t>
            </a:r>
            <a:r>
              <a:rPr dirty="0"/>
              <a:t> </a:t>
            </a:r>
            <a:r>
              <a:rPr dirty="0" err="1"/>
              <a:t>på</a:t>
            </a:r>
            <a:r>
              <a:rPr dirty="0"/>
              <a:t> </a:t>
            </a:r>
            <a:r>
              <a:rPr dirty="0" err="1"/>
              <a:t>minst</a:t>
            </a:r>
            <a:r>
              <a:rPr dirty="0"/>
              <a:t> 30 </a:t>
            </a:r>
            <a:r>
              <a:rPr dirty="0" err="1"/>
              <a:t>minuter</a:t>
            </a:r>
            <a:r>
              <a:rPr dirty="0"/>
              <a:t> </a:t>
            </a:r>
            <a:r>
              <a:rPr dirty="0" err="1"/>
              <a:t>senast</a:t>
            </a:r>
            <a:r>
              <a:rPr dirty="0"/>
              <a:t> </a:t>
            </a:r>
            <a:r>
              <a:rPr dirty="0" err="1"/>
              <a:t>efter</a:t>
            </a:r>
            <a:r>
              <a:rPr dirty="0"/>
              <a:t> 4,5 </a:t>
            </a:r>
            <a:r>
              <a:rPr dirty="0" err="1"/>
              <a:t>timmars</a:t>
            </a:r>
            <a:r>
              <a:rPr dirty="0"/>
              <a:t> </a:t>
            </a:r>
            <a:r>
              <a:rPr dirty="0" err="1"/>
              <a:t>arbete</a:t>
            </a:r>
            <a:r>
              <a:rPr dirty="0"/>
              <a:t>.</a:t>
            </a:r>
          </a:p>
          <a:p>
            <a:pPr>
              <a:spcBef>
                <a:spcPts val="0"/>
              </a:spcBef>
            </a:pPr>
            <a:endParaRPr dirty="0"/>
          </a:p>
          <a:p>
            <a:pPr>
              <a:spcBef>
                <a:spcPts val="0"/>
              </a:spcBef>
              <a:defRPr u="sng"/>
            </a:pPr>
            <a:r>
              <a:rPr dirty="0"/>
              <a:t>För </a:t>
            </a:r>
            <a:r>
              <a:rPr dirty="0" err="1"/>
              <a:t>personer</a:t>
            </a:r>
            <a:r>
              <a:rPr dirty="0"/>
              <a:t> under 16 </a:t>
            </a:r>
            <a:r>
              <a:rPr dirty="0" err="1"/>
              <a:t>år</a:t>
            </a:r>
            <a:r>
              <a:rPr dirty="0"/>
              <a:t> </a:t>
            </a:r>
            <a:r>
              <a:rPr dirty="0" err="1"/>
              <a:t>gäller</a:t>
            </a:r>
            <a:r>
              <a:rPr dirty="0"/>
              <a:t> </a:t>
            </a:r>
            <a:r>
              <a:rPr dirty="0" err="1"/>
              <a:t>exempelvis</a:t>
            </a:r>
            <a:r>
              <a:rPr dirty="0"/>
              <a:t> </a:t>
            </a:r>
            <a:r>
              <a:rPr dirty="0" err="1"/>
              <a:t>också</a:t>
            </a:r>
            <a:r>
              <a:rPr u="none" dirty="0"/>
              <a:t>:</a:t>
            </a:r>
          </a:p>
          <a:p>
            <a:pPr marL="171435" indent="-171435">
              <a:spcBef>
                <a:spcPts val="0"/>
              </a:spcBef>
              <a:buSzPct val="100000"/>
              <a:buChar char="-"/>
            </a:pPr>
            <a:r>
              <a:rPr dirty="0"/>
              <a:t>Bara ha </a:t>
            </a:r>
            <a:r>
              <a:rPr dirty="0" err="1"/>
              <a:t>lätt</a:t>
            </a:r>
            <a:r>
              <a:rPr dirty="0"/>
              <a:t> och </a:t>
            </a:r>
            <a:r>
              <a:rPr dirty="0" err="1"/>
              <a:t>ofarligt</a:t>
            </a:r>
            <a:r>
              <a:rPr dirty="0"/>
              <a:t> </a:t>
            </a:r>
            <a:r>
              <a:rPr dirty="0" err="1"/>
              <a:t>arbete</a:t>
            </a:r>
            <a:r>
              <a:rPr dirty="0"/>
              <a:t> som </a:t>
            </a:r>
            <a:r>
              <a:rPr dirty="0" err="1"/>
              <a:t>inte</a:t>
            </a:r>
            <a:r>
              <a:rPr dirty="0"/>
              <a:t> </a:t>
            </a:r>
            <a:r>
              <a:rPr dirty="0" err="1"/>
              <a:t>innebär</a:t>
            </a:r>
            <a:r>
              <a:rPr dirty="0"/>
              <a:t> </a:t>
            </a:r>
            <a:r>
              <a:rPr dirty="0" err="1"/>
              <a:t>stort</a:t>
            </a:r>
            <a:r>
              <a:rPr dirty="0"/>
              <a:t> </a:t>
            </a:r>
            <a:r>
              <a:rPr dirty="0" err="1"/>
              <a:t>ansvarstagande</a:t>
            </a:r>
            <a:r>
              <a:rPr dirty="0"/>
              <a:t> </a:t>
            </a:r>
            <a:r>
              <a:rPr dirty="0" err="1"/>
              <a:t>eller</a:t>
            </a:r>
            <a:r>
              <a:rPr dirty="0"/>
              <a:t> risk för </a:t>
            </a:r>
            <a:r>
              <a:rPr dirty="0" err="1"/>
              <a:t>våld</a:t>
            </a:r>
            <a:r>
              <a:rPr dirty="0"/>
              <a:t>. </a:t>
            </a:r>
          </a:p>
          <a:p>
            <a:pPr>
              <a:spcBef>
                <a:spcPts val="0"/>
              </a:spcBef>
            </a:pPr>
            <a:r>
              <a:rPr dirty="0" err="1"/>
              <a:t>Riskbedömning</a:t>
            </a:r>
            <a:r>
              <a:rPr dirty="0"/>
              <a:t> ska </a:t>
            </a:r>
            <a:r>
              <a:rPr dirty="0" err="1"/>
              <a:t>göras</a:t>
            </a:r>
            <a:r>
              <a:rPr dirty="0"/>
              <a:t>. Det </a:t>
            </a:r>
            <a:r>
              <a:rPr dirty="0" err="1"/>
              <a:t>kan</a:t>
            </a:r>
            <a:r>
              <a:rPr dirty="0"/>
              <a:t> </a:t>
            </a:r>
            <a:r>
              <a:rPr dirty="0" err="1"/>
              <a:t>efter</a:t>
            </a:r>
            <a:r>
              <a:rPr dirty="0"/>
              <a:t> </a:t>
            </a:r>
            <a:r>
              <a:rPr dirty="0" err="1"/>
              <a:t>riskbedömning</a:t>
            </a:r>
            <a:r>
              <a:rPr dirty="0"/>
              <a:t> </a:t>
            </a:r>
            <a:r>
              <a:rPr dirty="0" err="1"/>
              <a:t>exempelvis</a:t>
            </a:r>
            <a:r>
              <a:rPr dirty="0"/>
              <a:t> </a:t>
            </a:r>
            <a:r>
              <a:rPr dirty="0" err="1"/>
              <a:t>handla</a:t>
            </a:r>
            <a:r>
              <a:rPr dirty="0"/>
              <a:t> om </a:t>
            </a:r>
            <a:r>
              <a:rPr dirty="0" err="1"/>
              <a:t>att</a:t>
            </a:r>
            <a:r>
              <a:rPr dirty="0"/>
              <a:t> </a:t>
            </a:r>
            <a:r>
              <a:rPr dirty="0" err="1"/>
              <a:t>inte</a:t>
            </a:r>
            <a:r>
              <a:rPr dirty="0"/>
              <a:t> </a:t>
            </a:r>
            <a:r>
              <a:rPr dirty="0" err="1"/>
              <a:t>sitta</a:t>
            </a:r>
            <a:r>
              <a:rPr dirty="0"/>
              <a:t> </a:t>
            </a:r>
            <a:r>
              <a:rPr dirty="0" err="1"/>
              <a:t>i</a:t>
            </a:r>
            <a:r>
              <a:rPr dirty="0"/>
              <a:t> </a:t>
            </a:r>
            <a:r>
              <a:rPr dirty="0" err="1"/>
              <a:t>kassa</a:t>
            </a:r>
            <a:r>
              <a:rPr dirty="0"/>
              <a:t> </a:t>
            </a:r>
            <a:r>
              <a:rPr dirty="0" err="1"/>
              <a:t>alls</a:t>
            </a:r>
            <a:r>
              <a:rPr dirty="0"/>
              <a:t>.</a:t>
            </a:r>
          </a:p>
          <a:p>
            <a:pPr>
              <a:spcBef>
                <a:spcPts val="0"/>
              </a:spcBef>
            </a:pPr>
            <a:r>
              <a:rPr dirty="0"/>
              <a:t>- </a:t>
            </a:r>
            <a:r>
              <a:rPr dirty="0" err="1"/>
              <a:t>Aldrig</a:t>
            </a:r>
            <a:r>
              <a:rPr dirty="0"/>
              <a:t> </a:t>
            </a:r>
            <a:r>
              <a:rPr dirty="0" err="1"/>
              <a:t>sälja</a:t>
            </a:r>
            <a:r>
              <a:rPr dirty="0"/>
              <a:t> </a:t>
            </a:r>
            <a:r>
              <a:rPr dirty="0" err="1"/>
              <a:t>åldersreglerade</a:t>
            </a:r>
            <a:r>
              <a:rPr dirty="0"/>
              <a:t> </a:t>
            </a:r>
            <a:r>
              <a:rPr dirty="0" err="1"/>
              <a:t>varor</a:t>
            </a:r>
            <a:r>
              <a:rPr dirty="0"/>
              <a:t> som snus, </a:t>
            </a:r>
            <a:r>
              <a:rPr dirty="0" err="1"/>
              <a:t>alkohol</a:t>
            </a:r>
            <a:r>
              <a:rPr dirty="0"/>
              <a:t> och </a:t>
            </a:r>
            <a:r>
              <a:rPr dirty="0" err="1"/>
              <a:t>tobak</a:t>
            </a:r>
            <a:r>
              <a:rPr dirty="0"/>
              <a:t>.  </a:t>
            </a:r>
          </a:p>
          <a:p>
            <a:pPr>
              <a:spcBef>
                <a:spcPts val="0"/>
              </a:spcBef>
            </a:pPr>
            <a:r>
              <a:rPr dirty="0"/>
              <a:t>- Max </a:t>
            </a:r>
            <a:r>
              <a:rPr dirty="0" err="1"/>
              <a:t>jobba</a:t>
            </a:r>
            <a:r>
              <a:rPr dirty="0"/>
              <a:t> 35 </a:t>
            </a:r>
            <a:r>
              <a:rPr dirty="0" err="1"/>
              <a:t>timmar</a:t>
            </a:r>
            <a:r>
              <a:rPr dirty="0"/>
              <a:t> per </a:t>
            </a:r>
            <a:r>
              <a:rPr dirty="0" err="1"/>
              <a:t>vecka</a:t>
            </a:r>
            <a:r>
              <a:rPr dirty="0"/>
              <a:t>. Max 12 </a:t>
            </a:r>
            <a:r>
              <a:rPr dirty="0" err="1"/>
              <a:t>timmar</a:t>
            </a:r>
            <a:r>
              <a:rPr dirty="0"/>
              <a:t> under </a:t>
            </a:r>
            <a:r>
              <a:rPr dirty="0" err="1"/>
              <a:t>skolvecka</a:t>
            </a:r>
            <a:r>
              <a:rPr dirty="0"/>
              <a:t>.  </a:t>
            </a:r>
          </a:p>
          <a:p>
            <a:pPr>
              <a:spcBef>
                <a:spcPts val="0"/>
              </a:spcBef>
            </a:pPr>
            <a:r>
              <a:rPr dirty="0"/>
              <a:t>- Max </a:t>
            </a:r>
            <a:r>
              <a:rPr dirty="0" err="1"/>
              <a:t>jobba</a:t>
            </a:r>
            <a:r>
              <a:rPr dirty="0"/>
              <a:t> 2 </a:t>
            </a:r>
            <a:r>
              <a:rPr dirty="0" err="1"/>
              <a:t>timmar</a:t>
            </a:r>
            <a:r>
              <a:rPr dirty="0"/>
              <a:t> per </a:t>
            </a:r>
            <a:r>
              <a:rPr dirty="0" err="1"/>
              <a:t>skoldag</a:t>
            </a:r>
            <a:r>
              <a:rPr dirty="0"/>
              <a:t> </a:t>
            </a:r>
            <a:r>
              <a:rPr dirty="0" err="1"/>
              <a:t>eller</a:t>
            </a:r>
            <a:r>
              <a:rPr dirty="0"/>
              <a:t> 7 </a:t>
            </a:r>
            <a:r>
              <a:rPr dirty="0" err="1"/>
              <a:t>timmar</a:t>
            </a:r>
            <a:r>
              <a:rPr dirty="0"/>
              <a:t> </a:t>
            </a:r>
            <a:r>
              <a:rPr dirty="0" err="1"/>
              <a:t>skolfri</a:t>
            </a:r>
            <a:r>
              <a:rPr dirty="0"/>
              <a:t> </a:t>
            </a:r>
            <a:r>
              <a:rPr dirty="0" err="1"/>
              <a:t>dag</a:t>
            </a:r>
            <a:r>
              <a:rPr dirty="0"/>
              <a:t>.</a:t>
            </a:r>
          </a:p>
          <a:p>
            <a:pPr>
              <a:spcBef>
                <a:spcPts val="0"/>
              </a:spcBef>
            </a:pPr>
            <a:r>
              <a:rPr dirty="0"/>
              <a:t>- </a:t>
            </a:r>
            <a:r>
              <a:rPr dirty="0" err="1"/>
              <a:t>Inte</a:t>
            </a:r>
            <a:r>
              <a:rPr dirty="0"/>
              <a:t> </a:t>
            </a:r>
            <a:r>
              <a:rPr dirty="0" err="1"/>
              <a:t>arbeta</a:t>
            </a:r>
            <a:r>
              <a:rPr dirty="0"/>
              <a:t> </a:t>
            </a:r>
            <a:r>
              <a:rPr dirty="0" err="1"/>
              <a:t>mellan</a:t>
            </a:r>
            <a:r>
              <a:rPr dirty="0"/>
              <a:t> kl. 20-06. </a:t>
            </a:r>
          </a:p>
          <a:p>
            <a:pPr>
              <a:spcBef>
                <a:spcPts val="0"/>
              </a:spcBef>
            </a:pPr>
            <a:endParaRPr dirty="0"/>
          </a:p>
          <a:p>
            <a:pPr>
              <a:spcBef>
                <a:spcPts val="0"/>
              </a:spcBef>
            </a:pPr>
            <a:r>
              <a:rPr dirty="0"/>
              <a:t>Barn under 13 </a:t>
            </a:r>
            <a:r>
              <a:rPr dirty="0" err="1"/>
              <a:t>år</a:t>
            </a:r>
            <a:r>
              <a:rPr dirty="0"/>
              <a:t> </a:t>
            </a:r>
            <a:r>
              <a:rPr dirty="0" err="1"/>
              <a:t>får</a:t>
            </a:r>
            <a:r>
              <a:rPr dirty="0"/>
              <a:t> </a:t>
            </a:r>
            <a:r>
              <a:rPr dirty="0" err="1"/>
              <a:t>inte</a:t>
            </a:r>
            <a:r>
              <a:rPr dirty="0"/>
              <a:t> </a:t>
            </a:r>
            <a:r>
              <a:rPr dirty="0" err="1"/>
              <a:t>arbeta</a:t>
            </a:r>
            <a:r>
              <a:rPr dirty="0"/>
              <a:t>. </a:t>
            </a:r>
          </a:p>
          <a:p>
            <a:pPr>
              <a:spcBef>
                <a:spcPts val="0"/>
              </a:spcBef>
            </a:pPr>
            <a:r>
              <a:rPr dirty="0"/>
              <a:t> </a:t>
            </a:r>
          </a:p>
          <a:p>
            <a:pPr>
              <a:spcBef>
                <a:spcPts val="0"/>
              </a:spcBef>
              <a:defRPr b="1"/>
            </a:pPr>
            <a:r>
              <a:rPr dirty="0" err="1"/>
              <a:t>Verktyg</a:t>
            </a:r>
            <a:r>
              <a:rPr dirty="0"/>
              <a:t>:</a:t>
            </a:r>
          </a:p>
          <a:p>
            <a:pPr>
              <a:spcBef>
                <a:spcPts val="0"/>
              </a:spcBef>
            </a:pPr>
            <a:r>
              <a:rPr dirty="0" err="1"/>
              <a:t>Arbetsmiljöverkets</a:t>
            </a:r>
            <a:r>
              <a:rPr dirty="0"/>
              <a:t> folder ”</a:t>
            </a:r>
            <a:r>
              <a:rPr dirty="0" err="1"/>
              <a:t>Så</a:t>
            </a:r>
            <a:r>
              <a:rPr dirty="0"/>
              <a:t> </a:t>
            </a:r>
            <a:r>
              <a:rPr dirty="0" err="1"/>
              <a:t>får</a:t>
            </a:r>
            <a:r>
              <a:rPr dirty="0"/>
              <a:t> barn och </a:t>
            </a:r>
            <a:r>
              <a:rPr dirty="0" err="1"/>
              <a:t>ungdomar</a:t>
            </a:r>
            <a:r>
              <a:rPr dirty="0"/>
              <a:t> </a:t>
            </a:r>
            <a:r>
              <a:rPr dirty="0" err="1"/>
              <a:t>arbeta</a:t>
            </a:r>
            <a:r>
              <a:rPr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pPr>
              <a:spcBef>
                <a:spcPts val="0"/>
              </a:spcBef>
            </a:pPr>
            <a:r>
              <a:rPr dirty="0" err="1"/>
              <a:t>Många</a:t>
            </a:r>
            <a:r>
              <a:rPr dirty="0"/>
              <a:t> </a:t>
            </a:r>
            <a:r>
              <a:rPr dirty="0" err="1"/>
              <a:t>unga</a:t>
            </a:r>
            <a:r>
              <a:rPr dirty="0"/>
              <a:t> </a:t>
            </a:r>
            <a:r>
              <a:rPr dirty="0" err="1"/>
              <a:t>hör</a:t>
            </a:r>
            <a:r>
              <a:rPr dirty="0"/>
              <a:t> av sig till </a:t>
            </a:r>
            <a:r>
              <a:rPr dirty="0" err="1"/>
              <a:t>facket</a:t>
            </a:r>
            <a:r>
              <a:rPr dirty="0"/>
              <a:t> </a:t>
            </a:r>
            <a:r>
              <a:rPr dirty="0" err="1"/>
              <a:t>och</a:t>
            </a:r>
            <a:r>
              <a:rPr dirty="0"/>
              <a:t> </a:t>
            </a:r>
            <a:r>
              <a:rPr dirty="0" err="1"/>
              <a:t>har</a:t>
            </a:r>
            <a:r>
              <a:rPr dirty="0"/>
              <a:t> </a:t>
            </a:r>
            <a:r>
              <a:rPr dirty="0" err="1"/>
              <a:t>råkat</a:t>
            </a:r>
            <a:r>
              <a:rPr dirty="0"/>
              <a:t> </a:t>
            </a:r>
            <a:r>
              <a:rPr dirty="0" err="1"/>
              <a:t>ut</a:t>
            </a:r>
            <a:r>
              <a:rPr dirty="0"/>
              <a:t> </a:t>
            </a:r>
            <a:r>
              <a:rPr dirty="0" err="1"/>
              <a:t>för</a:t>
            </a:r>
            <a:r>
              <a:rPr dirty="0"/>
              <a:t> </a:t>
            </a:r>
            <a:r>
              <a:rPr dirty="0" err="1"/>
              <a:t>att</a:t>
            </a:r>
            <a:r>
              <a:rPr dirty="0"/>
              <a:t> ha blivit </a:t>
            </a:r>
            <a:r>
              <a:rPr dirty="0" err="1"/>
              <a:t>tillfrågade</a:t>
            </a:r>
            <a:r>
              <a:rPr dirty="0"/>
              <a:t> om </a:t>
            </a:r>
            <a:r>
              <a:rPr dirty="0" err="1"/>
              <a:t>att</a:t>
            </a:r>
            <a:r>
              <a:rPr dirty="0"/>
              <a:t> ”</a:t>
            </a:r>
            <a:r>
              <a:rPr dirty="0" err="1"/>
              <a:t>provjobba</a:t>
            </a:r>
            <a:r>
              <a:rPr dirty="0"/>
              <a:t>” </a:t>
            </a:r>
            <a:r>
              <a:rPr dirty="0" err="1"/>
              <a:t>utan</a:t>
            </a:r>
            <a:r>
              <a:rPr dirty="0"/>
              <a:t> </a:t>
            </a:r>
            <a:r>
              <a:rPr dirty="0" err="1"/>
              <a:t>att</a:t>
            </a:r>
            <a:r>
              <a:rPr dirty="0"/>
              <a:t> </a:t>
            </a:r>
            <a:r>
              <a:rPr dirty="0" err="1"/>
              <a:t>få</a:t>
            </a:r>
            <a:r>
              <a:rPr dirty="0"/>
              <a:t> </a:t>
            </a:r>
            <a:r>
              <a:rPr dirty="0" err="1"/>
              <a:t>lön</a:t>
            </a:r>
            <a:r>
              <a:rPr dirty="0"/>
              <a:t>. </a:t>
            </a:r>
            <a:r>
              <a:rPr dirty="0" err="1"/>
              <a:t>Alltså</a:t>
            </a:r>
            <a:r>
              <a:rPr dirty="0"/>
              <a:t> </a:t>
            </a:r>
            <a:r>
              <a:rPr dirty="0" err="1"/>
              <a:t>jobba</a:t>
            </a:r>
            <a:r>
              <a:rPr dirty="0"/>
              <a:t> gratis. </a:t>
            </a:r>
            <a:r>
              <a:rPr dirty="0" err="1"/>
              <a:t>Ställ</a:t>
            </a:r>
            <a:r>
              <a:rPr dirty="0"/>
              <a:t> </a:t>
            </a:r>
            <a:r>
              <a:rPr dirty="0" err="1"/>
              <a:t>aldrig</a:t>
            </a:r>
            <a:r>
              <a:rPr dirty="0"/>
              <a:t> </a:t>
            </a:r>
            <a:r>
              <a:rPr dirty="0" err="1"/>
              <a:t>upp</a:t>
            </a:r>
            <a:r>
              <a:rPr dirty="0"/>
              <a:t> </a:t>
            </a:r>
            <a:r>
              <a:rPr dirty="0" err="1"/>
              <a:t>på</a:t>
            </a:r>
            <a:r>
              <a:rPr dirty="0"/>
              <a:t> det. Det </a:t>
            </a:r>
            <a:r>
              <a:rPr dirty="0" err="1"/>
              <a:t>är</a:t>
            </a:r>
            <a:r>
              <a:rPr dirty="0"/>
              <a:t> </a:t>
            </a:r>
            <a:r>
              <a:rPr dirty="0" err="1"/>
              <a:t>fel</a:t>
            </a:r>
            <a:r>
              <a:rPr dirty="0"/>
              <a:t> av </a:t>
            </a:r>
            <a:r>
              <a:rPr dirty="0" err="1"/>
              <a:t>en</a:t>
            </a:r>
            <a:r>
              <a:rPr dirty="0"/>
              <a:t> </a:t>
            </a:r>
            <a:r>
              <a:rPr dirty="0" err="1"/>
              <a:t>arbetsgivare</a:t>
            </a:r>
            <a:r>
              <a:rPr dirty="0"/>
              <a:t> </a:t>
            </a:r>
            <a:r>
              <a:rPr dirty="0" err="1"/>
              <a:t>att</a:t>
            </a:r>
            <a:r>
              <a:rPr dirty="0"/>
              <a:t> </a:t>
            </a:r>
            <a:r>
              <a:rPr dirty="0" err="1"/>
              <a:t>göra</a:t>
            </a:r>
            <a:r>
              <a:rPr dirty="0"/>
              <a:t> </a:t>
            </a:r>
            <a:r>
              <a:rPr dirty="0" err="1"/>
              <a:t>på</a:t>
            </a:r>
            <a:r>
              <a:rPr dirty="0"/>
              <a:t> det </a:t>
            </a:r>
            <a:r>
              <a:rPr dirty="0" err="1"/>
              <a:t>viset</a:t>
            </a:r>
            <a:r>
              <a:rPr dirty="0"/>
              <a:t>.</a:t>
            </a:r>
            <a:r>
              <a:rPr lang="sv-SE" dirty="0"/>
              <a:t> </a:t>
            </a:r>
            <a:r>
              <a:rPr lang="en-US" dirty="0"/>
              <a:t> </a:t>
            </a:r>
            <a:r>
              <a:rPr lang="en-US" dirty="0" err="1"/>
              <a:t>På</a:t>
            </a:r>
            <a:r>
              <a:rPr lang="en-US" dirty="0"/>
              <a:t> </a:t>
            </a:r>
            <a:r>
              <a:rPr lang="en-US" dirty="0" err="1"/>
              <a:t>frisörsidan</a:t>
            </a:r>
            <a:r>
              <a:rPr lang="en-US" dirty="0"/>
              <a:t> </a:t>
            </a:r>
            <a:r>
              <a:rPr lang="en-US" dirty="0" err="1"/>
              <a:t>räknas</a:t>
            </a:r>
            <a:r>
              <a:rPr lang="en-US" dirty="0"/>
              <a:t> det </a:t>
            </a:r>
            <a:r>
              <a:rPr lang="en-US" dirty="0" err="1"/>
              <a:t>inte</a:t>
            </a:r>
            <a:r>
              <a:rPr lang="en-US" dirty="0"/>
              <a:t> som ”</a:t>
            </a:r>
            <a:r>
              <a:rPr lang="en-US" dirty="0" err="1"/>
              <a:t>obetalt</a:t>
            </a:r>
            <a:r>
              <a:rPr lang="en-US" dirty="0"/>
              <a:t> </a:t>
            </a:r>
            <a:r>
              <a:rPr lang="en-US" dirty="0" err="1"/>
              <a:t>provjobb</a:t>
            </a:r>
            <a:r>
              <a:rPr lang="en-US" dirty="0"/>
              <a:t>” om </a:t>
            </a:r>
            <a:r>
              <a:rPr lang="en-US" dirty="0" err="1"/>
              <a:t>en</a:t>
            </a:r>
            <a:r>
              <a:rPr lang="en-US" dirty="0"/>
              <a:t> person </a:t>
            </a:r>
            <a:r>
              <a:rPr lang="en-US" dirty="0" err="1"/>
              <a:t>vill</a:t>
            </a:r>
            <a:r>
              <a:rPr lang="en-US" dirty="0"/>
              <a:t> visa </a:t>
            </a:r>
            <a:r>
              <a:rPr lang="en-US" dirty="0" err="1"/>
              <a:t>upp</a:t>
            </a:r>
            <a:r>
              <a:rPr lang="en-US" dirty="0"/>
              <a:t> </a:t>
            </a:r>
            <a:r>
              <a:rPr lang="en-US" dirty="0" err="1"/>
              <a:t>sitt</a:t>
            </a:r>
            <a:r>
              <a:rPr lang="en-US" dirty="0"/>
              <a:t> </a:t>
            </a:r>
            <a:r>
              <a:rPr lang="en-US" dirty="0" err="1"/>
              <a:t>arbete</a:t>
            </a:r>
            <a:r>
              <a:rPr lang="en-US" dirty="0"/>
              <a:t> </a:t>
            </a:r>
            <a:r>
              <a:rPr lang="en-US" dirty="0" err="1"/>
              <a:t>genom</a:t>
            </a:r>
            <a:r>
              <a:rPr lang="en-US" dirty="0"/>
              <a:t> </a:t>
            </a:r>
            <a:r>
              <a:rPr lang="en-US" dirty="0" err="1"/>
              <a:t>att</a:t>
            </a:r>
            <a:r>
              <a:rPr lang="en-US" dirty="0"/>
              <a:t> </a:t>
            </a:r>
            <a:r>
              <a:rPr lang="en-US" dirty="0" err="1"/>
              <a:t>tex</a:t>
            </a:r>
            <a:r>
              <a:rPr lang="en-US" dirty="0"/>
              <a:t> ta med mamma </a:t>
            </a:r>
            <a:r>
              <a:rPr lang="en-US" dirty="0" err="1"/>
              <a:t>eller</a:t>
            </a:r>
            <a:r>
              <a:rPr lang="en-US" dirty="0"/>
              <a:t> </a:t>
            </a:r>
            <a:r>
              <a:rPr lang="en-US" dirty="0" err="1"/>
              <a:t>en</a:t>
            </a:r>
            <a:r>
              <a:rPr lang="en-US" dirty="0"/>
              <a:t> </a:t>
            </a:r>
            <a:r>
              <a:rPr lang="en-US" dirty="0" err="1"/>
              <a:t>kompis</a:t>
            </a:r>
            <a:r>
              <a:rPr lang="en-US" dirty="0"/>
              <a:t> och </a:t>
            </a:r>
            <a:r>
              <a:rPr lang="en-US" dirty="0" err="1"/>
              <a:t>klippa</a:t>
            </a:r>
            <a:r>
              <a:rPr lang="en-US" dirty="0"/>
              <a:t> hen.</a:t>
            </a:r>
            <a:endParaRPr dirty="0"/>
          </a:p>
          <a:p>
            <a:pPr>
              <a:spcBef>
                <a:spcPts val="0"/>
              </a:spcBef>
            </a:pPr>
            <a:endParaRPr dirty="0"/>
          </a:p>
          <a:p>
            <a:pPr>
              <a:spcBef>
                <a:spcPts val="0"/>
              </a:spcBef>
            </a:pPr>
            <a:r>
              <a:rPr dirty="0"/>
              <a:t>Det </a:t>
            </a:r>
            <a:r>
              <a:rPr dirty="0" err="1"/>
              <a:t>finns</a:t>
            </a:r>
            <a:r>
              <a:rPr dirty="0"/>
              <a:t> </a:t>
            </a:r>
            <a:r>
              <a:rPr dirty="0" err="1"/>
              <a:t>en</a:t>
            </a:r>
            <a:r>
              <a:rPr dirty="0"/>
              <a:t> </a:t>
            </a:r>
            <a:r>
              <a:rPr dirty="0" err="1"/>
              <a:t>anledning</a:t>
            </a:r>
            <a:r>
              <a:rPr dirty="0"/>
              <a:t> till </a:t>
            </a:r>
            <a:r>
              <a:rPr dirty="0" err="1"/>
              <a:t>att</a:t>
            </a:r>
            <a:r>
              <a:rPr dirty="0"/>
              <a:t> </a:t>
            </a:r>
            <a:r>
              <a:rPr dirty="0" err="1"/>
              <a:t>vissa</a:t>
            </a:r>
            <a:r>
              <a:rPr dirty="0"/>
              <a:t> </a:t>
            </a:r>
            <a:r>
              <a:rPr dirty="0" err="1"/>
              <a:t>arbetsgivare</a:t>
            </a:r>
            <a:r>
              <a:rPr dirty="0"/>
              <a:t> </a:t>
            </a:r>
            <a:r>
              <a:rPr dirty="0" err="1"/>
              <a:t>är</a:t>
            </a:r>
            <a:r>
              <a:rPr dirty="0"/>
              <a:t> </a:t>
            </a:r>
            <a:r>
              <a:rPr dirty="0" err="1"/>
              <a:t>beredda</a:t>
            </a:r>
            <a:r>
              <a:rPr dirty="0"/>
              <a:t> </a:t>
            </a:r>
            <a:r>
              <a:rPr dirty="0" err="1"/>
              <a:t>att</a:t>
            </a:r>
            <a:r>
              <a:rPr dirty="0"/>
              <a:t> ta </a:t>
            </a:r>
            <a:r>
              <a:rPr dirty="0" err="1"/>
              <a:t>risken</a:t>
            </a:r>
            <a:r>
              <a:rPr dirty="0"/>
              <a:t> </a:t>
            </a:r>
            <a:r>
              <a:rPr dirty="0" err="1"/>
              <a:t>att</a:t>
            </a:r>
            <a:r>
              <a:rPr dirty="0"/>
              <a:t> </a:t>
            </a:r>
            <a:r>
              <a:rPr dirty="0" err="1"/>
              <a:t>åka</a:t>
            </a:r>
            <a:r>
              <a:rPr dirty="0"/>
              <a:t> </a:t>
            </a:r>
            <a:r>
              <a:rPr dirty="0" err="1"/>
              <a:t>dit</a:t>
            </a:r>
            <a:r>
              <a:rPr dirty="0"/>
              <a:t> för den </a:t>
            </a:r>
            <a:r>
              <a:rPr dirty="0" err="1"/>
              <a:t>olagliga</a:t>
            </a:r>
            <a:r>
              <a:rPr dirty="0"/>
              <a:t> handling det </a:t>
            </a:r>
            <a:r>
              <a:rPr dirty="0" err="1"/>
              <a:t>är</a:t>
            </a:r>
            <a:r>
              <a:rPr dirty="0"/>
              <a:t> </a:t>
            </a:r>
            <a:r>
              <a:rPr dirty="0" err="1"/>
              <a:t>att</a:t>
            </a:r>
            <a:r>
              <a:rPr dirty="0"/>
              <a:t> </a:t>
            </a:r>
            <a:r>
              <a:rPr dirty="0" err="1"/>
              <a:t>anställa</a:t>
            </a:r>
            <a:r>
              <a:rPr dirty="0"/>
              <a:t> ”</a:t>
            </a:r>
            <a:r>
              <a:rPr dirty="0" err="1"/>
              <a:t>svart</a:t>
            </a:r>
            <a:r>
              <a:rPr dirty="0"/>
              <a:t>”. </a:t>
            </a:r>
            <a:r>
              <a:rPr dirty="0" err="1"/>
              <a:t>Jobbar</a:t>
            </a:r>
            <a:r>
              <a:rPr dirty="0"/>
              <a:t> du ”</a:t>
            </a:r>
            <a:r>
              <a:rPr dirty="0" err="1"/>
              <a:t>svart</a:t>
            </a:r>
            <a:r>
              <a:rPr dirty="0"/>
              <a:t>” tar </a:t>
            </a:r>
            <a:r>
              <a:rPr dirty="0" err="1"/>
              <a:t>nämligen</a:t>
            </a:r>
            <a:r>
              <a:rPr dirty="0"/>
              <a:t> </a:t>
            </a:r>
            <a:r>
              <a:rPr dirty="0" err="1"/>
              <a:t>arbetsgivaren</a:t>
            </a:r>
            <a:r>
              <a:rPr dirty="0"/>
              <a:t> de </a:t>
            </a:r>
            <a:r>
              <a:rPr dirty="0" err="1"/>
              <a:t>pengar</a:t>
            </a:r>
            <a:r>
              <a:rPr dirty="0"/>
              <a:t> som </a:t>
            </a:r>
            <a:r>
              <a:rPr dirty="0" err="1"/>
              <a:t>annars</a:t>
            </a:r>
            <a:r>
              <a:rPr dirty="0"/>
              <a:t> hade </a:t>
            </a:r>
            <a:r>
              <a:rPr dirty="0" err="1"/>
              <a:t>gått</a:t>
            </a:r>
            <a:r>
              <a:rPr dirty="0"/>
              <a:t> till </a:t>
            </a:r>
            <a:r>
              <a:rPr dirty="0" err="1"/>
              <a:t>skatt</a:t>
            </a:r>
            <a:r>
              <a:rPr dirty="0"/>
              <a:t>, pension, </a:t>
            </a:r>
            <a:r>
              <a:rPr dirty="0" err="1"/>
              <a:t>sociala</a:t>
            </a:r>
            <a:r>
              <a:rPr dirty="0"/>
              <a:t> </a:t>
            </a:r>
            <a:r>
              <a:rPr dirty="0" err="1"/>
              <a:t>avgifter</a:t>
            </a:r>
            <a:r>
              <a:rPr dirty="0"/>
              <a:t> och </a:t>
            </a:r>
            <a:r>
              <a:rPr dirty="0" err="1"/>
              <a:t>mycket</a:t>
            </a:r>
            <a:r>
              <a:rPr dirty="0"/>
              <a:t> </a:t>
            </a:r>
            <a:r>
              <a:rPr dirty="0" err="1"/>
              <a:t>annat</a:t>
            </a:r>
            <a:r>
              <a:rPr dirty="0"/>
              <a:t> och </a:t>
            </a:r>
            <a:r>
              <a:rPr dirty="0" err="1"/>
              <a:t>stoppar</a:t>
            </a:r>
            <a:r>
              <a:rPr dirty="0"/>
              <a:t> dem </a:t>
            </a:r>
            <a:r>
              <a:rPr dirty="0" err="1"/>
              <a:t>i</a:t>
            </a:r>
            <a:r>
              <a:rPr dirty="0"/>
              <a:t> </a:t>
            </a:r>
            <a:r>
              <a:rPr dirty="0" err="1"/>
              <a:t>egen</a:t>
            </a:r>
            <a:r>
              <a:rPr dirty="0"/>
              <a:t> </a:t>
            </a:r>
            <a:r>
              <a:rPr dirty="0" err="1"/>
              <a:t>ficka</a:t>
            </a:r>
            <a:r>
              <a:rPr dirty="0"/>
              <a:t>. Du </a:t>
            </a:r>
            <a:r>
              <a:rPr dirty="0" err="1"/>
              <a:t>får</a:t>
            </a:r>
            <a:r>
              <a:rPr dirty="0"/>
              <a:t> </a:t>
            </a:r>
            <a:r>
              <a:rPr dirty="0" err="1"/>
              <a:t>längre</a:t>
            </a:r>
            <a:r>
              <a:rPr dirty="0"/>
              <a:t> </a:t>
            </a:r>
            <a:r>
              <a:rPr dirty="0" err="1"/>
              <a:t>lön</a:t>
            </a:r>
            <a:r>
              <a:rPr dirty="0"/>
              <a:t> och </a:t>
            </a:r>
            <a:r>
              <a:rPr dirty="0" err="1"/>
              <a:t>utsätts</a:t>
            </a:r>
            <a:r>
              <a:rPr dirty="0"/>
              <a:t> för </a:t>
            </a:r>
            <a:r>
              <a:rPr dirty="0" err="1"/>
              <a:t>osäkerhet</a:t>
            </a:r>
            <a:r>
              <a:rPr dirty="0"/>
              <a:t> och </a:t>
            </a:r>
            <a:r>
              <a:rPr dirty="0" err="1"/>
              <a:t>fara</a:t>
            </a:r>
            <a:r>
              <a:rPr dirty="0"/>
              <a:t>. Det </a:t>
            </a:r>
            <a:r>
              <a:rPr dirty="0" err="1"/>
              <a:t>är</a:t>
            </a:r>
            <a:r>
              <a:rPr dirty="0"/>
              <a:t> </a:t>
            </a:r>
            <a:r>
              <a:rPr dirty="0" err="1"/>
              <a:t>inte</a:t>
            </a:r>
            <a:r>
              <a:rPr dirty="0"/>
              <a:t> </a:t>
            </a:r>
            <a:r>
              <a:rPr dirty="0" err="1"/>
              <a:t>okej</a:t>
            </a:r>
            <a:r>
              <a:rPr dirty="0"/>
              <a:t>. </a:t>
            </a:r>
          </a:p>
          <a:p>
            <a:pPr>
              <a:spcBef>
                <a:spcPts val="0"/>
              </a:spcBef>
            </a:pPr>
            <a:endParaRPr dirty="0"/>
          </a:p>
          <a:p>
            <a:pPr>
              <a:spcBef>
                <a:spcPts val="0"/>
              </a:spcBef>
            </a:pPr>
            <a:r>
              <a:rPr dirty="0" err="1"/>
              <a:t>Arbetsmiljö</a:t>
            </a:r>
            <a:r>
              <a:rPr dirty="0"/>
              <a:t> </a:t>
            </a:r>
            <a:r>
              <a:rPr dirty="0" err="1"/>
              <a:t>handlar</a:t>
            </a:r>
            <a:r>
              <a:rPr dirty="0"/>
              <a:t> </a:t>
            </a:r>
            <a:r>
              <a:rPr dirty="0" err="1"/>
              <a:t>både</a:t>
            </a:r>
            <a:r>
              <a:rPr dirty="0"/>
              <a:t> om den </a:t>
            </a:r>
            <a:r>
              <a:rPr dirty="0" err="1"/>
              <a:t>fysiska</a:t>
            </a:r>
            <a:r>
              <a:rPr dirty="0"/>
              <a:t> (</a:t>
            </a:r>
            <a:r>
              <a:rPr dirty="0" err="1"/>
              <a:t>skador</a:t>
            </a:r>
            <a:r>
              <a:rPr dirty="0"/>
              <a:t>) och </a:t>
            </a:r>
            <a:r>
              <a:rPr dirty="0" err="1"/>
              <a:t>psykiska</a:t>
            </a:r>
            <a:r>
              <a:rPr dirty="0"/>
              <a:t> (mobbing, stress med </a:t>
            </a:r>
            <a:r>
              <a:rPr dirty="0" err="1"/>
              <a:t>mera</a:t>
            </a:r>
            <a:r>
              <a:rPr dirty="0"/>
              <a:t>) </a:t>
            </a:r>
            <a:r>
              <a:rPr dirty="0" err="1"/>
              <a:t>arbetsmiljön</a:t>
            </a:r>
            <a:r>
              <a:rPr dirty="0"/>
              <a:t>. Det </a:t>
            </a:r>
            <a:r>
              <a:rPr dirty="0" err="1"/>
              <a:t>är</a:t>
            </a:r>
            <a:r>
              <a:rPr dirty="0"/>
              <a:t> </a:t>
            </a:r>
            <a:r>
              <a:rPr dirty="0" err="1"/>
              <a:t>arbetsgivarens</a:t>
            </a:r>
            <a:r>
              <a:rPr dirty="0"/>
              <a:t> </a:t>
            </a:r>
            <a:r>
              <a:rPr dirty="0" err="1"/>
              <a:t>ansvar</a:t>
            </a:r>
            <a:r>
              <a:rPr dirty="0"/>
              <a:t> </a:t>
            </a:r>
            <a:r>
              <a:rPr dirty="0" err="1"/>
              <a:t>att</a:t>
            </a:r>
            <a:r>
              <a:rPr dirty="0"/>
              <a:t> ha god </a:t>
            </a:r>
            <a:r>
              <a:rPr dirty="0" err="1"/>
              <a:t>arbetsmiljö</a:t>
            </a:r>
            <a:r>
              <a:rPr dirty="0"/>
              <a:t> </a:t>
            </a:r>
            <a:r>
              <a:rPr dirty="0" err="1"/>
              <a:t>på</a:t>
            </a:r>
            <a:r>
              <a:rPr dirty="0"/>
              <a:t> </a:t>
            </a:r>
            <a:r>
              <a:rPr dirty="0" err="1"/>
              <a:t>arbetsplatsen</a:t>
            </a:r>
            <a:r>
              <a:rPr dirty="0"/>
              <a:t>. </a:t>
            </a:r>
            <a:r>
              <a:rPr dirty="0" err="1"/>
              <a:t>Arbetsmiljölagen</a:t>
            </a:r>
            <a:r>
              <a:rPr dirty="0"/>
              <a:t> ska </a:t>
            </a:r>
            <a:r>
              <a:rPr dirty="0" err="1"/>
              <a:t>följas</a:t>
            </a:r>
            <a:r>
              <a:rPr dirty="0"/>
              <a:t>. Vi som </a:t>
            </a:r>
            <a:r>
              <a:rPr dirty="0" err="1"/>
              <a:t>anställda</a:t>
            </a:r>
            <a:r>
              <a:rPr dirty="0"/>
              <a:t> </a:t>
            </a:r>
            <a:r>
              <a:rPr dirty="0" err="1"/>
              <a:t>måste</a:t>
            </a:r>
            <a:r>
              <a:rPr dirty="0"/>
              <a:t> </a:t>
            </a:r>
            <a:r>
              <a:rPr dirty="0" err="1"/>
              <a:t>också</a:t>
            </a:r>
            <a:r>
              <a:rPr dirty="0"/>
              <a:t> ta hand om varandra. </a:t>
            </a:r>
          </a:p>
          <a:p>
            <a:pPr>
              <a:spcBef>
                <a:spcPts val="0"/>
              </a:spcBef>
            </a:pPr>
            <a:endParaRPr dirty="0"/>
          </a:p>
          <a:p>
            <a:r>
              <a:rPr dirty="0" err="1"/>
              <a:t>Diskriminering</a:t>
            </a:r>
            <a:r>
              <a:rPr dirty="0"/>
              <a:t> </a:t>
            </a:r>
            <a:r>
              <a:rPr dirty="0" err="1"/>
              <a:t>är</a:t>
            </a:r>
            <a:r>
              <a:rPr dirty="0"/>
              <a:t> </a:t>
            </a:r>
            <a:r>
              <a:rPr dirty="0" err="1"/>
              <a:t>inte</a:t>
            </a:r>
            <a:r>
              <a:rPr dirty="0"/>
              <a:t> </a:t>
            </a:r>
            <a:r>
              <a:rPr dirty="0" err="1"/>
              <a:t>okej</a:t>
            </a:r>
            <a:r>
              <a:rPr dirty="0"/>
              <a:t>. </a:t>
            </a:r>
            <a:r>
              <a:rPr dirty="0" err="1"/>
              <a:t>Diskrimineringslagen</a:t>
            </a:r>
            <a:r>
              <a:rPr dirty="0"/>
              <a:t> </a:t>
            </a:r>
            <a:r>
              <a:rPr dirty="0" err="1"/>
              <a:t>förbjuder</a:t>
            </a:r>
            <a:r>
              <a:rPr dirty="0"/>
              <a:t> </a:t>
            </a:r>
            <a:r>
              <a:rPr dirty="0" err="1"/>
              <a:t>diskriminering</a:t>
            </a:r>
            <a:r>
              <a:rPr dirty="0"/>
              <a:t> </a:t>
            </a:r>
            <a:r>
              <a:rPr dirty="0" err="1"/>
              <a:t>baserat</a:t>
            </a:r>
            <a:r>
              <a:rPr dirty="0"/>
              <a:t> </a:t>
            </a:r>
            <a:r>
              <a:rPr dirty="0" err="1"/>
              <a:t>på</a:t>
            </a:r>
            <a:r>
              <a:rPr dirty="0"/>
              <a:t> </a:t>
            </a:r>
            <a:r>
              <a:rPr dirty="0" err="1"/>
              <a:t>kön</a:t>
            </a:r>
            <a:r>
              <a:rPr dirty="0"/>
              <a:t>, </a:t>
            </a:r>
            <a:r>
              <a:rPr dirty="0" err="1"/>
              <a:t>könsöverskridande</a:t>
            </a:r>
            <a:r>
              <a:rPr dirty="0"/>
              <a:t> </a:t>
            </a:r>
            <a:r>
              <a:rPr dirty="0" err="1"/>
              <a:t>identitet</a:t>
            </a:r>
            <a:r>
              <a:rPr dirty="0"/>
              <a:t> </a:t>
            </a:r>
            <a:r>
              <a:rPr dirty="0" err="1"/>
              <a:t>eller</a:t>
            </a:r>
            <a:r>
              <a:rPr dirty="0"/>
              <a:t> </a:t>
            </a:r>
            <a:r>
              <a:rPr dirty="0" err="1"/>
              <a:t>uttryck</a:t>
            </a:r>
            <a:r>
              <a:rPr dirty="0"/>
              <a:t>, </a:t>
            </a:r>
            <a:r>
              <a:rPr dirty="0" err="1"/>
              <a:t>etnisk</a:t>
            </a:r>
            <a:r>
              <a:rPr dirty="0"/>
              <a:t> </a:t>
            </a:r>
            <a:r>
              <a:rPr dirty="0" err="1"/>
              <a:t>tillhörighet</a:t>
            </a:r>
            <a:r>
              <a:rPr dirty="0"/>
              <a:t>, religion </a:t>
            </a:r>
            <a:r>
              <a:rPr dirty="0" err="1"/>
              <a:t>eller</a:t>
            </a:r>
            <a:r>
              <a:rPr dirty="0"/>
              <a:t> </a:t>
            </a:r>
            <a:r>
              <a:rPr dirty="0" err="1"/>
              <a:t>annan</a:t>
            </a:r>
            <a:r>
              <a:rPr dirty="0"/>
              <a:t> </a:t>
            </a:r>
            <a:r>
              <a:rPr dirty="0" err="1"/>
              <a:t>trosuppfattning</a:t>
            </a:r>
            <a:r>
              <a:rPr dirty="0"/>
              <a:t>, </a:t>
            </a:r>
            <a:r>
              <a:rPr dirty="0" err="1"/>
              <a:t>funktionshinder</a:t>
            </a:r>
            <a:r>
              <a:rPr dirty="0"/>
              <a:t>, </a:t>
            </a:r>
            <a:r>
              <a:rPr dirty="0" err="1"/>
              <a:t>sexuell</a:t>
            </a:r>
            <a:r>
              <a:rPr dirty="0"/>
              <a:t> </a:t>
            </a:r>
            <a:r>
              <a:rPr dirty="0" err="1"/>
              <a:t>läggning</a:t>
            </a:r>
            <a:r>
              <a:rPr dirty="0"/>
              <a:t> och </a:t>
            </a:r>
            <a:r>
              <a:rPr dirty="0" err="1"/>
              <a:t>ålder</a:t>
            </a:r>
            <a:r>
              <a:rPr dirty="0"/>
              <a:t>.</a:t>
            </a:r>
          </a:p>
          <a:p>
            <a:endParaRPr dirty="0"/>
          </a:p>
          <a:p>
            <a:pPr>
              <a:defRPr b="1"/>
            </a:pPr>
            <a:r>
              <a:rPr dirty="0" err="1"/>
              <a:t>Verktyg</a:t>
            </a:r>
            <a:r>
              <a:rPr dirty="0"/>
              <a:t>:</a:t>
            </a:r>
          </a:p>
          <a:p>
            <a:r>
              <a:rPr dirty="0"/>
              <a:t>Arenas </a:t>
            </a:r>
            <a:r>
              <a:rPr dirty="0" err="1"/>
              <a:t>rollspel</a:t>
            </a:r>
            <a:r>
              <a:rPr dirty="0"/>
              <a:t> ”Loppet – </a:t>
            </a:r>
            <a:r>
              <a:rPr dirty="0" err="1"/>
              <a:t>ett</a:t>
            </a:r>
            <a:r>
              <a:rPr dirty="0"/>
              <a:t> </a:t>
            </a:r>
            <a:r>
              <a:rPr dirty="0" err="1"/>
              <a:t>spel</a:t>
            </a:r>
            <a:r>
              <a:rPr dirty="0"/>
              <a:t> om </a:t>
            </a:r>
            <a:r>
              <a:rPr dirty="0" err="1"/>
              <a:t>diskriminering</a:t>
            </a:r>
            <a:r>
              <a:rPr dirty="0"/>
              <a:t>”.</a:t>
            </a:r>
            <a:br>
              <a:rPr lang="sv-SE" dirty="0"/>
            </a:br>
            <a:r>
              <a:rPr lang="sv-SE" dirty="0">
                <a:hlinkClick r:id="rId3"/>
              </a:rPr>
              <a:t>Spel för klassrummet - Arena Skolinformation (arbetslivskoll.se)</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xfrm>
            <a:off x="381000" y="685800"/>
            <a:ext cx="6096000" cy="3429000"/>
          </a:xfrm>
          <a:prstGeom prst="rect">
            <a:avLst/>
          </a:prstGeom>
        </p:spPr>
        <p:txBody>
          <a:bodyPr/>
          <a:lstStyle/>
          <a:p>
            <a:endParaRPr/>
          </a:p>
        </p:txBody>
      </p:sp>
      <p:sp>
        <p:nvSpPr>
          <p:cNvPr id="1031" name="Shape 1031"/>
          <p:cNvSpPr>
            <a:spLocks noGrp="1"/>
          </p:cNvSpPr>
          <p:nvPr>
            <p:ph type="body" sz="quarter" idx="1"/>
          </p:nvPr>
        </p:nvSpPr>
        <p:spPr>
          <a:prstGeom prst="rect">
            <a:avLst/>
          </a:prstGeom>
        </p:spPr>
        <p:txBody>
          <a:bodyPr/>
          <a:lstStyle/>
          <a:p>
            <a:r>
              <a:rPr lang="sv-SE" dirty="0"/>
              <a:t>Det är väldigt viktigt för eleverna att de blir eller är elevmedlemmar. Dessutom är det väldigt förmånligt. </a:t>
            </a:r>
          </a:p>
          <a:p>
            <a:endParaRPr lang="sv-SE" dirty="0"/>
          </a:p>
          <a:p>
            <a:r>
              <a:rPr lang="sv-SE" dirty="0"/>
              <a:t>De som läser våra branschinriktade utbildningar kommer praktisera (arbetsplatsförlagt lärande, APL)) länge på arbetsplatser i våra branscher. Då är det såklart lika viktigt för dem att vara medlemmar som för andra anställda på arbetsplatserna. </a:t>
            </a:r>
          </a:p>
          <a:p>
            <a:r>
              <a:rPr lang="sv-SE" dirty="0"/>
              <a:t>Hjälp eleverna att fylla i inträdesansökan genom att förklara hur de går till väga för att fylla i den, steg för steg. </a:t>
            </a:r>
            <a:br>
              <a:rPr lang="sv-SE" dirty="0"/>
            </a:br>
            <a:r>
              <a:rPr lang="sv-SE" dirty="0"/>
              <a:t>Samla in inträdesansökningarna efter skolinformationen och lämna till din avdelning. </a:t>
            </a:r>
          </a:p>
          <a:p>
            <a:endParaRPr lang="sv-SE" dirty="0"/>
          </a:p>
          <a:p>
            <a:r>
              <a:rPr lang="sv-SE" dirty="0"/>
              <a:t>Alla som läser branschinriktade utbildningar kan bli elevmedlemmar i Handels. Alltså exempelvis Försäljning och Serviceprogrammet (Handels- och administrationsprogrammet) och olika hantverksprogram på gymnasiet samt andra branschinriktade vuxenutbildningar.</a:t>
            </a:r>
          </a:p>
          <a:p>
            <a:r>
              <a:rPr lang="sv-SE" dirty="0"/>
              <a:t>Det är helt gratis.</a:t>
            </a:r>
            <a:br>
              <a:rPr lang="sv-SE" dirty="0"/>
            </a:br>
            <a:r>
              <a:rPr lang="sv-SE" b="1" dirty="0"/>
              <a:t>Jobbar du extra inom Handels under tiden du studerar på ett högskoleförberedande program kan du också bli elevmedlem!</a:t>
            </a:r>
          </a:p>
          <a:p>
            <a:endParaRPr lang="sv-SE" b="1" dirty="0"/>
          </a:p>
          <a:p>
            <a:r>
              <a:rPr lang="sv-SE" dirty="0"/>
              <a:t>Elevmedlem har facket i ryggen. Det är bland annat en </a:t>
            </a:r>
            <a:r>
              <a:rPr lang="sv-SE" b="1" dirty="0"/>
              <a:t>viktig trygghet vid praktik och extrajobb. </a:t>
            </a:r>
          </a:p>
          <a:p>
            <a:r>
              <a:rPr lang="sv-SE" dirty="0"/>
              <a:t>Elevmedlemmar kan gå facklig utbildning och vi skickar vår medlemstidning Handelsnytt som kommer ut 8 gånger om året. </a:t>
            </a:r>
          </a:p>
          <a:p>
            <a:r>
              <a:rPr lang="sv-SE" dirty="0"/>
              <a:t>Efter avslutade studier kontaktar vi dem med viktig anpassad information om vad är viktigt att tänka på som ny på arbetsmarknaden. Elevmedlemmen väljer själv om hen vill fortsätta vara medlem efter sin examen, när vi ringer upp. </a:t>
            </a:r>
          </a:p>
          <a:p>
            <a:r>
              <a:rPr lang="sv-SE" dirty="0"/>
              <a:t>Som elevmedlem kan de alltid kontakta vår fackliga rådgivning </a:t>
            </a:r>
            <a:r>
              <a:rPr lang="sv-SE" b="1" dirty="0"/>
              <a:t>Handels Direkt på 0771- 666 444</a:t>
            </a:r>
            <a:r>
              <a:rPr lang="sv-SE" dirty="0"/>
              <a:t>, alla vardagar.</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a:spcBef>
                <a:spcPts val="0"/>
              </a:spcBef>
            </a:pPr>
            <a:r>
              <a:t>Det är viktigt att gå igenom skillnaden mellan fackförbund och arbetsgivare. Tillsammans utgör de båda de två ”parterna” på arbetsmarknaden. </a:t>
            </a:r>
          </a:p>
          <a:p>
            <a:pPr>
              <a:spcBef>
                <a:spcPts val="0"/>
              </a:spcBef>
            </a:pPr>
            <a:endParaRPr/>
          </a:p>
          <a:p>
            <a:pPr>
              <a:spcBef>
                <a:spcPts val="0"/>
              </a:spcBef>
            </a:pPr>
            <a:r>
              <a:t>Vi som </a:t>
            </a:r>
            <a:r>
              <a:rPr b="1"/>
              <a:t>jobbar</a:t>
            </a:r>
            <a:r>
              <a:t> på (exempelvis) ett företag är medlemmar i facket. Vi får lön och har ett intresse av bra löner, goda arbetsvillkor och bra arbetsmiljö. </a:t>
            </a:r>
          </a:p>
          <a:p>
            <a:pPr>
              <a:spcBef>
                <a:spcPts val="0"/>
              </a:spcBef>
            </a:pPr>
            <a:r>
              <a:t>De som </a:t>
            </a:r>
            <a:r>
              <a:rPr b="1"/>
              <a:t>äger</a:t>
            </a:r>
            <a:r>
              <a:t> olika företag kallas för arbetsgivare och är medlemmar i arbetsgivarorganisationer. De har ett intresse av att tjäna så mycket pengar som möjligt. Det är en viss intresseskillnad med andra ord.</a:t>
            </a:r>
          </a:p>
          <a:p>
            <a:pPr>
              <a:spcBef>
                <a:spcPts val="0"/>
              </a:spcBef>
            </a:pPr>
            <a:r>
              <a:t>Chef och arbetsgivare är inte samma sak. En chef är oftast också anställd.</a:t>
            </a:r>
          </a:p>
          <a:p>
            <a:pPr>
              <a:spcBef>
                <a:spcPts val="0"/>
              </a:spcBef>
            </a:pPr>
            <a:endParaRPr/>
          </a:p>
          <a:p>
            <a:pPr>
              <a:spcBef>
                <a:spcPts val="0"/>
              </a:spcBef>
            </a:pPr>
            <a:r>
              <a:t>Handels är alltså fackförbundet för oss som jobbar i handelsbranschen. Svensk Handel/Frisörföretagarna är arbetsgivarorganisationer för de som äger handelsbranschen. Därför förhandlar vi och försöker lösa saker tillsammans, även fast vi har delvis olika intressen. Hur bra resultatet blir ur de anställdas perspektiv beror på hur starkt facket är. Alltså hur många som är medlemmar.</a:t>
            </a:r>
          </a:p>
          <a:p>
            <a:pPr>
              <a:spcBef>
                <a:spcPts val="0"/>
              </a:spcBef>
            </a:pPr>
            <a:r>
              <a:t>På samma vis jobbar fackförbund och arbetsgivarorganisationer i andra branscher, exempelvis i hotell- och restaurangbranschen. </a:t>
            </a:r>
          </a:p>
          <a:p>
            <a:pPr>
              <a:spcBef>
                <a:spcPts val="0"/>
              </a:spcBef>
            </a:pPr>
            <a:endParaRPr/>
          </a:p>
          <a:p>
            <a:pPr>
              <a:spcBef>
                <a:spcPts val="0"/>
              </a:spcBef>
            </a:pPr>
            <a:r>
              <a:t>Fackförbund sammarbetar i fackliga centralorganisationer. De fungerar som paraplyorganisationer. Handels ingår i det största paraplyet, LO (landsorgansationen). Där sammarbetar 14 fackförbund. </a:t>
            </a:r>
          </a:p>
          <a:p>
            <a:pPr>
              <a:spcBef>
                <a:spcPts val="0"/>
              </a:spcBef>
            </a:pPr>
            <a:r>
              <a:t>TCO (tjänstermännens centralorganisation) och SACO (Sveriges akademikers centralorganisation) är två andra paraplyer där andra fackförbund sammarbetar.</a:t>
            </a:r>
          </a:p>
          <a:p>
            <a:pPr>
              <a:spcBef>
                <a:spcPts val="0"/>
              </a:spcBef>
            </a:pPr>
            <a:r>
              <a:t>Huvudregelen är ett fackförbund en bransch. Du blir medlem i det fackförbund som organiserar branschen där du jobbar. </a:t>
            </a:r>
          </a:p>
          <a:p>
            <a:pPr>
              <a:spcBef>
                <a:spcPts val="0"/>
              </a:spcBef>
            </a:pPr>
            <a:endParaRPr/>
          </a:p>
          <a:p>
            <a:pPr>
              <a:spcBef>
                <a:spcPts val="0"/>
              </a:spcBef>
            </a:pPr>
            <a:r>
              <a:t>Arbetsgivarorganisationer sammarbetar i sitt paraply, Svenskt Näringsliv. Där är också huvudregeln att det finns en arbetsgivarorganisation per bransch.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hape 1037"/>
          <p:cNvSpPr>
            <a:spLocks noGrp="1" noRot="1" noChangeAspect="1"/>
          </p:cNvSpPr>
          <p:nvPr>
            <p:ph type="sldImg"/>
          </p:nvPr>
        </p:nvSpPr>
        <p:spPr>
          <a:xfrm>
            <a:off x="381000" y="685800"/>
            <a:ext cx="6096000" cy="3429000"/>
          </a:xfrm>
          <a:prstGeom prst="rect">
            <a:avLst/>
          </a:prstGeom>
        </p:spPr>
        <p:txBody>
          <a:bodyPr/>
          <a:lstStyle/>
          <a:p>
            <a:endParaRPr/>
          </a:p>
        </p:txBody>
      </p:sp>
      <p:sp>
        <p:nvSpPr>
          <p:cNvPr id="1038" name="Shape 1038"/>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Shape 1046"/>
          <p:cNvSpPr>
            <a:spLocks noGrp="1" noRot="1" noChangeAspect="1"/>
          </p:cNvSpPr>
          <p:nvPr>
            <p:ph type="sldImg"/>
          </p:nvPr>
        </p:nvSpPr>
        <p:spPr>
          <a:xfrm>
            <a:off x="381000" y="685800"/>
            <a:ext cx="6096000" cy="3429000"/>
          </a:xfrm>
          <a:prstGeom prst="rect">
            <a:avLst/>
          </a:prstGeom>
        </p:spPr>
        <p:txBody>
          <a:bodyPr/>
          <a:lstStyle/>
          <a:p>
            <a:endParaRPr/>
          </a:p>
        </p:txBody>
      </p:sp>
      <p:sp>
        <p:nvSpPr>
          <p:cNvPr id="1047" name="Shape 1047"/>
          <p:cNvSpPr>
            <a:spLocks noGrp="1"/>
          </p:cNvSpPr>
          <p:nvPr>
            <p:ph type="body" sz="quarter" idx="1"/>
          </p:nvPr>
        </p:nvSpPr>
        <p:spPr>
          <a:prstGeom prst="rect">
            <a:avLst/>
          </a:prstGeom>
        </p:spPr>
        <p:txBody>
          <a:bodyPr/>
          <a:lstStyle/>
          <a:p>
            <a:r>
              <a:t>Vi behöver ännu fler unga medlemmar som väljer att engagera sig. Det är pepp att vara ungdomsaktiv i Handels.</a:t>
            </a:r>
          </a:p>
          <a:p>
            <a:pPr>
              <a:defRPr b="1"/>
            </a:pPr>
            <a:endParaRPr/>
          </a:p>
          <a:p>
            <a:pPr>
              <a:defRPr b="1"/>
            </a:pPr>
            <a:r>
              <a:t>Engagera dig lokalt</a:t>
            </a:r>
          </a:p>
          <a:p>
            <a:r>
              <a:t>På alla Handels lokala avdelningar finns aktiv ungdomsverksamhet som drivs av unga och engagerade medlemmar. Vi organiserar och aktiverar fler i facket, håller skolinformationer i gymnasiet, arrangerar mötesplatser, kämpar för trygga jobb och mycket annat. En kan inte göra allt men alla kan göra något.</a:t>
            </a:r>
          </a:p>
          <a:p>
            <a:pPr>
              <a:defRPr b="1"/>
            </a:pPr>
            <a:endParaRPr/>
          </a:p>
          <a:p>
            <a:pPr>
              <a:defRPr b="1"/>
            </a:pPr>
            <a:r>
              <a:t>Ungdomskurser</a:t>
            </a:r>
          </a:p>
          <a:p>
            <a:r>
              <a:t>Ett bra första steg är att gå en kurs. Handels skickar varje år många unga medlemmar på LO:s gemensamma ungdomskurser. Kurserna ger en bra förståelse för fackligt arbete och arbetarrörelsens kamp för jämlikhet. Handels och LO står för alla kostander. </a:t>
            </a:r>
          </a:p>
          <a:p>
            <a:endParaRPr/>
          </a:p>
          <a:p>
            <a:r>
              <a:t>Eleverna behöver inte tveka inte att kontakta Handels Direkt eller den lokala avdelning för att engagera sig eller anmäla sig till kurs. </a:t>
            </a:r>
          </a:p>
          <a:p>
            <a:r>
              <a:t>Eller prata med dig som skolinformatör om det.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xfrm>
            <a:off x="381000" y="685800"/>
            <a:ext cx="6096000" cy="3429000"/>
          </a:xfrm>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r>
              <a:t>Berätta om hur man kommer i kontakt med Handels. </a:t>
            </a:r>
          </a:p>
          <a:p>
            <a:endParaRPr/>
          </a:p>
          <a:p>
            <a:r>
              <a:t>Påminn om vikten av att bli elevmedlem. Samla in inträdesansökningarna för elevmedlemskap. </a:t>
            </a:r>
          </a:p>
          <a:p>
            <a:endParaRPr/>
          </a:p>
          <a:p>
            <a:r>
              <a:t>Berätta att alla elevmedlemmar kan höra av sig till vår fackliga rådgivning för att få hjälp och råd.</a:t>
            </a:r>
          </a:p>
          <a:p>
            <a:pPr>
              <a:defRPr b="1"/>
            </a:pPr>
            <a:endParaRPr/>
          </a:p>
          <a:p>
            <a:pPr>
              <a:defRPr b="1"/>
            </a:pPr>
            <a:r>
              <a:t>Avslutning</a:t>
            </a:r>
          </a:p>
          <a:p>
            <a:r>
              <a:t>Tacka för att du fick komma och berätta om Handels och vad det är viktigt att tänka på när man jobbar. </a:t>
            </a:r>
          </a:p>
          <a:p>
            <a:endParaRPr/>
          </a:p>
          <a:p>
            <a:r>
              <a:t>När eleverna gått så tacka läraren och ge hen Handels folder om att</a:t>
            </a:r>
          </a:p>
          <a:p>
            <a:r>
              <a:t>boka skolinformation och fråga om läraren har kollegor som har andra klasser</a:t>
            </a:r>
          </a:p>
          <a:p>
            <a:r>
              <a:t>med inriktning mot våra branscher och be hen ge foldern till dem.</a:t>
            </a:r>
          </a:p>
          <a:p>
            <a:r>
              <a:t> </a:t>
            </a:r>
          </a:p>
          <a:p>
            <a:r>
              <a:t>Säg att vi självklart gärna kommer tillbaka.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spcBef>
                <a:spcPts val="0"/>
              </a:spcBef>
            </a:pPr>
            <a:r>
              <a:t>Ta upp frågan om vem som egentligen har makt över att bestämma lön. Tänk bort kollektivavtal och anställningsbevis. Det kommer vi till snart. </a:t>
            </a:r>
          </a:p>
          <a:p>
            <a:pPr>
              <a:spcBef>
                <a:spcPts val="0"/>
              </a:spcBef>
            </a:pPr>
            <a:endParaRPr/>
          </a:p>
          <a:p>
            <a:pPr>
              <a:spcBef>
                <a:spcPts val="0"/>
              </a:spcBef>
            </a:pPr>
            <a:r>
              <a:t>Arbetsgivaren är ju den med pengar som betalar ut lön. Arbetsgivaren behöver folk som arbetar (arbetskraft) för att kunna driva sin verksamhet och tjäna pengar. Därför vill arbetsgivaren anställa. </a:t>
            </a:r>
          </a:p>
          <a:p>
            <a:pPr>
              <a:spcBef>
                <a:spcPts val="0"/>
              </a:spcBef>
            </a:pPr>
            <a:r>
              <a:t>Vi som lever på lön behöver ett jobb. Därför söker vi jobb om vi inte redan har ett. </a:t>
            </a:r>
          </a:p>
          <a:p>
            <a:pPr>
              <a:spcBef>
                <a:spcPts val="0"/>
              </a:spcBef>
            </a:pPr>
            <a:endParaRPr/>
          </a:p>
          <a:p>
            <a:pPr>
              <a:spcBef>
                <a:spcPts val="0"/>
              </a:spcBef>
            </a:pPr>
            <a:r>
              <a:t>Kör ett kort </a:t>
            </a:r>
            <a:r>
              <a:rPr b="1"/>
              <a:t>rollspel</a:t>
            </a:r>
            <a:r>
              <a:t> där du som skolinformatör går in i rollen som arbetsgivare och pressar elevernas löner när de har rollen som arbetstagare som söker jobb. </a:t>
            </a:r>
          </a:p>
          <a:p>
            <a:pPr>
              <a:spcBef>
                <a:spcPts val="0"/>
              </a:spcBef>
            </a:pPr>
            <a:r>
              <a:t>Du är arbetsgivare och äger exempelvis en butik/salong. Du behöver personal. </a:t>
            </a:r>
          </a:p>
          <a:p>
            <a:pPr>
              <a:spcBef>
                <a:spcPts val="0"/>
              </a:spcBef>
            </a:pPr>
            <a:r>
              <a:t>Eleverna söker jobb hos dig och har fått komma på intervju. </a:t>
            </a:r>
          </a:p>
          <a:p>
            <a:pPr>
              <a:spcBef>
                <a:spcPts val="0"/>
              </a:spcBef>
            </a:pPr>
            <a:r>
              <a:t>Gå fram till en person och fråga hur mycket den begär i lön. Säg att det måste vara ett rimligt krav. </a:t>
            </a:r>
          </a:p>
          <a:p>
            <a:pPr>
              <a:spcBef>
                <a:spcPts val="0"/>
              </a:spcBef>
            </a:pPr>
            <a:r>
              <a:t>Gå sedan vidare till nästa och sen nästa och fråga vad den skulle vilja ha. Ta det steg för steg och </a:t>
            </a:r>
            <a:r>
              <a:rPr b="1"/>
              <a:t>tryck ner deras löner </a:t>
            </a:r>
            <a:r>
              <a:t>genom att låta eleverna konkurrera om jobben med sina löner. </a:t>
            </a:r>
          </a:p>
          <a:p>
            <a:pPr>
              <a:spcBef>
                <a:spcPts val="0"/>
              </a:spcBef>
            </a:pPr>
            <a:r>
              <a:t>Använd scenarier som ”du vill ju flytta hemifrån”, ”du är arbetslös”, ”du är pank och har ingen annan försörjning” och ”du har familj som du måste tänka på”.</a:t>
            </a:r>
          </a:p>
          <a:p>
            <a:pPr>
              <a:spcBef>
                <a:spcPts val="0"/>
              </a:spcBef>
            </a:pPr>
            <a:r>
              <a:t>Fråga om inte eleverna skulle överväga att ta jobbet till lite lägre lön eftersom ”ett jobb med låg lön är ju bättre än inget alls”. I alla fall ett tag…</a:t>
            </a:r>
          </a:p>
          <a:p>
            <a:pPr>
              <a:spcBef>
                <a:spcPts val="0"/>
              </a:spcBef>
            </a:pPr>
            <a:r>
              <a:t>  </a:t>
            </a:r>
          </a:p>
          <a:p>
            <a:pPr>
              <a:spcBef>
                <a:spcPts val="0"/>
              </a:spcBef>
            </a:pPr>
            <a:r>
              <a:t>Låt sedan eleverna diskutera i små grupper vad de konkret kan göra för att få inflytande och hålla uppe lönerna? De ska </a:t>
            </a:r>
            <a:r>
              <a:rPr b="1"/>
              <a:t>komma på ett sätt att hålla ihop </a:t>
            </a:r>
            <a:r>
              <a:t>och konkurrera om jobben med deras kvalitéer, inte med låga löner. De ska komma på det fackliga löftet.</a:t>
            </a:r>
          </a:p>
          <a:p>
            <a:pPr>
              <a:spcBef>
                <a:spcPts val="0"/>
              </a:spcBef>
            </a:pPr>
            <a:r>
              <a:t>Be dem berätta om vad de kommit fram till. Försök styra samtalet till att de måste gå ihop och bestämma en lägsta lön/villkor som ingen går under.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spcBef>
                <a:spcPts val="0"/>
              </a:spcBef>
              <a:defRPr b="1"/>
            </a:pPr>
            <a:r>
              <a:t>Det fackliga löftet</a:t>
            </a:r>
          </a:p>
          <a:p>
            <a:pPr>
              <a:spcBef>
                <a:spcPts val="0"/>
              </a:spcBef>
            </a:pPr>
            <a:endParaRPr/>
          </a:p>
          <a:p>
            <a:pPr>
              <a:spcBef>
                <a:spcPts val="0"/>
              </a:spcBef>
            </a:pPr>
            <a:r>
              <a:t>Fackets idé är att vi inte ska konkurrera med låga löner och sämre villkor utan med kunskap och kvalitet. Alla som arbetar ska ha rätt till en värdig lön. Därför kommer vi överens om ett fackligt löfte. Gärna bättre löner och villkor, aldrig sämre.</a:t>
            </a:r>
          </a:p>
          <a:p>
            <a:pPr>
              <a:spcBef>
                <a:spcPts val="0"/>
              </a:spcBef>
            </a:pPr>
            <a:endParaRPr/>
          </a:p>
          <a:p>
            <a:pPr>
              <a:spcBef>
                <a:spcPts val="0"/>
              </a:spcBef>
            </a:pPr>
            <a:r>
              <a:t>Genom att hålla ihop kring ett löfte i form av rimlig lägstalön och andra viktiga villkor som bra OB-tillägg och god arbetsmiljö, får vi som jobbar inflytande/makt.</a:t>
            </a:r>
          </a:p>
          <a:p>
            <a:pPr>
              <a:spcBef>
                <a:spcPts val="0"/>
              </a:spcBef>
            </a:pPr>
            <a:r>
              <a:t> </a:t>
            </a:r>
          </a:p>
          <a:p>
            <a:pPr>
              <a:spcBef>
                <a:spcPts val="0"/>
              </a:spcBef>
            </a:pPr>
            <a:r>
              <a:t>Styrkan är att om vi alla håller ihop så kommer vi få stort inflytande och kan säkerställa bra löner och villkor. </a:t>
            </a:r>
          </a:p>
          <a:p>
            <a:pPr>
              <a:spcBef>
                <a:spcPts val="0"/>
              </a:spcBef>
            </a:pPr>
            <a:r>
              <a:t>Utmaningen är att det förutsätter att de allra flesta håller ihop. </a:t>
            </a:r>
          </a:p>
          <a:p>
            <a:pPr>
              <a:spcBef>
                <a:spcPts val="0"/>
              </a:spcBef>
            </a:pPr>
            <a:endParaRPr/>
          </a:p>
          <a:p>
            <a:pPr>
              <a:spcBef>
                <a:spcPts val="0"/>
              </a:spcBef>
            </a:pPr>
            <a:r>
              <a:t>Se bara på en strejk. Om en arbetsgivare vägrar diskutera och alls möta vårt löfte tvingas vi välja att inte arbeta, det vill säga strejka. </a:t>
            </a:r>
          </a:p>
          <a:p>
            <a:pPr>
              <a:spcBef>
                <a:spcPts val="0"/>
              </a:spcBef>
            </a:pPr>
            <a:r>
              <a:t>Det förutsätter att vi håller ihop. Håller alla ihop blir det antagligen inte ens strejk eftersom alla vet att vi som jobbar har stort inflytande och inte accepterar låg lön.</a:t>
            </a:r>
          </a:p>
          <a:p>
            <a:pPr>
              <a:spcBef>
                <a:spcPts val="0"/>
              </a:spcBef>
            </a:pPr>
            <a:r>
              <a:t> </a:t>
            </a:r>
          </a:p>
          <a:p>
            <a:pPr>
              <a:spcBef>
                <a:spcPts val="0"/>
              </a:spcBef>
            </a:pPr>
            <a:r>
              <a:t>Därför tecknar vi kollektivavtal. Kollektivavtal blir det nedskriva löftet som också arbetsgivarna ställer sig bakom och lovar att följa och minst betala. Då vet alla vad som gäller och det finns ingen risk för strejk och konflikt. </a:t>
            </a:r>
          </a:p>
          <a:p>
            <a:pPr>
              <a:spcBef>
                <a:spcPts val="0"/>
              </a:spcBef>
            </a:pPr>
            <a:endParaRPr/>
          </a:p>
          <a:p>
            <a:pPr>
              <a:spcBef>
                <a:spcPts val="0"/>
              </a:spcBef>
            </a:pPr>
            <a:r>
              <a:t>Kollektivavtalet är golvet och berättar vilken lägstalön och vilka basvillkor som gäller på arbetsplatsen. Självklart får arbetsgivaren gärna betala högre lön och ge bättre villkor än det som står i kollektivavtalen. Det finns inget tak.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b="1"/>
            </a:pPr>
            <a:r>
              <a:t>Vi kommer överens om löftet</a:t>
            </a:r>
          </a:p>
          <a:p>
            <a:pPr>
              <a:defRPr b="1"/>
            </a:pPr>
            <a:endParaRPr/>
          </a:p>
          <a:p>
            <a:r>
              <a:t>I Handels kommer medlemmarna överens om löftet. Vi gör det genom att involvera så många medlemmar som möjligt i processen innan vi förhandlar med arbetsgivarna om kollektivavtal. Över hela landet diskuterar medlemmar vad vi vill förbättra inför varje ”avtalsrörelse”. Alltså inför att vi förhandlar om ett nytt kollektivavtal med arbetsgivarna. </a:t>
            </a:r>
          </a:p>
          <a:p>
            <a:endParaRPr/>
          </a:p>
          <a:p>
            <a:r>
              <a:t>Handels krav utgår alltså från medlemmarna.  Handels är också en medlemsstyrd organisation. </a:t>
            </a:r>
          </a:p>
          <a:p>
            <a:endParaRPr/>
          </a:p>
          <a:p>
            <a:r>
              <a:t>Eftersom kollektivavtalet är det nedskrivna löftet går det att säga att fackförbundet organiserar löftet. Det vill säga organiserar så att vi får bra förutsättningar att hålla ihop kring våra krav och se till så att de blir verklighet i kollektivavtalen.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spcBef>
                <a:spcPts val="0"/>
              </a:spcBef>
              <a:defRPr b="1"/>
            </a:pPr>
            <a:r>
              <a:t>Vad gäller framöver?</a:t>
            </a:r>
          </a:p>
          <a:p>
            <a:pPr>
              <a:spcBef>
                <a:spcPts val="0"/>
              </a:spcBef>
            </a:pPr>
            <a:r>
              <a:t>I Sverige har vi inte minimilöner i lag. Det betyder att det inte är olagligt att betala ut en väldigt låg lön. </a:t>
            </a:r>
          </a:p>
          <a:p>
            <a:pPr>
              <a:spcBef>
                <a:spcPts val="0"/>
              </a:spcBef>
            </a:pPr>
            <a:endParaRPr/>
          </a:p>
          <a:p>
            <a:pPr>
              <a:spcBef>
                <a:spcPts val="0"/>
              </a:spcBef>
            </a:pPr>
            <a:r>
              <a:t>Om du vill kan du fråga eleverna vilken lön de tror att lagen säger att man minst har rätt till. De kommer antagligen bli förvånade när du berättar att svaret är 0 kr. Det finns ju ingen minimilön enligt lag. </a:t>
            </a:r>
          </a:p>
          <a:p>
            <a:pPr>
              <a:spcBef>
                <a:spcPts val="0"/>
              </a:spcBef>
            </a:pPr>
            <a:endParaRPr/>
          </a:p>
          <a:p>
            <a:pPr>
              <a:spcBef>
                <a:spcPts val="0"/>
              </a:spcBef>
            </a:pPr>
            <a:r>
              <a:t>Lägstalöner, rätt till löneökning, ob-tillägg osv står i kollektivavtalen. Det är en bra modell som ger arbetsmarknadens parter inflytande. I länder där dessa saker står i lagar tenderar politiker att hålla ner löner och villkor. Så är det exempelvis i USA.</a:t>
            </a:r>
          </a:p>
          <a:p>
            <a:pPr>
              <a:spcBef>
                <a:spcPts val="0"/>
              </a:spcBef>
            </a:pPr>
            <a:endParaRPr/>
          </a:p>
          <a:p>
            <a:pPr>
              <a:spcBef>
                <a:spcPts val="0"/>
              </a:spcBef>
            </a:pPr>
            <a:r>
              <a:t>Kollektivavtalen är alltså väldigt viktiga i Sverige. Där står det mesta som rör din lön.</a:t>
            </a:r>
          </a:p>
          <a:p>
            <a:pPr>
              <a:spcBef>
                <a:spcPts val="0"/>
              </a:spcBef>
            </a:pPr>
            <a:endParaRPr/>
          </a:p>
          <a:p>
            <a:pPr>
              <a:spcBef>
                <a:spcPts val="0"/>
              </a:spcBef>
            </a:pPr>
            <a:r>
              <a:t>Som de flesta avtal har också kollektivavtal ett utgångsdatum. Det innebär att avtalet ska förhandlas om och vi vet därför inte vilka löner och exakt vilka villkor som kommer gälla efter att kollektivavtalen gått ut. </a:t>
            </a:r>
          </a:p>
          <a:p>
            <a:pPr>
              <a:spcBef>
                <a:spcPts val="0"/>
              </a:spcBef>
            </a:pPr>
            <a:endParaRPr/>
          </a:p>
          <a:p>
            <a:pPr>
              <a:spcBef>
                <a:spcPts val="0"/>
              </a:spcBef>
            </a:pPr>
            <a:r>
              <a:t>Det finns ingen garanti för att exempelvis ob-tillägget kommer vara detsamma efter att kollektivavtalen gått ut och ett nytt börjat gälla. </a:t>
            </a:r>
          </a:p>
          <a:p>
            <a:pPr>
              <a:spcBef>
                <a:spcPts val="0"/>
              </a:spcBef>
            </a:pPr>
            <a:endParaRPr/>
          </a:p>
          <a:p>
            <a:pPr>
              <a:spcBef>
                <a:spcPts val="0"/>
              </a:spcBef>
            </a:pPr>
            <a:r>
              <a:t>Vilka löner och villkor som kommer gälla i framtiden beror med andra ord på hur bra kollektivavtal facket lyckas få till. </a:t>
            </a:r>
          </a:p>
          <a:p>
            <a:pPr>
              <a:spcBef>
                <a:spcPts val="0"/>
              </a:spcBef>
              <a:defRPr b="1"/>
            </a:pPr>
            <a:r>
              <a:t>Många medlemmar och facklig styrka ger bra löner och villkor.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2371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7164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Rubrikbild">
    <p:spTree>
      <p:nvGrpSpPr>
        <p:cNvPr id="1" name=""/>
        <p:cNvGrpSpPr/>
        <p:nvPr/>
      </p:nvGrpSpPr>
      <p:grpSpPr>
        <a:xfrm>
          <a:off x="0" y="0"/>
          <a:ext cx="0" cy="0"/>
          <a:chOff x="0" y="0"/>
          <a:chExt cx="0" cy="0"/>
        </a:xfrm>
      </p:grpSpPr>
      <p:sp>
        <p:nvSpPr>
          <p:cNvPr id="1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1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Rubrik och text (utan punktlista)">
    <p:spTree>
      <p:nvGrpSpPr>
        <p:cNvPr id="1" name=""/>
        <p:cNvGrpSpPr/>
        <p:nvPr/>
      </p:nvGrpSpPr>
      <p:grpSpPr>
        <a:xfrm>
          <a:off x="0" y="0"/>
          <a:ext cx="0" cy="0"/>
          <a:chOff x="0" y="0"/>
          <a:chExt cx="0" cy="0"/>
        </a:xfrm>
      </p:grpSpPr>
      <p:sp>
        <p:nvSpPr>
          <p:cNvPr id="2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Kapitalrubrik 1">
    <p:spTree>
      <p:nvGrpSpPr>
        <p:cNvPr id="1" name=""/>
        <p:cNvGrpSpPr/>
        <p:nvPr/>
      </p:nvGrpSpPr>
      <p:grpSpPr>
        <a:xfrm>
          <a:off x="0" y="0"/>
          <a:ext cx="0" cy="0"/>
          <a:chOff x="0" y="0"/>
          <a:chExt cx="0" cy="0"/>
        </a:xfrm>
      </p:grpSpPr>
      <p:sp>
        <p:nvSpPr>
          <p:cNvPr id="3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Kapitalrubrik 2">
    <p:spTree>
      <p:nvGrpSpPr>
        <p:cNvPr id="1" name=""/>
        <p:cNvGrpSpPr/>
        <p:nvPr/>
      </p:nvGrpSpPr>
      <p:grpSpPr>
        <a:xfrm>
          <a:off x="0" y="0"/>
          <a:ext cx="0" cy="0"/>
          <a:chOff x="0" y="0"/>
          <a:chExt cx="0" cy="0"/>
        </a:xfrm>
      </p:grpSpPr>
      <p:sp>
        <p:nvSpPr>
          <p:cNvPr id="3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Kapitalrubrik 3">
    <p:spTree>
      <p:nvGrpSpPr>
        <p:cNvPr id="1" name=""/>
        <p:cNvGrpSpPr/>
        <p:nvPr/>
      </p:nvGrpSpPr>
      <p:grpSpPr>
        <a:xfrm>
          <a:off x="0" y="0"/>
          <a:ext cx="0" cy="0"/>
          <a:chOff x="0" y="0"/>
          <a:chExt cx="0" cy="0"/>
        </a:xfrm>
      </p:grpSpPr>
      <p:sp>
        <p:nvSpPr>
          <p:cNvPr id="4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Kapitalrubrik 4">
    <p:spTree>
      <p:nvGrpSpPr>
        <p:cNvPr id="1" name=""/>
        <p:cNvGrpSpPr/>
        <p:nvPr/>
      </p:nvGrpSpPr>
      <p:grpSpPr>
        <a:xfrm>
          <a:off x="0" y="0"/>
          <a:ext cx="0" cy="0"/>
          <a:chOff x="0" y="0"/>
          <a:chExt cx="0" cy="0"/>
        </a:xfrm>
      </p:grpSpPr>
      <p:sp>
        <p:nvSpPr>
          <p:cNvPr id="5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7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1560A13A-DB3F-4AD5-B6AF-BDA0278A0A39}" type="datetimeFigureOut">
              <a:rPr lang="sv-SE" smtClean="0"/>
              <a:t>2023-07-31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8672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2023-07-31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923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1560A13A-DB3F-4AD5-B6AF-BDA0278A0A39}" type="datetimeFigureOut">
              <a:rPr lang="sv-SE" smtClean="0"/>
              <a:t>2023-07-31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7765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1560A13A-DB3F-4AD5-B6AF-BDA0278A0A39}" type="datetimeFigureOut">
              <a:rPr lang="sv-SE" smtClean="0"/>
              <a:t>2023-07-31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25660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1560A13A-DB3F-4AD5-B6AF-BDA0278A0A39}" type="datetimeFigureOut">
              <a:rPr lang="sv-SE" smtClean="0"/>
              <a:t>2023-07-31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31107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2023-07-31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4896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1560A13A-DB3F-4AD5-B6AF-BDA0278A0A39}" type="datetimeFigureOut">
              <a:rPr lang="sv-SE" smtClean="0"/>
              <a:t>2023-07-31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417145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2023-07-31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Titeltext</a:t>
            </a:r>
          </a:p>
        </p:txBody>
      </p:sp>
      <p:sp>
        <p:nvSpPr>
          <p:cNvPr id="3"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5pPr>
      <a:lvl6pPr marL="0" marR="0" indent="4572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6pPr>
      <a:lvl7pPr marL="0" marR="0" indent="9144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7pPr>
      <a:lvl8pPr marL="0" marR="0" indent="13716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8pPr>
      <a:lvl9pPr marL="0" marR="0" indent="182880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1pPr>
      <a:lvl2pPr marL="792868" marR="0" indent="-42298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2pPr>
      <a:lvl3pPr marL="1065666" marR="0" indent="-359228"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3pPr>
      <a:lvl4pPr marL="1395412" marR="0" indent="-45720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4pPr>
      <a:lvl5pPr marL="1510242" marR="0" indent="-360892"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5pPr>
      <a:lvl6pPr marL="25374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6pPr>
      <a:lvl7pPr marL="2994660" marR="0" indent="-251460"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7pPr>
      <a:lvl8pPr marL="34518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8pPr>
      <a:lvl9pPr marL="3909059" marR="0" indent="-251459" algn="l" defTabSz="914400" rtl="0" latinLnBrk="0">
        <a:lnSpc>
          <a:spcPct val="100000"/>
        </a:lnSpc>
        <a:spcBef>
          <a:spcPts val="500"/>
        </a:spcBef>
        <a:spcAft>
          <a:spcPts val="0"/>
        </a:spcAft>
        <a:buClrTx/>
        <a:buSzPct val="100000"/>
        <a:buFont typeface="Arial"/>
        <a:buChar char="•"/>
        <a:tabLst/>
        <a:defRPr sz="2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5.tif"/><Relationship Id="rId5" Type="http://schemas.openxmlformats.org/officeDocument/2006/relationships/image" Target="../media/image54.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5.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5.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Nr-026_Handels-Tingvalla_210628.jpg" descr="Nr-026_Handels-Tingvalla_210628.jpg"/>
          <p:cNvPicPr>
            <a:picLocks noChangeAspect="1"/>
          </p:cNvPicPr>
          <p:nvPr/>
        </p:nvPicPr>
        <p:blipFill>
          <a:blip r:embed="rId3"/>
          <a:stretch>
            <a:fillRect/>
          </a:stretch>
        </p:blipFill>
        <p:spPr>
          <a:xfrm>
            <a:off x="-88900" y="0"/>
            <a:ext cx="12306300" cy="8204200"/>
          </a:xfrm>
          <a:prstGeom prst="rect">
            <a:avLst/>
          </a:prstGeom>
          <a:ln w="12700">
            <a:miter lim="400000"/>
          </a:ln>
        </p:spPr>
      </p:pic>
      <p:pic>
        <p:nvPicPr>
          <p:cNvPr id="84" name="Bild" descr="Bild"/>
          <p:cNvPicPr>
            <a:picLocks noChangeAspect="1"/>
          </p:cNvPicPr>
          <p:nvPr/>
        </p:nvPicPr>
        <p:blipFill>
          <a:blip r:embed="rId4"/>
          <a:stretch>
            <a:fillRect/>
          </a:stretch>
        </p:blipFill>
        <p:spPr>
          <a:xfrm>
            <a:off x="489160" y="4545855"/>
            <a:ext cx="1841501" cy="1841501"/>
          </a:xfrm>
          <a:prstGeom prst="rect">
            <a:avLst/>
          </a:prstGeom>
          <a:ln w="12700">
            <a:miter lim="400000"/>
          </a:ln>
        </p:spPr>
      </p:pic>
      <p:sp>
        <p:nvSpPr>
          <p:cNvPr id="85" name="Rubrik 5"/>
          <p:cNvSpPr txBox="1">
            <a:spLocks noGrp="1"/>
          </p:cNvSpPr>
          <p:nvPr>
            <p:ph type="title" idx="4294967295"/>
          </p:nvPr>
        </p:nvSpPr>
        <p:spPr>
          <a:xfrm>
            <a:off x="630622" y="5045785"/>
            <a:ext cx="2372718" cy="1020556"/>
          </a:xfrm>
          <a:prstGeom prst="rect">
            <a:avLst/>
          </a:prstGeom>
        </p:spPr>
        <p:txBody>
          <a:bodyPr anchor="t"/>
          <a:lstStyle/>
          <a:p>
            <a:pPr lvl="1">
              <a:lnSpc>
                <a:spcPct val="110000"/>
              </a:lnSpc>
              <a:defRPr sz="2100" spc="-116">
                <a:solidFill>
                  <a:srgbClr val="CF3B2B"/>
                </a:solidFill>
              </a:defRPr>
            </a:pPr>
            <a:r>
              <a:t>För dig som </a:t>
            </a:r>
          </a:p>
          <a:p>
            <a:pPr>
              <a:lnSpc>
                <a:spcPct val="110000"/>
              </a:lnSpc>
              <a:defRPr sz="2100" spc="-116">
                <a:solidFill>
                  <a:srgbClr val="CF3B2B"/>
                </a:solidFill>
              </a:defRPr>
            </a:pPr>
            <a:r>
              <a:t>är på väg ut i </a:t>
            </a:r>
          </a:p>
          <a:p>
            <a:pPr>
              <a:lnSpc>
                <a:spcPct val="110000"/>
              </a:lnSpc>
              <a:defRPr sz="2100" spc="-116">
                <a:solidFill>
                  <a:srgbClr val="CF3B2B"/>
                </a:solidFill>
              </a:defRPr>
            </a:pPr>
            <a:r>
              <a:t>arbetslivet</a:t>
            </a:r>
          </a:p>
        </p:txBody>
      </p:sp>
      <p:pic>
        <p:nvPicPr>
          <p:cNvPr id="86"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
        <p:nvSpPr>
          <p:cNvPr id="87" name="Rubrik 5"/>
          <p:cNvSpPr txBox="1"/>
          <p:nvPr/>
        </p:nvSpPr>
        <p:spPr>
          <a:xfrm>
            <a:off x="512233" y="668593"/>
            <a:ext cx="6112669" cy="1520188"/>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FFFFF"/>
                </a:solidFill>
              </a:defRPr>
            </a:lvl1pPr>
          </a:lstStyle>
          <a:p>
            <a:r>
              <a:t>Schysst start!</a:t>
            </a:r>
          </a:p>
        </p:txBody>
      </p:sp>
    </p:spTree>
    <p:extLst>
      <p:ext uri="{BB962C8B-B14F-4D97-AF65-F5344CB8AC3E}">
        <p14:creationId xmlns:p14="http://schemas.microsoft.com/office/powerpoint/2010/main" val="16297242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Bild" descr="Bild"/>
          <p:cNvPicPr>
            <a:picLocks noChangeAspect="1"/>
          </p:cNvPicPr>
          <p:nvPr/>
        </p:nvPicPr>
        <p:blipFill>
          <a:blip r:embed="rId3"/>
          <a:stretch>
            <a:fillRect/>
          </a:stretch>
        </p:blipFill>
        <p:spPr>
          <a:xfrm>
            <a:off x="670327" y="3443065"/>
            <a:ext cx="3866346" cy="4677568"/>
          </a:xfrm>
          <a:prstGeom prst="rect">
            <a:avLst/>
          </a:prstGeom>
          <a:ln w="12700">
            <a:miter lim="400000"/>
          </a:ln>
        </p:spPr>
      </p:pic>
      <p:pic>
        <p:nvPicPr>
          <p:cNvPr id="297" name="Bild" descr="Bild"/>
          <p:cNvPicPr>
            <a:picLocks noChangeAspect="1"/>
          </p:cNvPicPr>
          <p:nvPr/>
        </p:nvPicPr>
        <p:blipFill>
          <a:blip r:embed="rId4"/>
          <a:stretch>
            <a:fillRect/>
          </a:stretch>
        </p:blipFill>
        <p:spPr>
          <a:xfrm>
            <a:off x="5623887" y="508329"/>
            <a:ext cx="5795189" cy="5841342"/>
          </a:xfrm>
          <a:prstGeom prst="rect">
            <a:avLst/>
          </a:prstGeom>
          <a:ln w="12700">
            <a:miter lim="400000"/>
          </a:ln>
        </p:spPr>
      </p:pic>
      <p:sp>
        <p:nvSpPr>
          <p:cNvPr id="298" name="Platshållare för innehåll 2"/>
          <p:cNvSpPr txBox="1">
            <a:spLocks noGrp="1"/>
          </p:cNvSpPr>
          <p:nvPr>
            <p:ph type="body" sz="quarter" idx="4294967295"/>
          </p:nvPr>
        </p:nvSpPr>
        <p:spPr>
          <a:xfrm rot="21360000">
            <a:off x="991206" y="3927881"/>
            <a:ext cx="3276225" cy="1763715"/>
          </a:xfrm>
          <a:prstGeom prst="rect">
            <a:avLst/>
          </a:prstGeom>
        </p:spPr>
        <p:txBody>
          <a:bodyPr>
            <a:normAutofit/>
          </a:bodyPr>
          <a:lstStyle/>
          <a:p>
            <a:pPr marL="0" indent="0" defTabSz="713231">
              <a:spcBef>
                <a:spcPts val="200"/>
              </a:spcBef>
              <a:buSzTx/>
              <a:buNone/>
              <a:defRPr sz="1716" b="1"/>
            </a:pPr>
            <a:r>
              <a:t>Grundläggande fackliga rättigheter borde gälla globalt:</a:t>
            </a:r>
          </a:p>
          <a:p>
            <a:pPr marL="267461" indent="-267461" defTabSz="713231">
              <a:spcBef>
                <a:spcPts val="1000"/>
              </a:spcBef>
              <a:defRPr sz="1716" b="1">
                <a:solidFill>
                  <a:srgbClr val="E20D15"/>
                </a:solidFill>
              </a:defRPr>
            </a:pPr>
            <a:r>
              <a:t>Rätt att organisera sig</a:t>
            </a:r>
          </a:p>
          <a:p>
            <a:pPr marL="267461" indent="-267461" defTabSz="713231">
              <a:spcBef>
                <a:spcPts val="200"/>
              </a:spcBef>
              <a:defRPr sz="1716" b="1">
                <a:solidFill>
                  <a:srgbClr val="E20D15"/>
                </a:solidFill>
              </a:defRPr>
            </a:pPr>
            <a:r>
              <a:t>Strejkrätt</a:t>
            </a:r>
          </a:p>
          <a:p>
            <a:pPr marL="267461" indent="-267461" defTabSz="713231">
              <a:spcBef>
                <a:spcPts val="200"/>
              </a:spcBef>
              <a:defRPr sz="1716" b="1">
                <a:solidFill>
                  <a:srgbClr val="E20D15"/>
                </a:solidFill>
              </a:defRPr>
            </a:pPr>
            <a:r>
              <a:t>Kollektivavtal</a:t>
            </a:r>
          </a:p>
        </p:txBody>
      </p:sp>
      <p:sp>
        <p:nvSpPr>
          <p:cNvPr id="299" name="Rubrik 5"/>
          <p:cNvSpPr txBox="1"/>
          <p:nvPr/>
        </p:nvSpPr>
        <p:spPr>
          <a:xfrm>
            <a:off x="512233" y="1671893"/>
            <a:ext cx="7213799" cy="1646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E20D15"/>
                </a:solidFill>
              </a:defRPr>
            </a:lvl1pPr>
          </a:lstStyle>
          <a:p>
            <a:r>
              <a:t>Internationellt</a:t>
            </a:r>
          </a:p>
        </p:txBody>
      </p:sp>
      <p:pic>
        <p:nvPicPr>
          <p:cNvPr id="300"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185583168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7" descr="Picture 7"/>
          <p:cNvPicPr>
            <a:picLocks noChangeAspect="1"/>
          </p:cNvPicPr>
          <p:nvPr/>
        </p:nvPicPr>
        <p:blipFill>
          <a:blip r:embed="rId3"/>
          <a:srcRect t="9748" b="5665"/>
          <a:stretch>
            <a:fillRect/>
          </a:stretch>
        </p:blipFill>
        <p:spPr>
          <a:xfrm>
            <a:off x="3161" y="-1"/>
            <a:ext cx="12185678" cy="6858001"/>
          </a:xfrm>
          <a:prstGeom prst="rect">
            <a:avLst/>
          </a:prstGeom>
          <a:ln w="12700">
            <a:miter lim="400000"/>
          </a:ln>
        </p:spPr>
      </p:pic>
      <p:pic>
        <p:nvPicPr>
          <p:cNvPr id="30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pic>
        <p:nvPicPr>
          <p:cNvPr id="306" name="Bild" descr="Bild"/>
          <p:cNvPicPr>
            <a:picLocks noChangeAspect="1"/>
          </p:cNvPicPr>
          <p:nvPr/>
        </p:nvPicPr>
        <p:blipFill>
          <a:blip r:embed="rId5"/>
          <a:stretch>
            <a:fillRect/>
          </a:stretch>
        </p:blipFill>
        <p:spPr>
          <a:xfrm rot="10800000">
            <a:off x="9913239" y="420689"/>
            <a:ext cx="1841501" cy="1841501"/>
          </a:xfrm>
          <a:prstGeom prst="rect">
            <a:avLst/>
          </a:prstGeom>
          <a:ln w="12700">
            <a:miter lim="400000"/>
          </a:ln>
        </p:spPr>
      </p:pic>
      <p:sp>
        <p:nvSpPr>
          <p:cNvPr id="307" name="Internationellt"/>
          <p:cNvSpPr txBox="1">
            <a:spLocks noGrp="1"/>
          </p:cNvSpPr>
          <p:nvPr>
            <p:ph type="title" idx="4294967295"/>
          </p:nvPr>
        </p:nvSpPr>
        <p:spPr>
          <a:xfrm>
            <a:off x="9914719" y="1110603"/>
            <a:ext cx="1842096" cy="1372519"/>
          </a:xfrm>
          <a:prstGeom prst="rect">
            <a:avLst/>
          </a:prstGeom>
        </p:spPr>
        <p:txBody>
          <a:bodyPr anchor="t"/>
          <a:lstStyle/>
          <a:p>
            <a:pPr lvl="1" algn="ctr">
              <a:lnSpc>
                <a:spcPct val="110000"/>
              </a:lnSpc>
              <a:defRPr sz="2200" spc="-122">
                <a:solidFill>
                  <a:srgbClr val="E2261B"/>
                </a:solidFill>
              </a:defRPr>
            </a:pPr>
            <a:r>
              <a:t>Internationellt</a:t>
            </a:r>
          </a:p>
        </p:txBody>
      </p:sp>
    </p:spTree>
    <p:extLst>
      <p:ext uri="{BB962C8B-B14F-4D97-AF65-F5344CB8AC3E}">
        <p14:creationId xmlns:p14="http://schemas.microsoft.com/office/powerpoint/2010/main" val="17208279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r-003_Handels-Tingvalla_210628.jpg" descr="Nr-003_Handels-Tingvalla_210628.jpg">
            <a:extLst>
              <a:ext uri="{FF2B5EF4-FFF2-40B4-BE49-F238E27FC236}">
                <a16:creationId xmlns:a16="http://schemas.microsoft.com/office/drawing/2014/main" id="{6A90FE90-3AFF-C842-89F1-76F10ACD441B}"/>
              </a:ext>
            </a:extLst>
          </p:cNvPr>
          <p:cNvPicPr>
            <a:picLocks noChangeAspect="1"/>
          </p:cNvPicPr>
          <p:nvPr/>
        </p:nvPicPr>
        <p:blipFill>
          <a:blip r:embed="rId3"/>
          <a:stretch>
            <a:fillRect/>
          </a:stretch>
        </p:blipFill>
        <p:spPr>
          <a:xfrm flipH="1">
            <a:off x="0" y="-139700"/>
            <a:ext cx="13161825" cy="8774551"/>
          </a:xfrm>
          <a:prstGeom prst="rect">
            <a:avLst/>
          </a:prstGeom>
          <a:ln w="12700">
            <a:miter lim="400000"/>
          </a:ln>
        </p:spPr>
      </p:pic>
      <p:pic>
        <p:nvPicPr>
          <p:cNvPr id="6" name="Bild" descr="Bild">
            <a:extLst>
              <a:ext uri="{FF2B5EF4-FFF2-40B4-BE49-F238E27FC236}">
                <a16:creationId xmlns:a16="http://schemas.microsoft.com/office/drawing/2014/main" id="{DB0AD96D-6913-774F-98F3-025EF36547F3}"/>
              </a:ext>
            </a:extLst>
          </p:cNvPr>
          <p:cNvPicPr>
            <a:picLocks noChangeAspect="1"/>
          </p:cNvPicPr>
          <p:nvPr/>
        </p:nvPicPr>
        <p:blipFill>
          <a:blip r:embed="rId4"/>
          <a:stretch>
            <a:fillRect/>
          </a:stretch>
        </p:blipFill>
        <p:spPr>
          <a:xfrm>
            <a:off x="12119755" y="6069156"/>
            <a:ext cx="779510" cy="658151"/>
          </a:xfrm>
          <a:prstGeom prst="rect">
            <a:avLst/>
          </a:prstGeom>
          <a:ln w="12700">
            <a:miter lim="400000"/>
          </a:ln>
        </p:spPr>
      </p:pic>
      <p:pic>
        <p:nvPicPr>
          <p:cNvPr id="7" name="Bild" descr="Bild">
            <a:extLst>
              <a:ext uri="{FF2B5EF4-FFF2-40B4-BE49-F238E27FC236}">
                <a16:creationId xmlns:a16="http://schemas.microsoft.com/office/drawing/2014/main" id="{3ECE53EF-7345-A14A-A42C-A41922A8125A}"/>
              </a:ext>
            </a:extLst>
          </p:cNvPr>
          <p:cNvPicPr>
            <a:picLocks noChangeAspect="1"/>
          </p:cNvPicPr>
          <p:nvPr/>
        </p:nvPicPr>
        <p:blipFill>
          <a:blip r:embed="rId5"/>
          <a:stretch>
            <a:fillRect/>
          </a:stretch>
        </p:blipFill>
        <p:spPr>
          <a:xfrm>
            <a:off x="492727" y="3635513"/>
            <a:ext cx="2418755" cy="2418756"/>
          </a:xfrm>
          <a:prstGeom prst="rect">
            <a:avLst/>
          </a:prstGeom>
          <a:ln w="12700">
            <a:miter lim="400000"/>
          </a:ln>
        </p:spPr>
      </p:pic>
      <p:sp>
        <p:nvSpPr>
          <p:cNvPr id="8" name="Stark…">
            <a:extLst>
              <a:ext uri="{FF2B5EF4-FFF2-40B4-BE49-F238E27FC236}">
                <a16:creationId xmlns:a16="http://schemas.microsoft.com/office/drawing/2014/main" id="{D32BC3D9-8803-3F4B-8C07-8DD8934720E2}"/>
              </a:ext>
            </a:extLst>
          </p:cNvPr>
          <p:cNvSpPr txBox="1"/>
          <p:nvPr/>
        </p:nvSpPr>
        <p:spPr>
          <a:xfrm>
            <a:off x="276872" y="3635513"/>
            <a:ext cx="2380221" cy="2433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lvl="1" indent="0" algn="ctr">
              <a:lnSpc>
                <a:spcPct val="110000"/>
              </a:lnSpc>
              <a:defRPr sz="2200" b="1" spc="-122">
                <a:solidFill>
                  <a:srgbClr val="E18D33"/>
                </a:solidFill>
              </a:defRPr>
            </a:pPr>
            <a:r>
              <a:rPr dirty="0"/>
              <a:t>Stark</a:t>
            </a:r>
          </a:p>
          <a:p>
            <a:pPr lvl="1" indent="0" algn="ctr">
              <a:lnSpc>
                <a:spcPct val="110000"/>
              </a:lnSpc>
              <a:defRPr sz="2200" b="1" spc="-122">
                <a:solidFill>
                  <a:srgbClr val="E18D33"/>
                </a:solidFill>
              </a:defRPr>
            </a:pPr>
            <a:r>
              <a:rPr dirty="0" err="1"/>
              <a:t>tillsammans</a:t>
            </a:r>
            <a:endParaRPr dirty="0"/>
          </a:p>
        </p:txBody>
      </p:sp>
    </p:spTree>
    <p:extLst>
      <p:ext uri="{BB962C8B-B14F-4D97-AF65-F5344CB8AC3E}">
        <p14:creationId xmlns:p14="http://schemas.microsoft.com/office/powerpoint/2010/main" val="200899635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r-003_Handels-Tingvalla_210628.jpg" descr="Nr-003_Handels-Tingvalla_210628.jpg">
            <a:extLst>
              <a:ext uri="{FF2B5EF4-FFF2-40B4-BE49-F238E27FC236}">
                <a16:creationId xmlns:a16="http://schemas.microsoft.com/office/drawing/2014/main" id="{4408CB46-D1EF-AC49-865B-6231B20AAA9F}"/>
              </a:ext>
            </a:extLst>
          </p:cNvPr>
          <p:cNvPicPr>
            <a:picLocks noChangeAspect="1"/>
          </p:cNvPicPr>
          <p:nvPr/>
        </p:nvPicPr>
        <p:blipFill>
          <a:blip r:embed="rId3"/>
          <a:stretch>
            <a:fillRect/>
          </a:stretch>
        </p:blipFill>
        <p:spPr>
          <a:xfrm flipH="1">
            <a:off x="0" y="-125106"/>
            <a:ext cx="13161825" cy="8774551"/>
          </a:xfrm>
          <a:prstGeom prst="rect">
            <a:avLst/>
          </a:prstGeom>
          <a:ln w="12700">
            <a:miter lim="400000"/>
          </a:ln>
        </p:spPr>
      </p:pic>
      <p:sp>
        <p:nvSpPr>
          <p:cNvPr id="5" name="Rubrik 5">
            <a:extLst>
              <a:ext uri="{FF2B5EF4-FFF2-40B4-BE49-F238E27FC236}">
                <a16:creationId xmlns:a16="http://schemas.microsoft.com/office/drawing/2014/main" id="{78CD39B7-67EE-C34F-8FF2-963C7B61D12A}"/>
              </a:ext>
            </a:extLst>
          </p:cNvPr>
          <p:cNvSpPr txBox="1"/>
          <p:nvPr/>
        </p:nvSpPr>
        <p:spPr>
          <a:xfrm>
            <a:off x="512233" y="569940"/>
            <a:ext cx="9052560"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DF5D3"/>
                </a:solidFill>
              </a:defRPr>
            </a:lvl1pPr>
          </a:lstStyle>
          <a:p>
            <a:r>
              <a:t>Stark tillsammans</a:t>
            </a:r>
          </a:p>
        </p:txBody>
      </p:sp>
      <p:sp>
        <p:nvSpPr>
          <p:cNvPr id="6" name="Rubrik 5">
            <a:extLst>
              <a:ext uri="{FF2B5EF4-FFF2-40B4-BE49-F238E27FC236}">
                <a16:creationId xmlns:a16="http://schemas.microsoft.com/office/drawing/2014/main" id="{BDE35CC8-6EC2-3840-8DFA-B9998500A474}"/>
              </a:ext>
            </a:extLst>
          </p:cNvPr>
          <p:cNvSpPr txBox="1"/>
          <p:nvPr/>
        </p:nvSpPr>
        <p:spPr>
          <a:xfrm>
            <a:off x="448733" y="1138493"/>
            <a:ext cx="7213799" cy="1646047"/>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20" rIns="45719" bIns="45720" anchor="t"/>
          <a:lstStyle>
            <a:lvl1pPr>
              <a:lnSpc>
                <a:spcPct val="90000"/>
              </a:lnSpc>
              <a:defRPr sz="12200" b="1" spc="-677">
                <a:solidFill>
                  <a:srgbClr val="FFFFFF"/>
                </a:solidFill>
              </a:defRPr>
            </a:lvl1pPr>
          </a:lstStyle>
          <a:p>
            <a:r>
              <a:rPr lang="sv-SE" dirty="0"/>
              <a:t>155.000</a:t>
            </a:r>
          </a:p>
        </p:txBody>
      </p:sp>
      <p:pic>
        <p:nvPicPr>
          <p:cNvPr id="7" name="Bild" descr="Bild">
            <a:extLst>
              <a:ext uri="{FF2B5EF4-FFF2-40B4-BE49-F238E27FC236}">
                <a16:creationId xmlns:a16="http://schemas.microsoft.com/office/drawing/2014/main" id="{E10E7B4C-7825-034C-BD81-7ED32E34443D}"/>
              </a:ext>
            </a:extLst>
          </p:cNvPr>
          <p:cNvPicPr>
            <a:picLocks noChangeAspect="1"/>
          </p:cNvPicPr>
          <p:nvPr/>
        </p:nvPicPr>
        <p:blipFill>
          <a:blip r:embed="rId4"/>
          <a:stretch>
            <a:fillRect/>
          </a:stretch>
        </p:blipFill>
        <p:spPr>
          <a:xfrm>
            <a:off x="492727" y="3635513"/>
            <a:ext cx="2418755" cy="2418756"/>
          </a:xfrm>
          <a:prstGeom prst="rect">
            <a:avLst/>
          </a:prstGeom>
          <a:ln w="12700">
            <a:miter lim="400000"/>
          </a:ln>
        </p:spPr>
      </p:pic>
      <p:sp>
        <p:nvSpPr>
          <p:cNvPr id="8" name="Rubrik 5">
            <a:extLst>
              <a:ext uri="{FF2B5EF4-FFF2-40B4-BE49-F238E27FC236}">
                <a16:creationId xmlns:a16="http://schemas.microsoft.com/office/drawing/2014/main" id="{CA95F897-918E-A74B-B189-55FE71E4E60C}"/>
              </a:ext>
            </a:extLst>
          </p:cNvPr>
          <p:cNvSpPr txBox="1"/>
          <p:nvPr/>
        </p:nvSpPr>
        <p:spPr>
          <a:xfrm>
            <a:off x="512233" y="2789086"/>
            <a:ext cx="9052560" cy="609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DF5D3"/>
                </a:solidFill>
              </a:defRPr>
            </a:lvl1pPr>
          </a:lstStyle>
          <a:p>
            <a:r>
              <a:t>medlemmar gör skillnad</a:t>
            </a:r>
          </a:p>
        </p:txBody>
      </p:sp>
      <p:sp>
        <p:nvSpPr>
          <p:cNvPr id="9" name="textruta 10">
            <a:extLst>
              <a:ext uri="{FF2B5EF4-FFF2-40B4-BE49-F238E27FC236}">
                <a16:creationId xmlns:a16="http://schemas.microsoft.com/office/drawing/2014/main" id="{9D7C5802-3AE1-214F-9FB1-C165C98A9C55}"/>
              </a:ext>
            </a:extLst>
          </p:cNvPr>
          <p:cNvSpPr txBox="1"/>
          <p:nvPr/>
        </p:nvSpPr>
        <p:spPr>
          <a:xfrm>
            <a:off x="1063059" y="4141679"/>
            <a:ext cx="3220929" cy="1406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1400" b="1">
                <a:solidFill>
                  <a:srgbClr val="F08701"/>
                </a:solidFill>
              </a:defRPr>
            </a:pPr>
            <a:r>
              <a:rPr dirty="0" err="1"/>
              <a:t>Medlem</a:t>
            </a:r>
            <a:r>
              <a:rPr dirty="0"/>
              <a:t> för:</a:t>
            </a:r>
          </a:p>
          <a:p>
            <a:pPr>
              <a:spcBef>
                <a:spcPts val="600"/>
              </a:spcBef>
              <a:buSzPct val="100000"/>
              <a:buFont typeface="Arial"/>
              <a:buChar char="•"/>
              <a:defRPr sz="1400" b="1">
                <a:solidFill>
                  <a:srgbClr val="F08701"/>
                </a:solidFill>
              </a:defRPr>
            </a:pPr>
            <a:r>
              <a:rPr dirty="0"/>
              <a:t> </a:t>
            </a:r>
            <a:r>
              <a:rPr dirty="0" err="1"/>
              <a:t>Trygghet</a:t>
            </a:r>
            <a:endParaRPr dirty="0"/>
          </a:p>
          <a:p>
            <a:pPr>
              <a:spcBef>
                <a:spcPts val="600"/>
              </a:spcBef>
              <a:buSzPct val="100000"/>
              <a:buFont typeface="Arial"/>
              <a:buChar char="•"/>
              <a:defRPr sz="1400" b="1">
                <a:solidFill>
                  <a:srgbClr val="F08701"/>
                </a:solidFill>
              </a:defRPr>
            </a:pPr>
            <a:r>
              <a:rPr dirty="0"/>
              <a:t> Bra </a:t>
            </a:r>
            <a:r>
              <a:rPr dirty="0" err="1"/>
              <a:t>löner</a:t>
            </a:r>
            <a:endParaRPr dirty="0"/>
          </a:p>
          <a:p>
            <a:pPr>
              <a:spcBef>
                <a:spcPts val="600"/>
              </a:spcBef>
              <a:buSzPct val="100000"/>
              <a:buFont typeface="Arial"/>
              <a:buChar char="•"/>
              <a:defRPr sz="1400" b="1">
                <a:solidFill>
                  <a:srgbClr val="F08701"/>
                </a:solidFill>
              </a:defRPr>
            </a:pPr>
            <a:r>
              <a:rPr dirty="0"/>
              <a:t> Bra </a:t>
            </a:r>
            <a:r>
              <a:rPr dirty="0" err="1"/>
              <a:t>villkor</a:t>
            </a:r>
            <a:endParaRPr dirty="0"/>
          </a:p>
          <a:p>
            <a:pPr>
              <a:spcBef>
                <a:spcPts val="600"/>
              </a:spcBef>
              <a:buSzPct val="100000"/>
              <a:buFont typeface="Arial"/>
              <a:buChar char="•"/>
              <a:defRPr sz="1400" b="1">
                <a:solidFill>
                  <a:srgbClr val="F08701"/>
                </a:solidFill>
              </a:defRPr>
            </a:pPr>
            <a:r>
              <a:rPr dirty="0"/>
              <a:t> </a:t>
            </a:r>
            <a:r>
              <a:rPr dirty="0" err="1"/>
              <a:t>Inflytande</a:t>
            </a:r>
            <a:endParaRPr dirty="0"/>
          </a:p>
        </p:txBody>
      </p:sp>
      <p:pic>
        <p:nvPicPr>
          <p:cNvPr id="10" name="Bild" descr="Bild">
            <a:extLst>
              <a:ext uri="{FF2B5EF4-FFF2-40B4-BE49-F238E27FC236}">
                <a16:creationId xmlns:a16="http://schemas.microsoft.com/office/drawing/2014/main" id="{CA8B7E5F-2F89-E042-8246-BC7B29572ABE}"/>
              </a:ext>
            </a:extLst>
          </p:cNvPr>
          <p:cNvPicPr>
            <a:picLocks noChangeAspect="1"/>
          </p:cNvPicPr>
          <p:nvPr/>
        </p:nvPicPr>
        <p:blipFill>
          <a:blip r:embed="rId5"/>
          <a:stretch>
            <a:fillRect/>
          </a:stretch>
        </p:blipFill>
        <p:spPr>
          <a:xfrm>
            <a:off x="12013261" y="6054269"/>
            <a:ext cx="779510" cy="658151"/>
          </a:xfrm>
          <a:prstGeom prst="rect">
            <a:avLst/>
          </a:prstGeom>
          <a:ln w="12700">
            <a:miter lim="400000"/>
          </a:ln>
        </p:spPr>
      </p:pic>
    </p:spTree>
    <p:extLst>
      <p:ext uri="{BB962C8B-B14F-4D97-AF65-F5344CB8AC3E}">
        <p14:creationId xmlns:p14="http://schemas.microsoft.com/office/powerpoint/2010/main" val="333173456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43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432" name="Rubrik 5"/>
          <p:cNvSpPr txBox="1"/>
          <p:nvPr/>
        </p:nvSpPr>
        <p:spPr>
          <a:xfrm>
            <a:off x="1569719" y="569940"/>
            <a:ext cx="90525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spc="-72">
                <a:solidFill>
                  <a:srgbClr val="E32013"/>
                </a:solidFill>
              </a:defRPr>
            </a:lvl1pPr>
          </a:lstStyle>
          <a:p>
            <a:r>
              <a:rPr dirty="0" err="1"/>
              <a:t>Lägstalöner</a:t>
            </a:r>
            <a:endParaRPr dirty="0"/>
          </a:p>
        </p:txBody>
      </p:sp>
      <p:sp>
        <p:nvSpPr>
          <p:cNvPr id="435" name="Rak koppling 11"/>
          <p:cNvSpPr/>
          <p:nvPr/>
        </p:nvSpPr>
        <p:spPr>
          <a:xfrm>
            <a:off x="1675546" y="2116138"/>
            <a:ext cx="5724526" cy="1"/>
          </a:xfrm>
          <a:prstGeom prst="line">
            <a:avLst/>
          </a:prstGeom>
          <a:ln>
            <a:solidFill>
              <a:srgbClr val="D9D9D9"/>
            </a:solidFill>
          </a:ln>
        </p:spPr>
        <p:txBody>
          <a:bodyPr lIns="45719" rIns="45719"/>
          <a:lstStyle/>
          <a:p>
            <a:endParaRPr/>
          </a:p>
        </p:txBody>
      </p:sp>
      <p:sp>
        <p:nvSpPr>
          <p:cNvPr id="436" name="Rak koppling 16"/>
          <p:cNvSpPr/>
          <p:nvPr/>
        </p:nvSpPr>
        <p:spPr>
          <a:xfrm>
            <a:off x="1675546" y="2476500"/>
            <a:ext cx="5724526" cy="0"/>
          </a:xfrm>
          <a:prstGeom prst="line">
            <a:avLst/>
          </a:prstGeom>
          <a:ln>
            <a:solidFill>
              <a:srgbClr val="D9D9D9"/>
            </a:solidFill>
          </a:ln>
        </p:spPr>
        <p:txBody>
          <a:bodyPr lIns="45719" rIns="45719"/>
          <a:lstStyle/>
          <a:p>
            <a:endParaRPr/>
          </a:p>
        </p:txBody>
      </p:sp>
      <p:sp>
        <p:nvSpPr>
          <p:cNvPr id="437" name="Rak koppling 17"/>
          <p:cNvSpPr/>
          <p:nvPr/>
        </p:nvSpPr>
        <p:spPr>
          <a:xfrm>
            <a:off x="1675546" y="3556000"/>
            <a:ext cx="5724526" cy="0"/>
          </a:xfrm>
          <a:prstGeom prst="line">
            <a:avLst/>
          </a:prstGeom>
          <a:ln>
            <a:solidFill>
              <a:srgbClr val="D9D9D9"/>
            </a:solidFill>
          </a:ln>
        </p:spPr>
        <p:txBody>
          <a:bodyPr lIns="45719" rIns="45719"/>
          <a:lstStyle/>
          <a:p>
            <a:endParaRPr/>
          </a:p>
        </p:txBody>
      </p:sp>
      <p:sp>
        <p:nvSpPr>
          <p:cNvPr id="438" name="Rak koppling 18"/>
          <p:cNvSpPr/>
          <p:nvPr/>
        </p:nvSpPr>
        <p:spPr>
          <a:xfrm>
            <a:off x="1675545" y="3916362"/>
            <a:ext cx="5670551" cy="1"/>
          </a:xfrm>
          <a:prstGeom prst="line">
            <a:avLst/>
          </a:prstGeom>
          <a:ln>
            <a:solidFill>
              <a:srgbClr val="D9D9D9"/>
            </a:solidFill>
          </a:ln>
        </p:spPr>
        <p:txBody>
          <a:bodyPr lIns="45719" rIns="45719"/>
          <a:lstStyle/>
          <a:p>
            <a:endParaRPr/>
          </a:p>
        </p:txBody>
      </p:sp>
      <p:graphicFrame>
        <p:nvGraphicFramePr>
          <p:cNvPr id="4" name="Tabell 3">
            <a:extLst>
              <a:ext uri="{FF2B5EF4-FFF2-40B4-BE49-F238E27FC236}">
                <a16:creationId xmlns:a16="http://schemas.microsoft.com/office/drawing/2014/main" id="{CAB3B8DB-9015-B9E1-E1AE-3FB9531FB900}"/>
              </a:ext>
            </a:extLst>
          </p:cNvPr>
          <p:cNvGraphicFramePr>
            <a:graphicFrameLocks noGrp="1"/>
          </p:cNvGraphicFramePr>
          <p:nvPr/>
        </p:nvGraphicFramePr>
        <p:xfrm>
          <a:off x="1569719" y="1291329"/>
          <a:ext cx="4130165" cy="4300761"/>
        </p:xfrm>
        <a:graphic>
          <a:graphicData uri="http://schemas.openxmlformats.org/drawingml/2006/table">
            <a:tbl>
              <a:tblPr/>
              <a:tblGrid>
                <a:gridCol w="1289549">
                  <a:extLst>
                    <a:ext uri="{9D8B030D-6E8A-4147-A177-3AD203B41FA5}">
                      <a16:colId xmlns:a16="http://schemas.microsoft.com/office/drawing/2014/main" val="1494018231"/>
                    </a:ext>
                  </a:extLst>
                </a:gridCol>
                <a:gridCol w="1388745">
                  <a:extLst>
                    <a:ext uri="{9D8B030D-6E8A-4147-A177-3AD203B41FA5}">
                      <a16:colId xmlns:a16="http://schemas.microsoft.com/office/drawing/2014/main" val="3386309581"/>
                    </a:ext>
                  </a:extLst>
                </a:gridCol>
                <a:gridCol w="1451871">
                  <a:extLst>
                    <a:ext uri="{9D8B030D-6E8A-4147-A177-3AD203B41FA5}">
                      <a16:colId xmlns:a16="http://schemas.microsoft.com/office/drawing/2014/main" val="204355842"/>
                    </a:ext>
                  </a:extLst>
                </a:gridCol>
              </a:tblGrid>
              <a:tr h="558945">
                <a:tc gridSpan="3">
                  <a:txBody>
                    <a:bodyPr/>
                    <a:lstStyle/>
                    <a:p>
                      <a:pPr algn="l" fontAlgn="base"/>
                      <a:r>
                        <a:rPr lang="pt-BR" sz="1500" b="1" i="0" u="none" strike="noStrike" dirty="0">
                          <a:solidFill>
                            <a:srgbClr val="FFFFFF"/>
                          </a:solidFill>
                          <a:effectLst/>
                          <a:latin typeface="Arial" panose="020B0604020202020204" pitchFamily="34" charset="0"/>
                        </a:rPr>
                        <a:t>Lägstalöner 1 april 2023 - 31 mars 2024</a:t>
                      </a:r>
                      <a:r>
                        <a:rPr lang="pt-BR" sz="1500" b="1" i="0" dirty="0">
                          <a:solidFill>
                            <a:srgbClr val="FFFFFF"/>
                          </a:solidFill>
                          <a:effectLst/>
                          <a:latin typeface="Arial" panose="020B0604020202020204" pitchFamily="34" charset="0"/>
                        </a:rPr>
                        <a:t>​</a:t>
                      </a:r>
                      <a:r>
                        <a:rPr lang="pt-BR" sz="1500" b="0" i="0" dirty="0">
                          <a:solidFill>
                            <a:srgbClr val="FFFFFF"/>
                          </a:solidFill>
                          <a:effectLst/>
                          <a:latin typeface="Arial" panose="020B0604020202020204" pitchFamily="34" charset="0"/>
                        </a:rPr>
                        <a:t>​</a:t>
                      </a:r>
                      <a:endParaRPr lang="pt-BR"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E2261A"/>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119017260"/>
                  </a:ext>
                </a:extLst>
              </a:tr>
              <a:tr h="621050">
                <a:tc>
                  <a:txBody>
                    <a:bodyPr/>
                    <a:lstStyle/>
                    <a:p>
                      <a:pPr algn="l" fontAlgn="base"/>
                      <a:r>
                        <a:rPr lang="en-US" sz="1000" b="1" i="0">
                          <a:solidFill>
                            <a:srgbClr val="000000"/>
                          </a:solidFill>
                          <a:effectLst/>
                          <a:latin typeface="Times New Roman" panose="02020603050405020304" pitchFamily="18" charset="0"/>
                        </a:rPr>
                        <a:t>​</a:t>
                      </a:r>
                      <a:r>
                        <a:rPr lang="en-US" sz="1000" b="0" i="0">
                          <a:solidFill>
                            <a:srgbClr val="000000"/>
                          </a:solidFill>
                          <a:effectLst/>
                          <a:latin typeface="Times New Roman" panose="02020603050405020304" pitchFamily="18"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700" b="1" i="0" u="none" strike="noStrike">
                          <a:solidFill>
                            <a:srgbClr val="000000"/>
                          </a:solidFill>
                          <a:effectLst/>
                          <a:latin typeface="Arial" panose="020B0604020202020204" pitchFamily="34" charset="0"/>
                        </a:rPr>
                        <a:t>Månadslön</a:t>
                      </a:r>
                      <a:r>
                        <a:rPr lang="en-US" sz="1700" b="1" i="0">
                          <a:solidFill>
                            <a:srgbClr val="000000"/>
                          </a:solidFill>
                          <a:effectLst/>
                          <a:latin typeface="Arial" panose="020B0604020202020204" pitchFamily="34" charset="0"/>
                        </a:rPr>
                        <a:t> </a:t>
                      </a:r>
                      <a:r>
                        <a:rPr lang="en-US" sz="1700" b="0" i="0">
                          <a:solidFill>
                            <a:srgbClr val="000000"/>
                          </a:solidFill>
                          <a:effectLst/>
                          <a:latin typeface="Arial" panose="020B0604020202020204" pitchFamily="34" charset="0"/>
                        </a:rPr>
                        <a:t>​​</a:t>
                      </a:r>
                      <a:endParaRPr lang="en-US" b="0" i="0">
                        <a:solidFill>
                          <a:srgbClr val="000000"/>
                        </a:solidFill>
                        <a:effectLst/>
                      </a:endParaRPr>
                    </a:p>
                  </a:txBody>
                  <a:tcPr anchor="b">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700" b="1" i="0" u="none" strike="noStrike" dirty="0" err="1">
                          <a:solidFill>
                            <a:srgbClr val="000000"/>
                          </a:solidFill>
                          <a:effectLst/>
                          <a:latin typeface="Arial" panose="020B0604020202020204" pitchFamily="34" charset="0"/>
                        </a:rPr>
                        <a:t>Timlön</a:t>
                      </a:r>
                      <a:r>
                        <a:rPr lang="en-US" sz="1700" b="1" i="0" dirty="0">
                          <a:solidFill>
                            <a:srgbClr val="000000"/>
                          </a:solidFill>
                          <a:effectLst/>
                          <a:latin typeface="Arial" panose="020B0604020202020204" pitchFamily="34" charset="0"/>
                        </a:rPr>
                        <a:t> </a:t>
                      </a:r>
                      <a:r>
                        <a:rPr lang="en-US" sz="1700" b="0" i="0" dirty="0">
                          <a:solidFill>
                            <a:srgbClr val="000000"/>
                          </a:solidFill>
                          <a:effectLst/>
                          <a:latin typeface="Arial" panose="020B0604020202020204" pitchFamily="34" charset="0"/>
                        </a:rPr>
                        <a:t>​​</a:t>
                      </a:r>
                      <a:endParaRPr lang="en-US" b="0" i="0" dirty="0">
                        <a:solidFill>
                          <a:srgbClr val="000000"/>
                        </a:solidFill>
                        <a:effectLst/>
                      </a:endParaRPr>
                    </a:p>
                  </a:txBody>
                  <a:tcPr anchor="b">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1543114459"/>
                  </a:ext>
                </a:extLst>
              </a:tr>
              <a:tr h="326050">
                <a:tc>
                  <a:txBody>
                    <a:bodyPr/>
                    <a:lstStyle/>
                    <a:p>
                      <a:pPr algn="r" fontAlgn="base"/>
                      <a:r>
                        <a:rPr lang="en-US" sz="1500" b="0" i="0" u="none" strike="noStrike">
                          <a:solidFill>
                            <a:srgbClr val="000000"/>
                          </a:solidFill>
                          <a:effectLst/>
                          <a:latin typeface="Arial" panose="020B0604020202020204" pitchFamily="34" charset="0"/>
                        </a:rPr>
                        <a:t>16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15 583</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dirty="0">
                          <a:solidFill>
                            <a:srgbClr val="000000"/>
                          </a:solidFill>
                          <a:effectLst/>
                          <a:latin typeface="Arial" panose="020B0604020202020204" pitchFamily="34" charset="0"/>
                        </a:rPr>
                        <a:t>93,87</a:t>
                      </a:r>
                      <a:r>
                        <a:rPr lang="en-US" sz="1500" b="0" i="0" dirty="0">
                          <a:solidFill>
                            <a:srgbClr val="000000"/>
                          </a:solidFill>
                          <a:effectLst/>
                          <a:latin typeface="Arial" panose="020B0604020202020204" pitchFamily="34" charset="0"/>
                        </a:rPr>
                        <a:t>​</a:t>
                      </a:r>
                      <a:endParaRPr lang="en-US"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3556220552"/>
                  </a:ext>
                </a:extLst>
              </a:tr>
              <a:tr h="326050">
                <a:tc>
                  <a:txBody>
                    <a:bodyPr/>
                    <a:lstStyle/>
                    <a:p>
                      <a:pPr algn="r" fontAlgn="base"/>
                      <a:r>
                        <a:rPr lang="en-US" sz="1500" b="0" i="0" u="none" strike="noStrike">
                          <a:solidFill>
                            <a:srgbClr val="000000"/>
                          </a:solidFill>
                          <a:effectLst/>
                          <a:latin typeface="Arial" panose="020B0604020202020204" pitchFamily="34" charset="0"/>
                        </a:rPr>
                        <a:t>17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15 993</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dirty="0">
                          <a:solidFill>
                            <a:srgbClr val="000000"/>
                          </a:solidFill>
                          <a:effectLst/>
                          <a:latin typeface="Arial" panose="020B0604020202020204" pitchFamily="34" charset="0"/>
                        </a:rPr>
                        <a:t>96,34</a:t>
                      </a:r>
                      <a:r>
                        <a:rPr lang="en-US" sz="1500" b="0" i="0" dirty="0">
                          <a:solidFill>
                            <a:srgbClr val="000000"/>
                          </a:solidFill>
                          <a:effectLst/>
                          <a:latin typeface="Arial" panose="020B0604020202020204" pitchFamily="34" charset="0"/>
                        </a:rPr>
                        <a:t>​</a:t>
                      </a:r>
                      <a:endParaRPr lang="en-US"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4194048781"/>
                  </a:ext>
                </a:extLst>
              </a:tr>
              <a:tr h="326050">
                <a:tc>
                  <a:txBody>
                    <a:bodyPr/>
                    <a:lstStyle/>
                    <a:p>
                      <a:pPr algn="r" fontAlgn="base"/>
                      <a:r>
                        <a:rPr lang="en-US" sz="1500" b="0" i="0" u="none" strike="noStrike">
                          <a:solidFill>
                            <a:srgbClr val="000000"/>
                          </a:solidFill>
                          <a:effectLst/>
                          <a:latin typeface="Arial" panose="020B0604020202020204" pitchFamily="34" charset="0"/>
                        </a:rPr>
                        <a:t>18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23 938</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dirty="0">
                          <a:solidFill>
                            <a:srgbClr val="000000"/>
                          </a:solidFill>
                          <a:effectLst/>
                          <a:latin typeface="Arial" panose="020B0604020202020204" pitchFamily="34" charset="0"/>
                        </a:rPr>
                        <a:t>144,20</a:t>
                      </a:r>
                      <a:r>
                        <a:rPr lang="en-US" sz="1500" b="0" i="0" dirty="0">
                          <a:solidFill>
                            <a:srgbClr val="000000"/>
                          </a:solidFill>
                          <a:effectLst/>
                          <a:latin typeface="Arial" panose="020B0604020202020204" pitchFamily="34" charset="0"/>
                        </a:rPr>
                        <a:t>​</a:t>
                      </a:r>
                      <a:endParaRPr lang="en-US"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2506331385"/>
                  </a:ext>
                </a:extLst>
              </a:tr>
              <a:tr h="326050">
                <a:tc>
                  <a:txBody>
                    <a:bodyPr/>
                    <a:lstStyle/>
                    <a:p>
                      <a:pPr algn="r" fontAlgn="base"/>
                      <a:r>
                        <a:rPr lang="en-US" sz="1500" b="0" i="0" u="none" strike="noStrike">
                          <a:solidFill>
                            <a:srgbClr val="000000"/>
                          </a:solidFill>
                          <a:effectLst/>
                          <a:latin typeface="Arial" panose="020B0604020202020204" pitchFamily="34" charset="0"/>
                        </a:rPr>
                        <a:t>19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24 258</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146,13</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443542816"/>
                  </a:ext>
                </a:extLst>
              </a:tr>
              <a:tr h="310524">
                <a:tc>
                  <a:txBody>
                    <a:bodyPr/>
                    <a:lstStyle/>
                    <a:p>
                      <a:pPr algn="l" fontAlgn="base"/>
                      <a:r>
                        <a:rPr lang="en-US" sz="1400" b="1" i="0">
                          <a:solidFill>
                            <a:srgbClr val="000000"/>
                          </a:solidFill>
                          <a:effectLst/>
                          <a:latin typeface="Arial" panose="020B0604020202020204" pitchFamily="34" charset="0"/>
                        </a:rPr>
                        <a:t>​</a:t>
                      </a:r>
                      <a:r>
                        <a:rPr lang="en-US" sz="14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l" fontAlgn="base"/>
                      <a:r>
                        <a:rPr lang="en-US" sz="14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l" fontAlgn="base"/>
                      <a:r>
                        <a:rPr lang="en-US" sz="14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2932058558"/>
                  </a:ext>
                </a:extLst>
              </a:tr>
              <a:tr h="527892">
                <a:tc gridSpan="3">
                  <a:txBody>
                    <a:bodyPr/>
                    <a:lstStyle/>
                    <a:p>
                      <a:pPr algn="l" fontAlgn="base"/>
                      <a:r>
                        <a:rPr lang="sv-SE" sz="1400" b="0" i="0" u="none" strike="noStrike" dirty="0">
                          <a:solidFill>
                            <a:srgbClr val="000000"/>
                          </a:solidFill>
                          <a:effectLst/>
                          <a:latin typeface="Arial" panose="020B0604020202020204" pitchFamily="34" charset="0"/>
                        </a:rPr>
                        <a:t>Efter fyllda 18 års ålder förvärvad branschvana </a:t>
                      </a:r>
                    </a:p>
                    <a:p>
                      <a:pPr algn="l" fontAlgn="base"/>
                      <a:r>
                        <a:rPr lang="sv-SE" sz="1400" b="0" i="0" u="none" strike="noStrike" dirty="0">
                          <a:solidFill>
                            <a:srgbClr val="000000"/>
                          </a:solidFill>
                          <a:effectLst/>
                          <a:latin typeface="Arial" panose="020B0604020202020204" pitchFamily="34" charset="0"/>
                        </a:rPr>
                        <a:t>om</a:t>
                      </a:r>
                      <a:r>
                        <a:rPr lang="sv-SE" sz="1400" b="0" i="0" dirty="0">
                          <a:solidFill>
                            <a:srgbClr val="000000"/>
                          </a:solidFill>
                          <a:effectLst/>
                          <a:latin typeface="Arial" panose="020B0604020202020204" pitchFamily="34" charset="0"/>
                        </a:rPr>
                        <a:t> ​​</a:t>
                      </a:r>
                      <a:endParaRPr lang="sv-SE"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185593324"/>
                  </a:ext>
                </a:extLst>
              </a:tr>
              <a:tr h="326050">
                <a:tc>
                  <a:txBody>
                    <a:bodyPr/>
                    <a:lstStyle/>
                    <a:p>
                      <a:pPr algn="r" fontAlgn="base"/>
                      <a:r>
                        <a:rPr lang="en-US" sz="1500" b="0" i="0" u="none" strike="noStrike">
                          <a:solidFill>
                            <a:srgbClr val="000000"/>
                          </a:solidFill>
                          <a:effectLst/>
                          <a:latin typeface="Arial" panose="020B0604020202020204" pitchFamily="34" charset="0"/>
                        </a:rPr>
                        <a:t>1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24 842</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149,65</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1195516941"/>
                  </a:ext>
                </a:extLst>
              </a:tr>
              <a:tr h="326050">
                <a:tc>
                  <a:txBody>
                    <a:bodyPr/>
                    <a:lstStyle/>
                    <a:p>
                      <a:pPr algn="r" fontAlgn="base"/>
                      <a:r>
                        <a:rPr lang="en-US" sz="1500" b="0" i="0" u="none" strike="noStrike">
                          <a:solidFill>
                            <a:srgbClr val="000000"/>
                          </a:solidFill>
                          <a:effectLst/>
                          <a:latin typeface="Arial" panose="020B0604020202020204" pitchFamily="34" charset="0"/>
                        </a:rPr>
                        <a:t>2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25 178</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151,67</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2966859702"/>
                  </a:ext>
                </a:extLst>
              </a:tr>
              <a:tr h="326050">
                <a:tc>
                  <a:txBody>
                    <a:bodyPr/>
                    <a:lstStyle/>
                    <a:p>
                      <a:pPr algn="r" fontAlgn="base"/>
                      <a:r>
                        <a:rPr lang="en-US" sz="1500" b="0" i="0" u="none" strike="noStrike">
                          <a:solidFill>
                            <a:srgbClr val="000000"/>
                          </a:solidFill>
                          <a:effectLst/>
                          <a:latin typeface="Arial" panose="020B0604020202020204" pitchFamily="34" charset="0"/>
                        </a:rPr>
                        <a:t>3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26 468</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dirty="0">
                          <a:solidFill>
                            <a:srgbClr val="000000"/>
                          </a:solidFill>
                          <a:effectLst/>
                          <a:latin typeface="Arial" panose="020B0604020202020204" pitchFamily="34" charset="0"/>
                        </a:rPr>
                        <a:t>159,45</a:t>
                      </a:r>
                      <a:r>
                        <a:rPr lang="en-US" sz="1500" b="0" i="0" dirty="0">
                          <a:solidFill>
                            <a:srgbClr val="000000"/>
                          </a:solidFill>
                          <a:effectLst/>
                          <a:latin typeface="Arial" panose="020B0604020202020204" pitchFamily="34" charset="0"/>
                        </a:rPr>
                        <a:t>​​</a:t>
                      </a:r>
                      <a:endParaRPr lang="en-US"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2932886347"/>
                  </a:ext>
                </a:extLst>
              </a:tr>
            </a:tbl>
          </a:graphicData>
        </a:graphic>
      </p:graphicFrame>
      <p:sp>
        <p:nvSpPr>
          <p:cNvPr id="6" name="Rectangle 1">
            <a:extLst>
              <a:ext uri="{FF2B5EF4-FFF2-40B4-BE49-F238E27FC236}">
                <a16:creationId xmlns:a16="http://schemas.microsoft.com/office/drawing/2014/main" id="{3FFD6B11-35D4-DC4A-F080-9521D8AD379F}"/>
              </a:ext>
            </a:extLst>
          </p:cNvPr>
          <p:cNvSpPr>
            <a:spLocks noChangeArrowheads="1"/>
          </p:cNvSpPr>
          <p:nvPr/>
        </p:nvSpPr>
        <p:spPr bwMode="auto">
          <a:xfrm>
            <a:off x="843967" y="1017318"/>
            <a:ext cx="138314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sv-SE" altLang="sv-S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ell 6">
            <a:extLst>
              <a:ext uri="{FF2B5EF4-FFF2-40B4-BE49-F238E27FC236}">
                <a16:creationId xmlns:a16="http://schemas.microsoft.com/office/drawing/2014/main" id="{5FDC9885-5582-2DAC-A748-F0DC786BB664}"/>
              </a:ext>
            </a:extLst>
          </p:cNvPr>
          <p:cNvGraphicFramePr>
            <a:graphicFrameLocks noGrp="1"/>
          </p:cNvGraphicFramePr>
          <p:nvPr/>
        </p:nvGraphicFramePr>
        <p:xfrm>
          <a:off x="5881922" y="1291330"/>
          <a:ext cx="4130166" cy="4356603"/>
        </p:xfrm>
        <a:graphic>
          <a:graphicData uri="http://schemas.openxmlformats.org/drawingml/2006/table">
            <a:tbl>
              <a:tblPr/>
              <a:tblGrid>
                <a:gridCol w="1289550">
                  <a:extLst>
                    <a:ext uri="{9D8B030D-6E8A-4147-A177-3AD203B41FA5}">
                      <a16:colId xmlns:a16="http://schemas.microsoft.com/office/drawing/2014/main" val="2092519404"/>
                    </a:ext>
                  </a:extLst>
                </a:gridCol>
                <a:gridCol w="1388745">
                  <a:extLst>
                    <a:ext uri="{9D8B030D-6E8A-4147-A177-3AD203B41FA5}">
                      <a16:colId xmlns:a16="http://schemas.microsoft.com/office/drawing/2014/main" val="2912067139"/>
                    </a:ext>
                  </a:extLst>
                </a:gridCol>
                <a:gridCol w="1451871">
                  <a:extLst>
                    <a:ext uri="{9D8B030D-6E8A-4147-A177-3AD203B41FA5}">
                      <a16:colId xmlns:a16="http://schemas.microsoft.com/office/drawing/2014/main" val="1655948969"/>
                    </a:ext>
                  </a:extLst>
                </a:gridCol>
              </a:tblGrid>
              <a:tr h="566201">
                <a:tc gridSpan="3">
                  <a:txBody>
                    <a:bodyPr/>
                    <a:lstStyle/>
                    <a:p>
                      <a:pPr algn="l" fontAlgn="base"/>
                      <a:r>
                        <a:rPr lang="pt-BR" sz="1500" b="1" i="0" u="none" strike="noStrike" dirty="0">
                          <a:solidFill>
                            <a:srgbClr val="FFFFFF"/>
                          </a:solidFill>
                          <a:effectLst/>
                          <a:latin typeface="Arial" panose="020B0604020202020204" pitchFamily="34" charset="0"/>
                        </a:rPr>
                        <a:t>Lägstalöner 1 april 2024 - 31 mars 2025</a:t>
                      </a:r>
                      <a:r>
                        <a:rPr lang="pt-BR" sz="1500" b="1" i="0" dirty="0">
                          <a:solidFill>
                            <a:srgbClr val="FFFFFF"/>
                          </a:solidFill>
                          <a:effectLst/>
                          <a:latin typeface="Arial" panose="020B0604020202020204" pitchFamily="34" charset="0"/>
                        </a:rPr>
                        <a:t>​</a:t>
                      </a:r>
                      <a:r>
                        <a:rPr lang="pt-BR" sz="1500" b="0" i="0" dirty="0">
                          <a:solidFill>
                            <a:srgbClr val="FFFFFF"/>
                          </a:solidFill>
                          <a:effectLst/>
                          <a:latin typeface="Arial" panose="020B0604020202020204" pitchFamily="34" charset="0"/>
                        </a:rPr>
                        <a:t>​</a:t>
                      </a:r>
                      <a:endParaRPr lang="pt-BR"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E2261A"/>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933199235"/>
                  </a:ext>
                </a:extLst>
              </a:tr>
              <a:tr h="629112">
                <a:tc>
                  <a:txBody>
                    <a:bodyPr/>
                    <a:lstStyle/>
                    <a:p>
                      <a:pPr algn="l" fontAlgn="base"/>
                      <a:r>
                        <a:rPr lang="en-US" sz="1000" b="1" i="0">
                          <a:solidFill>
                            <a:srgbClr val="000000"/>
                          </a:solidFill>
                          <a:effectLst/>
                          <a:latin typeface="Times New Roman" panose="02020603050405020304" pitchFamily="18" charset="0"/>
                        </a:rPr>
                        <a:t>​</a:t>
                      </a:r>
                      <a:r>
                        <a:rPr lang="en-US" sz="1000" b="0" i="0">
                          <a:solidFill>
                            <a:srgbClr val="000000"/>
                          </a:solidFill>
                          <a:effectLst/>
                          <a:latin typeface="Times New Roman" panose="02020603050405020304" pitchFamily="18"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700" b="1" i="0" u="none" strike="noStrike">
                          <a:solidFill>
                            <a:srgbClr val="000000"/>
                          </a:solidFill>
                          <a:effectLst/>
                          <a:latin typeface="Arial" panose="020B0604020202020204" pitchFamily="34" charset="0"/>
                        </a:rPr>
                        <a:t>Månadslön</a:t>
                      </a:r>
                      <a:r>
                        <a:rPr lang="en-US" sz="1700" b="1" i="0">
                          <a:solidFill>
                            <a:srgbClr val="000000"/>
                          </a:solidFill>
                          <a:effectLst/>
                          <a:latin typeface="Arial" panose="020B0604020202020204" pitchFamily="34" charset="0"/>
                        </a:rPr>
                        <a:t> </a:t>
                      </a:r>
                      <a:r>
                        <a:rPr lang="en-US" sz="1700" b="0" i="0">
                          <a:solidFill>
                            <a:srgbClr val="000000"/>
                          </a:solidFill>
                          <a:effectLst/>
                          <a:latin typeface="Arial" panose="020B0604020202020204" pitchFamily="34" charset="0"/>
                        </a:rPr>
                        <a:t>​​</a:t>
                      </a:r>
                      <a:endParaRPr lang="en-US" b="0" i="0">
                        <a:solidFill>
                          <a:srgbClr val="000000"/>
                        </a:solidFill>
                        <a:effectLst/>
                      </a:endParaRPr>
                    </a:p>
                  </a:txBody>
                  <a:tcPr anchor="b">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700" b="1" i="0" u="none" strike="noStrike" dirty="0" err="1">
                          <a:solidFill>
                            <a:srgbClr val="000000"/>
                          </a:solidFill>
                          <a:effectLst/>
                          <a:latin typeface="Arial" panose="020B0604020202020204" pitchFamily="34" charset="0"/>
                        </a:rPr>
                        <a:t>Timlön</a:t>
                      </a:r>
                      <a:r>
                        <a:rPr lang="en-US" sz="1700" b="1" i="0" dirty="0">
                          <a:solidFill>
                            <a:srgbClr val="000000"/>
                          </a:solidFill>
                          <a:effectLst/>
                          <a:latin typeface="Arial" panose="020B0604020202020204" pitchFamily="34" charset="0"/>
                        </a:rPr>
                        <a:t> </a:t>
                      </a:r>
                      <a:r>
                        <a:rPr lang="en-US" sz="1700" b="0" i="0" dirty="0">
                          <a:solidFill>
                            <a:srgbClr val="000000"/>
                          </a:solidFill>
                          <a:effectLst/>
                          <a:latin typeface="Arial" panose="020B0604020202020204" pitchFamily="34" charset="0"/>
                        </a:rPr>
                        <a:t>​​</a:t>
                      </a:r>
                      <a:endParaRPr lang="en-US" b="0" i="0" dirty="0">
                        <a:solidFill>
                          <a:srgbClr val="000000"/>
                        </a:solidFill>
                        <a:effectLst/>
                      </a:endParaRPr>
                    </a:p>
                  </a:txBody>
                  <a:tcPr anchor="b">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1163798849"/>
                  </a:ext>
                </a:extLst>
              </a:tr>
              <a:tr h="330284">
                <a:tc>
                  <a:txBody>
                    <a:bodyPr/>
                    <a:lstStyle/>
                    <a:p>
                      <a:pPr algn="r" fontAlgn="base"/>
                      <a:r>
                        <a:rPr lang="en-US" sz="1500" b="0" i="0" u="none" strike="noStrike">
                          <a:solidFill>
                            <a:srgbClr val="000000"/>
                          </a:solidFill>
                          <a:effectLst/>
                          <a:latin typeface="Arial" panose="020B0604020202020204" pitchFamily="34" charset="0"/>
                        </a:rPr>
                        <a:t>16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16 322</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dirty="0">
                          <a:solidFill>
                            <a:srgbClr val="000000"/>
                          </a:solidFill>
                          <a:effectLst/>
                          <a:latin typeface="Arial" panose="020B0604020202020204" pitchFamily="34" charset="0"/>
                        </a:rPr>
                        <a:t>98,32</a:t>
                      </a:r>
                      <a:r>
                        <a:rPr lang="en-US" sz="1500" b="0" i="0" dirty="0">
                          <a:solidFill>
                            <a:srgbClr val="000000"/>
                          </a:solidFill>
                          <a:effectLst/>
                          <a:latin typeface="Arial" panose="020B0604020202020204" pitchFamily="34" charset="0"/>
                        </a:rPr>
                        <a:t>​</a:t>
                      </a:r>
                      <a:endParaRPr lang="en-US"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2608487128"/>
                  </a:ext>
                </a:extLst>
              </a:tr>
              <a:tr h="330284">
                <a:tc>
                  <a:txBody>
                    <a:bodyPr/>
                    <a:lstStyle/>
                    <a:p>
                      <a:pPr algn="r" fontAlgn="base"/>
                      <a:r>
                        <a:rPr lang="en-US" sz="1500" b="0" i="0" u="none" strike="noStrike">
                          <a:solidFill>
                            <a:srgbClr val="000000"/>
                          </a:solidFill>
                          <a:effectLst/>
                          <a:latin typeface="Arial" panose="020B0604020202020204" pitchFamily="34" charset="0"/>
                        </a:rPr>
                        <a:t>17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16 732</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100,79</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2594437115"/>
                  </a:ext>
                </a:extLst>
              </a:tr>
              <a:tr h="330284">
                <a:tc>
                  <a:txBody>
                    <a:bodyPr/>
                    <a:lstStyle/>
                    <a:p>
                      <a:pPr algn="r" fontAlgn="base"/>
                      <a:r>
                        <a:rPr lang="en-US" sz="1500" b="0" i="0" u="none" strike="noStrike">
                          <a:solidFill>
                            <a:srgbClr val="000000"/>
                          </a:solidFill>
                          <a:effectLst/>
                          <a:latin typeface="Arial" panose="020B0604020202020204" pitchFamily="34" charset="0"/>
                        </a:rPr>
                        <a:t>18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24 923</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150,14</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2030059999"/>
                  </a:ext>
                </a:extLst>
              </a:tr>
              <a:tr h="330284">
                <a:tc>
                  <a:txBody>
                    <a:bodyPr/>
                    <a:lstStyle/>
                    <a:p>
                      <a:pPr algn="r" fontAlgn="base"/>
                      <a:r>
                        <a:rPr lang="en-US" sz="1500" b="0" i="0" u="none" strike="noStrike">
                          <a:solidFill>
                            <a:srgbClr val="000000"/>
                          </a:solidFill>
                          <a:effectLst/>
                          <a:latin typeface="Arial" panose="020B0604020202020204" pitchFamily="34" charset="0"/>
                        </a:rPr>
                        <a:t>19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25 243</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152,07</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369740615"/>
                  </a:ext>
                </a:extLst>
              </a:tr>
              <a:tr h="314556">
                <a:tc>
                  <a:txBody>
                    <a:bodyPr/>
                    <a:lstStyle/>
                    <a:p>
                      <a:pPr algn="l" fontAlgn="base"/>
                      <a:r>
                        <a:rPr lang="en-US" sz="1400" b="1" i="0">
                          <a:solidFill>
                            <a:srgbClr val="000000"/>
                          </a:solidFill>
                          <a:effectLst/>
                          <a:latin typeface="Arial" panose="020B0604020202020204" pitchFamily="34" charset="0"/>
                        </a:rPr>
                        <a:t>​</a:t>
                      </a:r>
                      <a:r>
                        <a:rPr lang="en-US" sz="14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l" fontAlgn="base"/>
                      <a:r>
                        <a:rPr lang="en-US" sz="14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l" fontAlgn="base"/>
                      <a:r>
                        <a:rPr lang="en-US" sz="14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2860796695"/>
                  </a:ext>
                </a:extLst>
              </a:tr>
              <a:tr h="534746">
                <a:tc gridSpan="3">
                  <a:txBody>
                    <a:bodyPr/>
                    <a:lstStyle/>
                    <a:p>
                      <a:pPr algn="l" fontAlgn="base"/>
                      <a:r>
                        <a:rPr lang="sv-SE" sz="1400" b="0" i="0" u="none" strike="noStrike" dirty="0">
                          <a:solidFill>
                            <a:srgbClr val="000000"/>
                          </a:solidFill>
                          <a:effectLst/>
                          <a:latin typeface="Arial" panose="020B0604020202020204" pitchFamily="34" charset="0"/>
                        </a:rPr>
                        <a:t>Efter fyllda 18 års ålder förvärvad branschvana </a:t>
                      </a:r>
                    </a:p>
                    <a:p>
                      <a:pPr algn="l" fontAlgn="base"/>
                      <a:r>
                        <a:rPr lang="sv-SE" sz="1400" b="0" i="0" u="none" strike="noStrike" dirty="0">
                          <a:solidFill>
                            <a:srgbClr val="000000"/>
                          </a:solidFill>
                          <a:effectLst/>
                          <a:latin typeface="Arial" panose="020B0604020202020204" pitchFamily="34" charset="0"/>
                        </a:rPr>
                        <a:t>om</a:t>
                      </a:r>
                      <a:r>
                        <a:rPr lang="sv-SE" sz="1400" b="0" i="0" dirty="0">
                          <a:solidFill>
                            <a:srgbClr val="000000"/>
                          </a:solidFill>
                          <a:effectLst/>
                          <a:latin typeface="Arial" panose="020B0604020202020204" pitchFamily="34" charset="0"/>
                        </a:rPr>
                        <a:t> ​​</a:t>
                      </a:r>
                      <a:endParaRPr lang="sv-SE"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440961832"/>
                  </a:ext>
                </a:extLst>
              </a:tr>
              <a:tr h="330284">
                <a:tc>
                  <a:txBody>
                    <a:bodyPr/>
                    <a:lstStyle/>
                    <a:p>
                      <a:pPr algn="r" fontAlgn="base"/>
                      <a:r>
                        <a:rPr lang="en-US" sz="1500" b="0" i="0" u="none" strike="noStrike">
                          <a:solidFill>
                            <a:srgbClr val="000000"/>
                          </a:solidFill>
                          <a:effectLst/>
                          <a:latin typeface="Arial" panose="020B0604020202020204" pitchFamily="34" charset="0"/>
                        </a:rPr>
                        <a:t>1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25 827</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155,58</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742330399"/>
                  </a:ext>
                </a:extLst>
              </a:tr>
              <a:tr h="330284">
                <a:tc>
                  <a:txBody>
                    <a:bodyPr/>
                    <a:lstStyle/>
                    <a:p>
                      <a:pPr algn="r" fontAlgn="base"/>
                      <a:r>
                        <a:rPr lang="en-US" sz="1500" b="0" i="0" u="none" strike="noStrike">
                          <a:solidFill>
                            <a:srgbClr val="000000"/>
                          </a:solidFill>
                          <a:effectLst/>
                          <a:latin typeface="Arial" panose="020B0604020202020204" pitchFamily="34" charset="0"/>
                        </a:rPr>
                        <a:t>2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26 163</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tc>
                  <a:txBody>
                    <a:bodyPr/>
                    <a:lstStyle/>
                    <a:p>
                      <a:pPr algn="r" fontAlgn="base"/>
                      <a:r>
                        <a:rPr lang="en-US" sz="1500" b="0" i="0" u="none" strike="noStrike">
                          <a:solidFill>
                            <a:srgbClr val="000000"/>
                          </a:solidFill>
                          <a:effectLst/>
                          <a:latin typeface="Arial" panose="020B0604020202020204" pitchFamily="34" charset="0"/>
                        </a:rPr>
                        <a:t>157,61</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4CDCC"/>
                    </a:solidFill>
                  </a:tcPr>
                </a:tc>
                <a:extLst>
                  <a:ext uri="{0D108BD9-81ED-4DB2-BD59-A6C34878D82A}">
                    <a16:rowId xmlns:a16="http://schemas.microsoft.com/office/drawing/2014/main" val="2018622961"/>
                  </a:ext>
                </a:extLst>
              </a:tr>
              <a:tr h="330284">
                <a:tc>
                  <a:txBody>
                    <a:bodyPr/>
                    <a:lstStyle/>
                    <a:p>
                      <a:pPr algn="r" fontAlgn="base"/>
                      <a:r>
                        <a:rPr lang="en-US" sz="1500" b="0" i="0" u="none" strike="noStrike">
                          <a:solidFill>
                            <a:srgbClr val="000000"/>
                          </a:solidFill>
                          <a:effectLst/>
                          <a:latin typeface="Arial" panose="020B0604020202020204" pitchFamily="34" charset="0"/>
                        </a:rPr>
                        <a:t>3 år</a:t>
                      </a:r>
                      <a:r>
                        <a:rPr lang="en-US" sz="1500" b="0" i="0">
                          <a:solidFill>
                            <a:srgbClr val="000000"/>
                          </a:solidFill>
                          <a:effectLst/>
                          <a:latin typeface="Arial" panose="020B0604020202020204" pitchFamily="34" charset="0"/>
                        </a:rPr>
                        <a:t> ​​</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a:solidFill>
                            <a:srgbClr val="000000"/>
                          </a:solidFill>
                          <a:effectLst/>
                          <a:latin typeface="Arial" panose="020B0604020202020204" pitchFamily="34" charset="0"/>
                        </a:rPr>
                        <a:t>27 453</a:t>
                      </a:r>
                      <a:r>
                        <a:rPr lang="en-US" sz="1500" b="0" i="0">
                          <a:solidFill>
                            <a:srgbClr val="000000"/>
                          </a:solidFill>
                          <a:effectLst/>
                          <a:latin typeface="Arial" panose="020B0604020202020204" pitchFamily="34" charset="0"/>
                        </a:rPr>
                        <a:t>​</a:t>
                      </a:r>
                      <a:endParaRPr lang="en-US" b="0" i="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tc>
                  <a:txBody>
                    <a:bodyPr/>
                    <a:lstStyle/>
                    <a:p>
                      <a:pPr algn="r" fontAlgn="base"/>
                      <a:r>
                        <a:rPr lang="en-US" sz="1500" b="0" i="0" u="none" strike="noStrike" dirty="0">
                          <a:solidFill>
                            <a:srgbClr val="000000"/>
                          </a:solidFill>
                          <a:effectLst/>
                          <a:latin typeface="Arial" panose="020B0604020202020204" pitchFamily="34" charset="0"/>
                        </a:rPr>
                        <a:t>165,38</a:t>
                      </a:r>
                      <a:r>
                        <a:rPr lang="en-US" sz="1500" b="0" i="0" dirty="0">
                          <a:solidFill>
                            <a:srgbClr val="000000"/>
                          </a:solidFill>
                          <a:effectLst/>
                          <a:latin typeface="Arial" panose="020B0604020202020204" pitchFamily="34" charset="0"/>
                        </a:rPr>
                        <a:t>​​</a:t>
                      </a:r>
                      <a:endParaRPr lang="en-US" b="0" i="0" dirty="0">
                        <a:solidFill>
                          <a:srgbClr val="000000"/>
                        </a:solidFill>
                        <a:effectLst/>
                      </a:endParaRPr>
                    </a:p>
                  </a:txBody>
                  <a:tcPr>
                    <a:lnL w="8477" cap="flat" cmpd="sng" algn="ctr">
                      <a:solidFill>
                        <a:srgbClr val="FFFFFF"/>
                      </a:solidFill>
                      <a:prstDash val="solid"/>
                      <a:round/>
                      <a:headEnd type="none" w="med" len="med"/>
                      <a:tailEnd type="none" w="med" len="med"/>
                    </a:lnL>
                    <a:lnR w="8477" cap="flat" cmpd="sng" algn="ctr">
                      <a:solidFill>
                        <a:srgbClr val="FFFFFF"/>
                      </a:solidFill>
                      <a:prstDash val="solid"/>
                      <a:round/>
                      <a:headEnd type="none" w="med" len="med"/>
                      <a:tailEnd type="none" w="med" len="med"/>
                    </a:lnR>
                    <a:lnT w="8477" cap="flat" cmpd="sng" algn="ctr">
                      <a:solidFill>
                        <a:srgbClr val="FFFFFF"/>
                      </a:solidFill>
                      <a:prstDash val="solid"/>
                      <a:round/>
                      <a:headEnd type="none" w="med" len="med"/>
                      <a:tailEnd type="none" w="med" len="med"/>
                    </a:lnT>
                    <a:lnB w="8477" cap="flat" cmpd="sng" algn="ctr">
                      <a:solidFill>
                        <a:srgbClr val="FFFFFF"/>
                      </a:solidFill>
                      <a:prstDash val="solid"/>
                      <a:round/>
                      <a:headEnd type="none" w="med" len="med"/>
                      <a:tailEnd type="none" w="med" len="med"/>
                    </a:lnB>
                    <a:solidFill>
                      <a:srgbClr val="FAE8E7"/>
                    </a:solidFill>
                  </a:tcPr>
                </a:tc>
                <a:extLst>
                  <a:ext uri="{0D108BD9-81ED-4DB2-BD59-A6C34878D82A}">
                    <a16:rowId xmlns:a16="http://schemas.microsoft.com/office/drawing/2014/main" val="1580288806"/>
                  </a:ext>
                </a:extLst>
              </a:tr>
            </a:tbl>
          </a:graphicData>
        </a:graphic>
      </p:graphicFrame>
      <p:sp>
        <p:nvSpPr>
          <p:cNvPr id="8" name="Rectangle 2">
            <a:extLst>
              <a:ext uri="{FF2B5EF4-FFF2-40B4-BE49-F238E27FC236}">
                <a16:creationId xmlns:a16="http://schemas.microsoft.com/office/drawing/2014/main" id="{0FF3AECC-31A3-5672-6455-0913E0773206}"/>
              </a:ext>
            </a:extLst>
          </p:cNvPr>
          <p:cNvSpPr>
            <a:spLocks noChangeArrowheads="1"/>
          </p:cNvSpPr>
          <p:nvPr/>
        </p:nvSpPr>
        <p:spPr bwMode="auto">
          <a:xfrm>
            <a:off x="4641850" y="1017318"/>
            <a:ext cx="138314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sv-SE" altLang="sv-S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659" name="Bildobjekt 4" descr="Bildobjekt 4"/>
          <p:cNvPicPr>
            <a:picLocks noChangeAspect="1"/>
          </p:cNvPicPr>
          <p:nvPr/>
        </p:nvPicPr>
        <p:blipFill>
          <a:blip r:embed="rId4"/>
          <a:srcRect l="1995" t="1410" r="2245" b="1268"/>
          <a:stretch>
            <a:fillRect/>
          </a:stretch>
        </p:blipFill>
        <p:spPr>
          <a:xfrm>
            <a:off x="5951983" y="260647"/>
            <a:ext cx="4205976" cy="6046089"/>
          </a:xfrm>
          <a:prstGeom prst="rect">
            <a:avLst/>
          </a:prstGeom>
          <a:ln>
            <a:solidFill>
              <a:srgbClr val="000000"/>
            </a:solidFill>
            <a:miter/>
          </a:ln>
          <a:effectLst>
            <a:reflection stA="52000" endPos="40000" dir="5400000" sy="-100000" algn="bl" rotWithShape="0"/>
          </a:effectLst>
        </p:spPr>
      </p:pic>
      <p:sp>
        <p:nvSpPr>
          <p:cNvPr id="660"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61"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E32013"/>
                </a:solidFill>
              </a:defRPr>
            </a:lvl1pPr>
          </a:lstStyle>
          <a:p>
            <a:r>
              <a:t>Anställningsbevis</a:t>
            </a:r>
          </a:p>
        </p:txBody>
      </p:sp>
      <p:pic>
        <p:nvPicPr>
          <p:cNvPr id="66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2" name="Rektangel 1">
            <a:extLst>
              <a:ext uri="{FF2B5EF4-FFF2-40B4-BE49-F238E27FC236}">
                <a16:creationId xmlns:a16="http://schemas.microsoft.com/office/drawing/2014/main" id="{7682E440-E006-3EA4-A1F2-F9E09F04D1DE}"/>
              </a:ext>
            </a:extLst>
          </p:cNvPr>
          <p:cNvSpPr/>
          <p:nvPr/>
        </p:nvSpPr>
        <p:spPr>
          <a:xfrm>
            <a:off x="6191395" y="290430"/>
            <a:ext cx="432770" cy="37966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Bild" descr="Bild"/>
          <p:cNvPicPr>
            <a:picLocks/>
          </p:cNvPicPr>
          <p:nvPr/>
        </p:nvPicPr>
        <p:blipFill>
          <a:blip r:embed="rId2"/>
          <a:stretch>
            <a:fillRect/>
          </a:stretch>
        </p:blipFill>
        <p:spPr>
          <a:xfrm>
            <a:off x="6337" y="3735"/>
            <a:ext cx="12179326" cy="6850530"/>
          </a:xfrm>
          <a:prstGeom prst="rect">
            <a:avLst/>
          </a:prstGeom>
          <a:solidFill>
            <a:srgbClr val="FFFFFF"/>
          </a:solidFill>
          <a:ln w="12700">
            <a:miter lim="400000"/>
          </a:ln>
        </p:spPr>
      </p:pic>
      <p:sp>
        <p:nvSpPr>
          <p:cNvPr id="667"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68"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69" name="Bildobjekt 4" descr="Bildobjekt 4"/>
          <p:cNvPicPr>
            <a:picLocks noChangeAspect="1"/>
          </p:cNvPicPr>
          <p:nvPr/>
        </p:nvPicPr>
        <p:blipFill>
          <a:blip r:embed="rId3"/>
          <a:srcRect l="1995" t="1409" r="2244" b="28692"/>
          <a:stretch>
            <a:fillRect/>
          </a:stretch>
        </p:blipFill>
        <p:spPr>
          <a:xfrm>
            <a:off x="5750226" y="548679"/>
            <a:ext cx="6111290" cy="6309321"/>
          </a:xfrm>
          <a:prstGeom prst="rect">
            <a:avLst/>
          </a:prstGeom>
          <a:ln>
            <a:solidFill>
              <a:srgbClr val="A6A6A6"/>
            </a:solidFill>
            <a:miter/>
          </a:ln>
        </p:spPr>
      </p:pic>
      <p:pic>
        <p:nvPicPr>
          <p:cNvPr id="670" name="Bildobjekt 4" descr="Bildobjekt 4"/>
          <p:cNvPicPr>
            <a:picLocks noChangeAspect="1"/>
          </p:cNvPicPr>
          <p:nvPr/>
        </p:nvPicPr>
        <p:blipFill>
          <a:blip r:embed="rId4"/>
          <a:srcRect l="1995" t="1410" r="2244" b="77051"/>
          <a:stretch>
            <a:fillRect/>
          </a:stretch>
        </p:blipFill>
        <p:spPr>
          <a:xfrm>
            <a:off x="5750226" y="548679"/>
            <a:ext cx="6111290" cy="1944217"/>
          </a:xfrm>
          <a:prstGeom prst="rect">
            <a:avLst/>
          </a:prstGeom>
          <a:ln w="12700">
            <a:miter lim="400000"/>
          </a:ln>
        </p:spPr>
      </p:pic>
      <p:pic>
        <p:nvPicPr>
          <p:cNvPr id="671" name="Bildobjekt 2" descr="Bildobjekt 2"/>
          <p:cNvPicPr>
            <a:picLocks noChangeAspect="1"/>
          </p:cNvPicPr>
          <p:nvPr/>
        </p:nvPicPr>
        <p:blipFill>
          <a:blip r:embed="rId5"/>
          <a:stretch>
            <a:fillRect/>
          </a:stretch>
        </p:blipFill>
        <p:spPr>
          <a:xfrm>
            <a:off x="423564" y="5547014"/>
            <a:ext cx="1020557" cy="1020556"/>
          </a:xfrm>
          <a:prstGeom prst="rect">
            <a:avLst/>
          </a:prstGeom>
          <a:ln w="12700">
            <a:miter lim="400000"/>
          </a:ln>
        </p:spPr>
      </p:pic>
      <p:sp>
        <p:nvSpPr>
          <p:cNvPr id="2" name="Rektangel 1">
            <a:extLst>
              <a:ext uri="{FF2B5EF4-FFF2-40B4-BE49-F238E27FC236}">
                <a16:creationId xmlns:a16="http://schemas.microsoft.com/office/drawing/2014/main" id="{C95EA0FA-A1F0-8AEA-843C-91B5F6768DF8}"/>
              </a:ext>
            </a:extLst>
          </p:cNvPr>
          <p:cNvSpPr/>
          <p:nvPr/>
        </p:nvSpPr>
        <p:spPr>
          <a:xfrm>
            <a:off x="6096000" y="642175"/>
            <a:ext cx="604947" cy="502572"/>
          </a:xfrm>
          <a:prstGeom prst="rect">
            <a:avLst/>
          </a:prstGeom>
          <a:solidFill>
            <a:srgbClr val="FFFFE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74"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75"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76"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77" name="Bildobjekt 4" descr="Bildobjekt 4"/>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78" name="Bildobjekt 4" descr="Bildobjekt 4"/>
          <p:cNvPicPr>
            <a:picLocks noChangeAspect="1"/>
          </p:cNvPicPr>
          <p:nvPr/>
        </p:nvPicPr>
        <p:blipFill>
          <a:blip r:embed="rId5"/>
          <a:srcRect l="1995" t="22947" r="2244" b="63490"/>
          <a:stretch>
            <a:fillRect/>
          </a:stretch>
        </p:blipFill>
        <p:spPr>
          <a:xfrm>
            <a:off x="5750226" y="2492896"/>
            <a:ext cx="6111290" cy="1224137"/>
          </a:xfrm>
          <a:prstGeom prst="rect">
            <a:avLst/>
          </a:prstGeom>
          <a:ln w="12700">
            <a:miter lim="400000"/>
          </a:ln>
        </p:spPr>
      </p:pic>
      <p:sp>
        <p:nvSpPr>
          <p:cNvPr id="2" name="Rektangel 1">
            <a:extLst>
              <a:ext uri="{FF2B5EF4-FFF2-40B4-BE49-F238E27FC236}">
                <a16:creationId xmlns:a16="http://schemas.microsoft.com/office/drawing/2014/main" id="{F1E4A490-44F0-45B5-DBF6-67CB0787F6E5}"/>
              </a:ext>
            </a:extLst>
          </p:cNvPr>
          <p:cNvSpPr/>
          <p:nvPr/>
        </p:nvSpPr>
        <p:spPr>
          <a:xfrm>
            <a:off x="6191394" y="642175"/>
            <a:ext cx="572373" cy="45369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1"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82"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83" name="Bildobjekt 2" descr="Bildobjekt 2"/>
          <p:cNvPicPr>
            <a:picLocks noChangeAspect="1"/>
          </p:cNvPicPr>
          <p:nvPr/>
        </p:nvPicPr>
        <p:blipFill>
          <a:blip r:embed="rId3"/>
          <a:stretch>
            <a:fillRect/>
          </a:stretch>
        </p:blipFill>
        <p:spPr>
          <a:xfrm>
            <a:off x="423564" y="5547014"/>
            <a:ext cx="1020557" cy="1020556"/>
          </a:xfrm>
          <a:prstGeom prst="rect">
            <a:avLst/>
          </a:prstGeom>
          <a:ln w="12700">
            <a:miter lim="400000"/>
          </a:ln>
        </p:spPr>
      </p:pic>
      <p:pic>
        <p:nvPicPr>
          <p:cNvPr id="684" name="Bildobjekt 1" descr="Bildobjekt 1"/>
          <p:cNvPicPr>
            <a:picLocks noChangeAspect="1"/>
          </p:cNvPicPr>
          <p:nvPr/>
        </p:nvPicPr>
        <p:blipFill>
          <a:blip r:embed="rId4"/>
          <a:srcRect l="1995" t="1409" r="2244" b="28692"/>
          <a:stretch>
            <a:fillRect/>
          </a:stretch>
        </p:blipFill>
        <p:spPr>
          <a:xfrm>
            <a:off x="5750226" y="548679"/>
            <a:ext cx="6111290" cy="6309321"/>
          </a:xfrm>
          <a:prstGeom prst="rect">
            <a:avLst/>
          </a:prstGeom>
          <a:ln>
            <a:solidFill>
              <a:srgbClr val="A6A6A6"/>
            </a:solidFill>
            <a:miter/>
          </a:ln>
        </p:spPr>
      </p:pic>
      <p:pic>
        <p:nvPicPr>
          <p:cNvPr id="685" name="Bildobjekt 4" descr="Bildobjekt 4"/>
          <p:cNvPicPr>
            <a:picLocks noChangeAspect="1"/>
          </p:cNvPicPr>
          <p:nvPr/>
        </p:nvPicPr>
        <p:blipFill>
          <a:blip r:embed="rId5"/>
          <a:srcRect l="1995" t="36510" r="2244" b="46433"/>
          <a:stretch>
            <a:fillRect/>
          </a:stretch>
        </p:blipFill>
        <p:spPr>
          <a:xfrm>
            <a:off x="5750226" y="3717031"/>
            <a:ext cx="6111290" cy="1539553"/>
          </a:xfrm>
          <a:prstGeom prst="rect">
            <a:avLst/>
          </a:prstGeom>
          <a:ln w="12700">
            <a:miter lim="400000"/>
          </a:ln>
        </p:spPr>
      </p:pic>
      <p:sp>
        <p:nvSpPr>
          <p:cNvPr id="2" name="Rektangel 1">
            <a:extLst>
              <a:ext uri="{FF2B5EF4-FFF2-40B4-BE49-F238E27FC236}">
                <a16:creationId xmlns:a16="http://schemas.microsoft.com/office/drawing/2014/main" id="{DBC35DB1-913C-6A13-DB18-15BE1F472684}"/>
              </a:ext>
            </a:extLst>
          </p:cNvPr>
          <p:cNvSpPr/>
          <p:nvPr/>
        </p:nvSpPr>
        <p:spPr>
          <a:xfrm>
            <a:off x="6191394" y="642175"/>
            <a:ext cx="572373" cy="45369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a:ln>
                <a:noFill/>
              </a:ln>
              <a:solidFill>
                <a:srgbClr val="000000"/>
              </a:solidFill>
              <a:effectLst/>
              <a:uFillTx/>
              <a:latin typeface="+mn-lt"/>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88"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89"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90" name="Bildobjekt 1" descr="Bildobjekt 1"/>
          <p:cNvPicPr>
            <a:picLocks noChangeAspect="1"/>
          </p:cNvPicPr>
          <p:nvPr/>
        </p:nvPicPr>
        <p:blipFill>
          <a:blip r:embed="rId3"/>
          <a:srcRect l="1995" t="38214" r="2244" b="1197"/>
          <a:stretch>
            <a:fillRect/>
          </a:stretch>
        </p:blipFill>
        <p:spPr>
          <a:xfrm>
            <a:off x="5750226" y="-99392"/>
            <a:ext cx="6111290" cy="5468912"/>
          </a:xfrm>
          <a:prstGeom prst="rect">
            <a:avLst/>
          </a:prstGeom>
          <a:ln>
            <a:solidFill>
              <a:srgbClr val="A6A6A6"/>
            </a:solidFill>
            <a:miter/>
          </a:ln>
        </p:spPr>
      </p:pic>
      <p:pic>
        <p:nvPicPr>
          <p:cNvPr id="691" name="Bildobjekt 4" descr="Bildobjekt 4"/>
          <p:cNvPicPr>
            <a:picLocks noChangeAspect="1"/>
          </p:cNvPicPr>
          <p:nvPr/>
        </p:nvPicPr>
        <p:blipFill>
          <a:blip r:embed="rId4"/>
          <a:srcRect l="2121" t="53450" r="2120" b="28999"/>
          <a:stretch>
            <a:fillRect/>
          </a:stretch>
        </p:blipFill>
        <p:spPr>
          <a:xfrm>
            <a:off x="5750225" y="1268760"/>
            <a:ext cx="6111291" cy="1584177"/>
          </a:xfrm>
          <a:prstGeom prst="rect">
            <a:avLst/>
          </a:prstGeom>
          <a:ln w="12700">
            <a:miter lim="400000"/>
          </a:ln>
        </p:spPr>
      </p:pic>
      <p:pic>
        <p:nvPicPr>
          <p:cNvPr id="692"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Bild" descr="Bild"/>
          <p:cNvPicPr>
            <a:picLocks noChangeAspect="1"/>
          </p:cNvPicPr>
          <p:nvPr/>
        </p:nvPicPr>
        <p:blipFill>
          <a:blip r:embed="rId3"/>
          <a:stretch>
            <a:fillRect/>
          </a:stretch>
        </p:blipFill>
        <p:spPr>
          <a:xfrm>
            <a:off x="7442034" y="3408081"/>
            <a:ext cx="3375229" cy="1412383"/>
          </a:xfrm>
          <a:prstGeom prst="rect">
            <a:avLst/>
          </a:prstGeom>
          <a:ln w="12700">
            <a:miter lim="400000"/>
          </a:ln>
        </p:spPr>
      </p:pic>
      <p:sp>
        <p:nvSpPr>
          <p:cNvPr id="92" name="Rubrik 5"/>
          <p:cNvSpPr txBox="1"/>
          <p:nvPr/>
        </p:nvSpPr>
        <p:spPr>
          <a:xfrm>
            <a:off x="512233" y="16718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7600" b="1" spc="-422">
                <a:solidFill>
                  <a:srgbClr val="E2261B"/>
                </a:solidFill>
              </a:defRPr>
            </a:pPr>
            <a:r>
              <a:t>Fackförbundet</a:t>
            </a:r>
          </a:p>
          <a:p>
            <a:pPr>
              <a:lnSpc>
                <a:spcPct val="90000"/>
              </a:lnSpc>
              <a:defRPr sz="7600" b="1" spc="-422">
                <a:solidFill>
                  <a:srgbClr val="E2261B"/>
                </a:solidFill>
              </a:defRPr>
            </a:pPr>
            <a:r>
              <a:t>för dig som</a:t>
            </a:r>
          </a:p>
          <a:p>
            <a:pPr>
              <a:lnSpc>
                <a:spcPct val="90000"/>
              </a:lnSpc>
              <a:defRPr sz="7600" b="1" spc="-422">
                <a:solidFill>
                  <a:srgbClr val="E2261B"/>
                </a:solidFill>
              </a:defRPr>
            </a:pPr>
            <a:r>
              <a:t>arbetar inom</a:t>
            </a:r>
          </a:p>
        </p:txBody>
      </p:sp>
      <p:sp>
        <p:nvSpPr>
          <p:cNvPr id="93" name="textruta 1"/>
          <p:cNvSpPr txBox="1"/>
          <p:nvPr/>
        </p:nvSpPr>
        <p:spPr>
          <a:xfrm>
            <a:off x="8879349" y="2766472"/>
            <a:ext cx="53604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Frisör</a:t>
            </a:r>
          </a:p>
        </p:txBody>
      </p:sp>
      <p:sp>
        <p:nvSpPr>
          <p:cNvPr id="94" name="textruta 18"/>
          <p:cNvSpPr txBox="1"/>
          <p:nvPr/>
        </p:nvSpPr>
        <p:spPr>
          <a:xfrm>
            <a:off x="9612465" y="2766472"/>
            <a:ext cx="111200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Skönhetsvård</a:t>
            </a:r>
          </a:p>
        </p:txBody>
      </p:sp>
      <p:sp>
        <p:nvSpPr>
          <p:cNvPr id="95" name="textruta 19"/>
          <p:cNvSpPr txBox="1"/>
          <p:nvPr/>
        </p:nvSpPr>
        <p:spPr>
          <a:xfrm>
            <a:off x="10844368" y="2766472"/>
            <a:ext cx="56982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Florist</a:t>
            </a:r>
          </a:p>
        </p:txBody>
      </p:sp>
      <p:sp>
        <p:nvSpPr>
          <p:cNvPr id="96" name="textruta 20"/>
          <p:cNvSpPr txBox="1"/>
          <p:nvPr/>
        </p:nvSpPr>
        <p:spPr>
          <a:xfrm>
            <a:off x="8943599" y="4891152"/>
            <a:ext cx="519149"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Lager</a:t>
            </a:r>
          </a:p>
        </p:txBody>
      </p:sp>
      <p:sp>
        <p:nvSpPr>
          <p:cNvPr id="97" name="textruta 21"/>
          <p:cNvSpPr txBox="1"/>
          <p:nvPr/>
        </p:nvSpPr>
        <p:spPr>
          <a:xfrm>
            <a:off x="7653279" y="2766472"/>
            <a:ext cx="48514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Butik</a:t>
            </a:r>
          </a:p>
        </p:txBody>
      </p:sp>
      <p:sp>
        <p:nvSpPr>
          <p:cNvPr id="98" name="textruta 23"/>
          <p:cNvSpPr txBox="1"/>
          <p:nvPr/>
        </p:nvSpPr>
        <p:spPr>
          <a:xfrm>
            <a:off x="9976532" y="4891152"/>
            <a:ext cx="74767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E-handel</a:t>
            </a:r>
          </a:p>
        </p:txBody>
      </p:sp>
      <p:pic>
        <p:nvPicPr>
          <p:cNvPr id="99"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0" name="Bild" descr="Bild"/>
          <p:cNvPicPr>
            <a:picLocks noChangeAspect="1"/>
          </p:cNvPicPr>
          <p:nvPr/>
        </p:nvPicPr>
        <p:blipFill>
          <a:blip r:embed="rId5"/>
          <a:stretch>
            <a:fillRect/>
          </a:stretch>
        </p:blipFill>
        <p:spPr>
          <a:xfrm>
            <a:off x="7440568" y="1323053"/>
            <a:ext cx="4021228" cy="1336646"/>
          </a:xfrm>
          <a:prstGeom prst="rect">
            <a:avLst/>
          </a:prstGeom>
          <a:ln w="12700">
            <a:miter lim="400000"/>
          </a:ln>
        </p:spPr>
      </p:pic>
      <p:sp>
        <p:nvSpPr>
          <p:cNvPr id="101" name="textruta 20"/>
          <p:cNvSpPr txBox="1"/>
          <p:nvPr/>
        </p:nvSpPr>
        <p:spPr>
          <a:xfrm>
            <a:off x="7582489" y="4891152"/>
            <a:ext cx="603533"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b="1"/>
            </a:lvl1pPr>
          </a:lstStyle>
          <a:p>
            <a:r>
              <a:t>Kontor</a:t>
            </a:r>
          </a:p>
        </p:txBody>
      </p:sp>
    </p:spTree>
    <p:extLst>
      <p:ext uri="{BB962C8B-B14F-4D97-AF65-F5344CB8AC3E}">
        <p14:creationId xmlns:p14="http://schemas.microsoft.com/office/powerpoint/2010/main" val="410118185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695"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696"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697"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698" name="Bildobjekt 6" descr="Bildobjekt 6"/>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699" name="Bildobjekt 4" descr="Bildobjekt 4"/>
          <p:cNvPicPr>
            <a:picLocks noChangeAspect="1"/>
          </p:cNvPicPr>
          <p:nvPr/>
        </p:nvPicPr>
        <p:blipFill>
          <a:blip r:embed="rId5"/>
          <a:srcRect l="2121" t="70203" r="2120" b="18199"/>
          <a:stretch>
            <a:fillRect/>
          </a:stretch>
        </p:blipFill>
        <p:spPr>
          <a:xfrm>
            <a:off x="5750225" y="2780927"/>
            <a:ext cx="6111291" cy="1046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 name="Bild" descr="Bild"/>
          <p:cNvPicPr>
            <a:picLocks/>
          </p:cNvPicPr>
          <p:nvPr/>
        </p:nvPicPr>
        <p:blipFill>
          <a:blip r:embed="rId2"/>
          <a:stretch>
            <a:fillRect/>
          </a:stretch>
        </p:blipFill>
        <p:spPr>
          <a:xfrm>
            <a:off x="6337" y="3735"/>
            <a:ext cx="12179326" cy="6850530"/>
          </a:xfrm>
          <a:prstGeom prst="rect">
            <a:avLst/>
          </a:prstGeom>
          <a:ln w="12700">
            <a:miter lim="400000"/>
          </a:ln>
        </p:spPr>
      </p:pic>
      <p:sp>
        <p:nvSpPr>
          <p:cNvPr id="702" name="Platshållare för innehåll 7"/>
          <p:cNvSpPr txBox="1"/>
          <p:nvPr/>
        </p:nvSpPr>
        <p:spPr>
          <a:xfrm>
            <a:off x="551439" y="2916072"/>
            <a:ext cx="394081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cap="all"/>
            </a:pPr>
            <a:r>
              <a:rPr dirty="0" err="1">
                <a:solidFill>
                  <a:srgbClr val="8F172E"/>
                </a:solidFill>
              </a:rPr>
              <a:t>Jobbets</a:t>
            </a:r>
            <a:r>
              <a:rPr dirty="0">
                <a:solidFill>
                  <a:srgbClr val="8F172E"/>
                </a:solidFill>
              </a:rPr>
              <a:t> </a:t>
            </a:r>
            <a:r>
              <a:rPr dirty="0" err="1">
                <a:solidFill>
                  <a:srgbClr val="8F172E"/>
                </a:solidFill>
              </a:rPr>
              <a:t>viktigaste</a:t>
            </a:r>
            <a:r>
              <a:rPr dirty="0">
                <a:solidFill>
                  <a:srgbClr val="8F172E"/>
                </a:solidFill>
              </a:rPr>
              <a:t> </a:t>
            </a:r>
            <a:r>
              <a:rPr dirty="0" err="1">
                <a:solidFill>
                  <a:srgbClr val="8F172E"/>
                </a:solidFill>
              </a:rPr>
              <a:t>papper</a:t>
            </a:r>
            <a:r>
              <a:rPr dirty="0">
                <a:solidFill>
                  <a:srgbClr val="8F172E"/>
                </a:solidFill>
              </a:rPr>
              <a:t>.</a:t>
            </a:r>
            <a:br>
              <a:rPr dirty="0"/>
            </a:br>
            <a:endParaRPr b="0" cap="none" dirty="0"/>
          </a:p>
        </p:txBody>
      </p:sp>
      <p:sp>
        <p:nvSpPr>
          <p:cNvPr id="703" name="Rubrik 5"/>
          <p:cNvSpPr txBox="1"/>
          <p:nvPr/>
        </p:nvSpPr>
        <p:spPr>
          <a:xfrm>
            <a:off x="512233" y="2113775"/>
            <a:ext cx="4483405" cy="60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spc="-72">
                <a:solidFill>
                  <a:srgbClr val="F7C2C8"/>
                </a:solidFill>
              </a:defRPr>
            </a:lvl1pPr>
          </a:lstStyle>
          <a:p>
            <a:r>
              <a:t>Anställningsbevis</a:t>
            </a:r>
          </a:p>
        </p:txBody>
      </p:sp>
      <p:pic>
        <p:nvPicPr>
          <p:cNvPr id="704"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pic>
        <p:nvPicPr>
          <p:cNvPr id="705" name="Bildobjekt 1" descr="Bildobjekt 1"/>
          <p:cNvPicPr>
            <a:picLocks noChangeAspect="1"/>
          </p:cNvPicPr>
          <p:nvPr/>
        </p:nvPicPr>
        <p:blipFill>
          <a:blip r:embed="rId4"/>
          <a:srcRect l="1995" t="38214" r="2244" b="1197"/>
          <a:stretch>
            <a:fillRect/>
          </a:stretch>
        </p:blipFill>
        <p:spPr>
          <a:xfrm>
            <a:off x="5750226" y="-99392"/>
            <a:ext cx="6111290" cy="5468912"/>
          </a:xfrm>
          <a:prstGeom prst="rect">
            <a:avLst/>
          </a:prstGeom>
          <a:ln>
            <a:solidFill>
              <a:srgbClr val="A6A6A6"/>
            </a:solidFill>
            <a:miter/>
          </a:ln>
        </p:spPr>
      </p:pic>
      <p:pic>
        <p:nvPicPr>
          <p:cNvPr id="706" name="Bildobjekt 4" descr="Bildobjekt 4"/>
          <p:cNvPicPr>
            <a:picLocks noChangeAspect="1"/>
          </p:cNvPicPr>
          <p:nvPr/>
        </p:nvPicPr>
        <p:blipFill>
          <a:blip r:embed="rId5"/>
          <a:srcRect l="2121" t="81799" r="2120" b="2672"/>
          <a:stretch>
            <a:fillRect/>
          </a:stretch>
        </p:blipFill>
        <p:spPr>
          <a:xfrm>
            <a:off x="5750225" y="3827627"/>
            <a:ext cx="6111291" cy="14015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709" name="Rektangel"/>
          <p:cNvSpPr/>
          <p:nvPr/>
        </p:nvSpPr>
        <p:spPr>
          <a:xfrm>
            <a:off x="1070712" y="3942354"/>
            <a:ext cx="9639301" cy="2133601"/>
          </a:xfrm>
          <a:prstGeom prst="rect">
            <a:avLst/>
          </a:prstGeom>
          <a:solidFill>
            <a:srgbClr val="FFFFFF"/>
          </a:solidFill>
          <a:ln w="12700">
            <a:miter lim="400000"/>
          </a:ln>
        </p:spPr>
        <p:txBody>
          <a:bodyPr lIns="45719" rIns="45719" anchor="ctr"/>
          <a:lstStyle/>
          <a:p>
            <a:endParaRPr/>
          </a:p>
        </p:txBody>
      </p:sp>
      <p:sp>
        <p:nvSpPr>
          <p:cNvPr id="710" name="Rubrik 5"/>
          <p:cNvSpPr txBox="1"/>
          <p:nvPr/>
        </p:nvSpPr>
        <p:spPr>
          <a:xfrm>
            <a:off x="-7475" y="605093"/>
            <a:ext cx="12192001" cy="177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lnSpc>
                <a:spcPct val="90000"/>
              </a:lnSpc>
              <a:defRPr sz="6100" b="1" spc="-338">
                <a:solidFill>
                  <a:srgbClr val="E32013"/>
                </a:solidFill>
              </a:defRPr>
            </a:lvl1pPr>
          </a:lstStyle>
          <a:p>
            <a:r>
              <a:t>Anställningsformer</a:t>
            </a:r>
          </a:p>
        </p:txBody>
      </p:sp>
      <p:pic>
        <p:nvPicPr>
          <p:cNvPr id="7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712" name="Platshållare för innehåll 7"/>
          <p:cNvSpPr txBox="1"/>
          <p:nvPr/>
        </p:nvSpPr>
        <p:spPr>
          <a:xfrm>
            <a:off x="6921603" y="4159037"/>
            <a:ext cx="3940810" cy="1762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600" b="1">
                <a:solidFill>
                  <a:srgbClr val="8F172E"/>
                </a:solidFill>
              </a:defRPr>
            </a:pPr>
            <a:r>
              <a:rPr dirty="0" err="1"/>
              <a:t>Tillsvidare</a:t>
            </a:r>
            <a:endParaRPr sz="2200" dirty="0"/>
          </a:p>
          <a:p>
            <a:pPr marL="342900" indent="-342900">
              <a:spcBef>
                <a:spcPts val="300"/>
              </a:spcBef>
              <a:buSzPct val="100000"/>
              <a:buFont typeface="Arial"/>
              <a:buChar char="•"/>
              <a:defRPr sz="1600" b="1">
                <a:solidFill>
                  <a:srgbClr val="8F172E"/>
                </a:solidFill>
              </a:defRPr>
            </a:pPr>
            <a:r>
              <a:rPr dirty="0" err="1"/>
              <a:t>Provanställning</a:t>
            </a:r>
            <a:endParaRPr sz="2200" dirty="0"/>
          </a:p>
          <a:p>
            <a:pPr marL="342900" indent="-342900">
              <a:spcBef>
                <a:spcPts val="300"/>
              </a:spcBef>
              <a:buSzPct val="100000"/>
              <a:buFont typeface="Arial"/>
              <a:buChar char="•"/>
              <a:defRPr sz="1600" b="1">
                <a:solidFill>
                  <a:srgbClr val="8F172E"/>
                </a:solidFill>
              </a:defRPr>
            </a:pPr>
            <a:r>
              <a:rPr dirty="0" err="1"/>
              <a:t>Visstid</a:t>
            </a:r>
            <a:endParaRPr sz="2200" dirty="0"/>
          </a:p>
          <a:p>
            <a:pPr>
              <a:spcBef>
                <a:spcPts val="300"/>
              </a:spcBef>
              <a:defRPr sz="1600" b="1"/>
            </a:pPr>
            <a:r>
              <a:rPr dirty="0"/>
              <a:t>     - </a:t>
            </a:r>
            <a:r>
              <a:rPr dirty="0" err="1"/>
              <a:t>Vikariat</a:t>
            </a:r>
            <a:endParaRPr sz="2200" dirty="0"/>
          </a:p>
          <a:p>
            <a:pPr>
              <a:spcBef>
                <a:spcPts val="300"/>
              </a:spcBef>
              <a:defRPr sz="1600" b="1"/>
            </a:pPr>
            <a:r>
              <a:rPr dirty="0"/>
              <a:t>     - </a:t>
            </a:r>
            <a:r>
              <a:rPr dirty="0" err="1"/>
              <a:t>Säsongsanställning</a:t>
            </a:r>
            <a:endParaRPr sz="2200" dirty="0"/>
          </a:p>
          <a:p>
            <a:pPr>
              <a:spcBef>
                <a:spcPts val="300"/>
              </a:spcBef>
              <a:defRPr sz="1600" b="1"/>
            </a:pPr>
            <a:r>
              <a:rPr dirty="0"/>
              <a:t>     - </a:t>
            </a:r>
            <a:r>
              <a:rPr lang="sv-SE" dirty="0"/>
              <a:t>Särskild</a:t>
            </a:r>
            <a:r>
              <a:rPr dirty="0"/>
              <a:t> </a:t>
            </a:r>
            <a:r>
              <a:rPr dirty="0" err="1"/>
              <a:t>visstidsanställning</a:t>
            </a:r>
            <a:endParaRPr dirty="0"/>
          </a:p>
        </p:txBody>
      </p:sp>
      <p:pic>
        <p:nvPicPr>
          <p:cNvPr id="713" name="Bild" descr="Bild"/>
          <p:cNvPicPr>
            <a:picLocks noChangeAspect="1"/>
          </p:cNvPicPr>
          <p:nvPr/>
        </p:nvPicPr>
        <p:blipFill>
          <a:blip r:embed="rId5"/>
          <a:srcRect b="64369"/>
          <a:stretch>
            <a:fillRect/>
          </a:stretch>
        </p:blipFill>
        <p:spPr>
          <a:xfrm>
            <a:off x="947921" y="2900954"/>
            <a:ext cx="3110316" cy="3175084"/>
          </a:xfrm>
          <a:prstGeom prst="rect">
            <a:avLst/>
          </a:prstGeom>
          <a:ln w="12700">
            <a:miter lim="400000"/>
          </a:ln>
        </p:spPr>
      </p:pic>
      <p:pic>
        <p:nvPicPr>
          <p:cNvPr id="714" name="Bild" descr="Bild"/>
          <p:cNvPicPr>
            <a:picLocks noChangeAspect="1"/>
          </p:cNvPicPr>
          <p:nvPr/>
        </p:nvPicPr>
        <p:blipFill>
          <a:blip r:embed="rId6"/>
          <a:srcRect b="61123"/>
          <a:stretch>
            <a:fillRect/>
          </a:stretch>
        </p:blipFill>
        <p:spPr>
          <a:xfrm>
            <a:off x="4194814" y="2611632"/>
            <a:ext cx="2961634" cy="3464368"/>
          </a:xfrm>
          <a:prstGeom prst="rect">
            <a:avLst/>
          </a:prstGeom>
          <a:ln w="12700">
            <a:miter lim="400000"/>
          </a:ln>
        </p:spPr>
      </p:pic>
      <p:pic>
        <p:nvPicPr>
          <p:cNvPr id="715" name="Bild" descr="Bild"/>
          <p:cNvPicPr>
            <a:picLocks noChangeAspect="1"/>
          </p:cNvPicPr>
          <p:nvPr/>
        </p:nvPicPr>
        <p:blipFill>
          <a:blip r:embed="rId7"/>
          <a:srcRect b="59276"/>
          <a:stretch>
            <a:fillRect/>
          </a:stretch>
        </p:blipFill>
        <p:spPr>
          <a:xfrm>
            <a:off x="2556331" y="2317151"/>
            <a:ext cx="3157351" cy="3758733"/>
          </a:xfrm>
          <a:prstGeom prst="rect">
            <a:avLst/>
          </a:prstGeom>
          <a:ln w="12700">
            <a:miter lim="400000"/>
          </a:ln>
        </p:spPr>
      </p:pic>
    </p:spTree>
    <p:extLst>
      <p:ext uri="{BB962C8B-B14F-4D97-AF65-F5344CB8AC3E}">
        <p14:creationId xmlns:p14="http://schemas.microsoft.com/office/powerpoint/2010/main" val="326679460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720" name="Bild" descr="Bild"/>
          <p:cNvPicPr>
            <a:picLocks noChangeAspect="1"/>
          </p:cNvPicPr>
          <p:nvPr/>
        </p:nvPicPr>
        <p:blipFill>
          <a:blip r:embed="rId4"/>
          <a:stretch>
            <a:fillRect/>
          </a:stretch>
        </p:blipFill>
        <p:spPr>
          <a:xfrm>
            <a:off x="8768078" y="4266744"/>
            <a:ext cx="2004905" cy="6032501"/>
          </a:xfrm>
          <a:prstGeom prst="rect">
            <a:avLst/>
          </a:prstGeom>
          <a:ln w="12700">
            <a:miter lim="400000"/>
          </a:ln>
        </p:spPr>
      </p:pic>
      <p:pic>
        <p:nvPicPr>
          <p:cNvPr id="721" name="Bild" descr="Bild"/>
          <p:cNvPicPr>
            <a:picLocks noChangeAspect="1"/>
          </p:cNvPicPr>
          <p:nvPr/>
        </p:nvPicPr>
        <p:blipFill>
          <a:blip r:embed="rId5"/>
          <a:stretch>
            <a:fillRect/>
          </a:stretch>
        </p:blipFill>
        <p:spPr>
          <a:xfrm>
            <a:off x="5670289" y="3733344"/>
            <a:ext cx="2063581" cy="6032501"/>
          </a:xfrm>
          <a:prstGeom prst="rect">
            <a:avLst/>
          </a:prstGeom>
          <a:ln w="12700">
            <a:miter lim="400000"/>
          </a:ln>
        </p:spPr>
      </p:pic>
      <p:sp>
        <p:nvSpPr>
          <p:cNvPr id="722" name="Rubrik 5"/>
          <p:cNvSpPr txBox="1"/>
          <p:nvPr/>
        </p:nvSpPr>
        <p:spPr>
          <a:xfrm>
            <a:off x="512233" y="16718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08701"/>
                </a:solidFill>
              </a:defRPr>
            </a:lvl1pPr>
          </a:lstStyle>
          <a:p>
            <a:r>
              <a:t>Regnavtal</a:t>
            </a:r>
          </a:p>
        </p:txBody>
      </p:sp>
      <p:pic>
        <p:nvPicPr>
          <p:cNvPr id="723"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724" name="Platshållare för innehåll 7"/>
          <p:cNvSpPr txBox="1"/>
          <p:nvPr/>
        </p:nvSpPr>
        <p:spPr>
          <a:xfrm>
            <a:off x="589622" y="3098221"/>
            <a:ext cx="3796348" cy="151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600"/>
              </a:spcBef>
              <a:buSzPct val="100000"/>
              <a:buFont typeface="Arial"/>
              <a:buChar char="•"/>
              <a:defRPr sz="1400"/>
            </a:pPr>
            <a:r>
              <a:t>”Är det fint väder får du jobba, regnar det får du stanna hemma”</a:t>
            </a:r>
          </a:p>
          <a:p>
            <a:pPr marL="342900" indent="-342900">
              <a:spcBef>
                <a:spcPts val="600"/>
              </a:spcBef>
              <a:buSzPct val="100000"/>
              <a:buFont typeface="Arial"/>
              <a:buChar char="•"/>
              <a:defRPr sz="1400"/>
            </a:pPr>
            <a:r>
              <a:t>Nej! Du har rätt till din lön enligt schema och det ni kommit överens om…</a:t>
            </a:r>
          </a:p>
          <a:p>
            <a:pPr marL="342900" indent="-342900">
              <a:spcBef>
                <a:spcPts val="600"/>
              </a:spcBef>
              <a:buSzPct val="100000"/>
              <a:buFont typeface="Arial"/>
              <a:buChar char="•"/>
              <a:defRPr sz="1400"/>
            </a:pPr>
            <a:r>
              <a:t>…oavsett vilket väder det blir</a:t>
            </a:r>
          </a:p>
        </p:txBody>
      </p:sp>
      <p:pic>
        <p:nvPicPr>
          <p:cNvPr id="725" name="Bild" descr="Bild"/>
          <p:cNvPicPr>
            <a:picLocks noChangeAspect="1"/>
          </p:cNvPicPr>
          <p:nvPr/>
        </p:nvPicPr>
        <p:blipFill>
          <a:blip r:embed="rId7"/>
          <a:stretch>
            <a:fillRect/>
          </a:stretch>
        </p:blipFill>
        <p:spPr>
          <a:xfrm>
            <a:off x="5465696" y="1063029"/>
            <a:ext cx="2420541" cy="2420542"/>
          </a:xfrm>
          <a:prstGeom prst="rect">
            <a:avLst/>
          </a:prstGeom>
          <a:ln w="12700">
            <a:miter lim="400000"/>
          </a:ln>
        </p:spPr>
      </p:pic>
      <p:pic>
        <p:nvPicPr>
          <p:cNvPr id="726" name="Bild" descr="Bild"/>
          <p:cNvPicPr>
            <a:picLocks noChangeAspect="1"/>
          </p:cNvPicPr>
          <p:nvPr/>
        </p:nvPicPr>
        <p:blipFill>
          <a:blip r:embed="rId8"/>
          <a:stretch>
            <a:fillRect/>
          </a:stretch>
        </p:blipFill>
        <p:spPr>
          <a:xfrm>
            <a:off x="8221541" y="1144653"/>
            <a:ext cx="2996385" cy="2968494"/>
          </a:xfrm>
          <a:prstGeom prst="rect">
            <a:avLst/>
          </a:prstGeom>
          <a:ln w="12700">
            <a:miter lim="400000"/>
          </a:ln>
        </p:spPr>
      </p:pic>
    </p:spTree>
    <p:extLst>
      <p:ext uri="{BB962C8B-B14F-4D97-AF65-F5344CB8AC3E}">
        <p14:creationId xmlns:p14="http://schemas.microsoft.com/office/powerpoint/2010/main" val="120444257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tshållare för innehåll 7"/>
          <p:cNvSpPr txBox="1"/>
          <p:nvPr/>
        </p:nvSpPr>
        <p:spPr>
          <a:xfrm>
            <a:off x="627708" y="4213295"/>
            <a:ext cx="4228147" cy="1026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400"/>
            </a:pPr>
            <a:r>
              <a:t>Det finns ingen lägsta lön enligt lagen</a:t>
            </a:r>
          </a:p>
          <a:p>
            <a:pPr marL="342900" indent="-342900">
              <a:spcBef>
                <a:spcPts val="300"/>
              </a:spcBef>
              <a:buSzPct val="100000"/>
              <a:buFont typeface="Arial"/>
              <a:buChar char="•"/>
              <a:defRPr sz="1400"/>
            </a:pPr>
            <a:r>
              <a:t>Lönen fastställs i kollektivavtalet</a:t>
            </a:r>
          </a:p>
          <a:p>
            <a:pPr marL="342900" indent="-342900">
              <a:spcBef>
                <a:spcPts val="300"/>
              </a:spcBef>
              <a:buSzPct val="100000"/>
              <a:buFont typeface="Arial"/>
              <a:buChar char="•"/>
              <a:defRPr sz="1400"/>
            </a:pPr>
            <a:r>
              <a:t>Lön ska vara pengar och inte prylar</a:t>
            </a:r>
          </a:p>
          <a:p>
            <a:pPr marL="342900" indent="-342900">
              <a:spcBef>
                <a:spcPts val="300"/>
              </a:spcBef>
              <a:buSzPct val="100000"/>
              <a:buFont typeface="Arial"/>
              <a:buChar char="•"/>
              <a:defRPr sz="1400"/>
            </a:pPr>
            <a:r>
              <a:t>Dumpa inte lönerna eller villkoren</a:t>
            </a:r>
          </a:p>
        </p:txBody>
      </p:sp>
      <p:sp>
        <p:nvSpPr>
          <p:cNvPr id="731" name="Rubrik 5"/>
          <p:cNvSpPr txBox="1"/>
          <p:nvPr/>
        </p:nvSpPr>
        <p:spPr>
          <a:xfrm>
            <a:off x="512233" y="1671893"/>
            <a:ext cx="6578568" cy="2505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E20D15"/>
                </a:solidFill>
              </a:defRPr>
            </a:lvl1pPr>
          </a:lstStyle>
          <a:p>
            <a:r>
              <a:t>Hur mycket ska du ha i lön?</a:t>
            </a:r>
          </a:p>
        </p:txBody>
      </p:sp>
      <p:pic>
        <p:nvPicPr>
          <p:cNvPr id="732" name="Bild" descr="Bild"/>
          <p:cNvPicPr>
            <a:picLocks noChangeAspect="1"/>
          </p:cNvPicPr>
          <p:nvPr/>
        </p:nvPicPr>
        <p:blipFill>
          <a:blip r:embed="rId3"/>
          <a:stretch>
            <a:fillRect/>
          </a:stretch>
        </p:blipFill>
        <p:spPr>
          <a:xfrm>
            <a:off x="7199841" y="1266715"/>
            <a:ext cx="3359118" cy="4324570"/>
          </a:xfrm>
          <a:prstGeom prst="rect">
            <a:avLst/>
          </a:prstGeom>
          <a:ln w="12700">
            <a:miter lim="400000"/>
          </a:ln>
        </p:spPr>
      </p:pic>
      <p:pic>
        <p:nvPicPr>
          <p:cNvPr id="733"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Tree>
    <p:extLst>
      <p:ext uri="{BB962C8B-B14F-4D97-AF65-F5344CB8AC3E}">
        <p14:creationId xmlns:p14="http://schemas.microsoft.com/office/powerpoint/2010/main" val="426455170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Bild" descr="Bild"/>
          <p:cNvPicPr>
            <a:picLocks noChangeAspect="1"/>
          </p:cNvPicPr>
          <p:nvPr/>
        </p:nvPicPr>
        <p:blipFill>
          <a:blip r:embed="rId3"/>
          <a:stretch>
            <a:fillRect/>
          </a:stretch>
        </p:blipFill>
        <p:spPr>
          <a:xfrm>
            <a:off x="826716" y="1016000"/>
            <a:ext cx="4825968" cy="4826000"/>
          </a:xfrm>
          <a:prstGeom prst="rect">
            <a:avLst/>
          </a:prstGeom>
          <a:ln w="12700">
            <a:miter lim="400000"/>
          </a:ln>
        </p:spPr>
      </p:pic>
      <p:sp>
        <p:nvSpPr>
          <p:cNvPr id="738" name="Platshållare för innehåll 7"/>
          <p:cNvSpPr txBox="1"/>
          <p:nvPr/>
        </p:nvSpPr>
        <p:spPr>
          <a:xfrm>
            <a:off x="6233447" y="4685927"/>
            <a:ext cx="3617191"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300"/>
              </a:spcBef>
              <a:defRPr sz="1400"/>
            </a:lvl1pPr>
          </a:lstStyle>
          <a:p>
            <a:r>
              <a:t>Det är okej att prova ett jobb, men man ska alltid få betalt och ett anställningsbevis</a:t>
            </a:r>
          </a:p>
        </p:txBody>
      </p:sp>
      <p:sp>
        <p:nvSpPr>
          <p:cNvPr id="739" name="Rubrik 5"/>
          <p:cNvSpPr txBox="1"/>
          <p:nvPr/>
        </p:nvSpPr>
        <p:spPr>
          <a:xfrm>
            <a:off x="1595966" y="1981089"/>
            <a:ext cx="4052128"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CE8EB"/>
                </a:solidFill>
              </a:defRPr>
            </a:lvl1pPr>
          </a:lstStyle>
          <a:p>
            <a:r>
              <a:t>Jobba aldrig gratis!</a:t>
            </a:r>
          </a:p>
        </p:txBody>
      </p:sp>
      <p:pic>
        <p:nvPicPr>
          <p:cNvPr id="74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741" name="Bild" descr="Bild"/>
          <p:cNvPicPr>
            <a:picLocks noChangeAspect="1"/>
          </p:cNvPicPr>
          <p:nvPr/>
        </p:nvPicPr>
        <p:blipFill>
          <a:blip r:embed="rId5"/>
          <a:stretch>
            <a:fillRect/>
          </a:stretch>
        </p:blipFill>
        <p:spPr>
          <a:xfrm>
            <a:off x="6285658" y="2187568"/>
            <a:ext cx="1800818" cy="2318396"/>
          </a:xfrm>
          <a:prstGeom prst="rect">
            <a:avLst/>
          </a:prstGeom>
          <a:ln w="12700">
            <a:miter lim="400000"/>
          </a:ln>
        </p:spPr>
      </p:pic>
      <p:pic>
        <p:nvPicPr>
          <p:cNvPr id="742" name="Bild" descr="Bild"/>
          <p:cNvPicPr>
            <a:picLocks noChangeAspect="1"/>
          </p:cNvPicPr>
          <p:nvPr/>
        </p:nvPicPr>
        <p:blipFill>
          <a:blip r:embed="rId6"/>
          <a:stretch>
            <a:fillRect/>
          </a:stretch>
        </p:blipFill>
        <p:spPr>
          <a:xfrm>
            <a:off x="8454276" y="2297694"/>
            <a:ext cx="1994841" cy="2318396"/>
          </a:xfrm>
          <a:prstGeom prst="rect">
            <a:avLst/>
          </a:prstGeom>
          <a:ln w="12700">
            <a:miter lim="400000"/>
          </a:ln>
        </p:spPr>
      </p:pic>
    </p:spTree>
    <p:extLst>
      <p:ext uri="{BB962C8B-B14F-4D97-AF65-F5344CB8AC3E}">
        <p14:creationId xmlns:p14="http://schemas.microsoft.com/office/powerpoint/2010/main" val="331069262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Bild" descr="Bild"/>
          <p:cNvPicPr>
            <a:picLocks/>
          </p:cNvPicPr>
          <p:nvPr/>
        </p:nvPicPr>
        <p:blipFill>
          <a:blip r:embed="rId3"/>
          <a:stretch>
            <a:fillRect/>
          </a:stretch>
        </p:blipFill>
        <p:spPr>
          <a:xfrm>
            <a:off x="-25515" y="-3743"/>
            <a:ext cx="12243030" cy="6865486"/>
          </a:xfrm>
          <a:prstGeom prst="rect">
            <a:avLst/>
          </a:prstGeom>
          <a:ln w="12700">
            <a:miter lim="400000"/>
          </a:ln>
        </p:spPr>
      </p:pic>
      <p:sp>
        <p:nvSpPr>
          <p:cNvPr id="762" name="Rubrik 5"/>
          <p:cNvSpPr txBox="1"/>
          <p:nvPr/>
        </p:nvSpPr>
        <p:spPr>
          <a:xfrm>
            <a:off x="512233" y="1671893"/>
            <a:ext cx="7213799" cy="1646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CFC7BF"/>
                </a:solidFill>
              </a:defRPr>
            </a:lvl1pPr>
          </a:lstStyle>
          <a:p>
            <a:r>
              <a:t>Svartjobb</a:t>
            </a:r>
          </a:p>
        </p:txBody>
      </p:sp>
      <p:sp>
        <p:nvSpPr>
          <p:cNvPr id="763" name="Rubrik 5"/>
          <p:cNvSpPr txBox="1"/>
          <p:nvPr/>
        </p:nvSpPr>
        <p:spPr>
          <a:xfrm>
            <a:off x="592666" y="3022489"/>
            <a:ext cx="4662588"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FFFFFF"/>
                </a:solidFill>
              </a:defRPr>
            </a:pPr>
            <a:r>
              <a:t>Det finns någon som tjänar på att du jobbar svart, och det är </a:t>
            </a:r>
            <a:r>
              <a:rPr u="sng"/>
              <a:t>inte du!</a:t>
            </a:r>
          </a:p>
        </p:txBody>
      </p:sp>
      <p:pic>
        <p:nvPicPr>
          <p:cNvPr id="764"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pic>
        <p:nvPicPr>
          <p:cNvPr id="9" name="Bildobjekt 8" descr="En bild som visar text, drottning&#10;&#10;Automatiskt genererad beskrivning">
            <a:extLst>
              <a:ext uri="{FF2B5EF4-FFF2-40B4-BE49-F238E27FC236}">
                <a16:creationId xmlns:a16="http://schemas.microsoft.com/office/drawing/2014/main" id="{75F51799-677E-1845-8851-90339DA50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903" y="1015998"/>
            <a:ext cx="6978268" cy="4249859"/>
          </a:xfrm>
          <a:prstGeom prst="rect">
            <a:avLst/>
          </a:prstGeom>
        </p:spPr>
      </p:pic>
    </p:spTree>
    <p:extLst>
      <p:ext uri="{BB962C8B-B14F-4D97-AF65-F5344CB8AC3E}">
        <p14:creationId xmlns:p14="http://schemas.microsoft.com/office/powerpoint/2010/main" val="168589263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Bild" descr="Bild"/>
          <p:cNvPicPr>
            <a:picLocks/>
          </p:cNvPicPr>
          <p:nvPr/>
        </p:nvPicPr>
        <p:blipFill>
          <a:blip r:embed="rId3"/>
          <a:stretch>
            <a:fillRect/>
          </a:stretch>
        </p:blipFill>
        <p:spPr>
          <a:xfrm>
            <a:off x="-1956" y="-1963"/>
            <a:ext cx="12192001" cy="6861926"/>
          </a:xfrm>
          <a:prstGeom prst="rect">
            <a:avLst/>
          </a:prstGeom>
          <a:ln w="12700">
            <a:miter lim="400000"/>
          </a:ln>
        </p:spPr>
      </p:pic>
      <p:pic>
        <p:nvPicPr>
          <p:cNvPr id="769" name="Bild" descr="Bild"/>
          <p:cNvPicPr>
            <a:picLocks noChangeAspect="1"/>
          </p:cNvPicPr>
          <p:nvPr/>
        </p:nvPicPr>
        <p:blipFill>
          <a:blip r:embed="rId4"/>
          <a:stretch>
            <a:fillRect/>
          </a:stretch>
        </p:blipFill>
        <p:spPr>
          <a:xfrm rot="300000">
            <a:off x="6844062" y="1165402"/>
            <a:ext cx="3366863" cy="4559301"/>
          </a:xfrm>
          <a:prstGeom prst="rect">
            <a:avLst/>
          </a:prstGeom>
          <a:ln w="12700">
            <a:miter lim="400000"/>
          </a:ln>
        </p:spPr>
      </p:pic>
      <p:pic>
        <p:nvPicPr>
          <p:cNvPr id="770"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771" name="textruta 1"/>
          <p:cNvSpPr txBox="1"/>
          <p:nvPr/>
        </p:nvSpPr>
        <p:spPr>
          <a:xfrm>
            <a:off x="627708" y="3203945"/>
            <a:ext cx="3228418" cy="2295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600"/>
              </a:spcBef>
              <a:buSzPct val="100000"/>
              <a:buFont typeface="Arial"/>
              <a:buChar char="•"/>
              <a:defRPr sz="1400"/>
            </a:pPr>
            <a:r>
              <a:t>Regler som facket och arbetsgivaren är överens om och </a:t>
            </a:r>
            <a:br/>
            <a:r>
              <a:t>är skyldiga att följa</a:t>
            </a:r>
          </a:p>
          <a:p>
            <a:pPr marL="285750" indent="-285750">
              <a:spcBef>
                <a:spcPts val="600"/>
              </a:spcBef>
              <a:buSzPct val="100000"/>
              <a:buFont typeface="Arial"/>
              <a:buChar char="•"/>
              <a:defRPr sz="1400"/>
            </a:pPr>
            <a:r>
              <a:t>Lägsta tillåtna lön</a:t>
            </a:r>
          </a:p>
          <a:p>
            <a:pPr marL="285750" indent="-285750">
              <a:spcBef>
                <a:spcPts val="600"/>
              </a:spcBef>
              <a:buSzPct val="100000"/>
              <a:buFont typeface="Arial"/>
              <a:buChar char="•"/>
              <a:defRPr sz="1400"/>
            </a:pPr>
            <a:r>
              <a:t>Eventuell ob-ersättning och övertidsersättning</a:t>
            </a:r>
          </a:p>
          <a:p>
            <a:pPr marL="285750" indent="-285750">
              <a:spcBef>
                <a:spcPts val="600"/>
              </a:spcBef>
              <a:buSzPct val="100000"/>
              <a:buFont typeface="Arial"/>
              <a:buChar char="•"/>
              <a:defRPr sz="1400"/>
            </a:pPr>
            <a:r>
              <a:t>Att du är försäkrad på jobbet</a:t>
            </a:r>
          </a:p>
          <a:p>
            <a:pPr marL="285750" indent="-285750">
              <a:spcBef>
                <a:spcPts val="600"/>
              </a:spcBef>
              <a:buSzPct val="100000"/>
              <a:buFont typeface="Arial"/>
              <a:buChar char="•"/>
              <a:defRPr sz="1400"/>
            </a:pPr>
            <a:r>
              <a:t>Gäller alla på din arbetsplats</a:t>
            </a:r>
          </a:p>
          <a:p>
            <a:pPr marL="285750" indent="-285750">
              <a:spcBef>
                <a:spcPts val="600"/>
              </a:spcBef>
              <a:buSzPct val="100000"/>
              <a:buFont typeface="Arial"/>
              <a:buChar char="•"/>
              <a:defRPr sz="1400"/>
            </a:pPr>
            <a:r>
              <a:t>Att företag konkurrerar på lika villkor</a:t>
            </a:r>
          </a:p>
        </p:txBody>
      </p:sp>
      <p:sp>
        <p:nvSpPr>
          <p:cNvPr id="772" name="Rubrik 5"/>
          <p:cNvSpPr txBox="1"/>
          <p:nvPr/>
        </p:nvSpPr>
        <p:spPr>
          <a:xfrm>
            <a:off x="575733" y="1036893"/>
            <a:ext cx="6641968" cy="1914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6100" b="1" spc="-338">
                <a:solidFill>
                  <a:srgbClr val="01704A"/>
                </a:solidFill>
              </a:defRPr>
            </a:lvl1pPr>
          </a:lstStyle>
          <a:p>
            <a:r>
              <a:t>Vad innebär ett kollektivavtal?</a:t>
            </a:r>
          </a:p>
        </p:txBody>
      </p:sp>
      <p:pic>
        <p:nvPicPr>
          <p:cNvPr id="773" name="Bild" descr="Bild"/>
          <p:cNvPicPr>
            <a:picLocks noChangeAspect="1"/>
          </p:cNvPicPr>
          <p:nvPr/>
        </p:nvPicPr>
        <p:blipFill>
          <a:blip r:embed="rId6"/>
          <a:stretch>
            <a:fillRect/>
          </a:stretch>
        </p:blipFill>
        <p:spPr>
          <a:xfrm>
            <a:off x="5724045" y="3966521"/>
            <a:ext cx="1400796" cy="1803401"/>
          </a:xfrm>
          <a:prstGeom prst="rect">
            <a:avLst/>
          </a:prstGeom>
          <a:ln w="12700">
            <a:miter lim="400000"/>
          </a:ln>
        </p:spPr>
      </p:pic>
    </p:spTree>
    <p:extLst>
      <p:ext uri="{BB962C8B-B14F-4D97-AF65-F5344CB8AC3E}">
        <p14:creationId xmlns:p14="http://schemas.microsoft.com/office/powerpoint/2010/main" val="104441105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778"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779" name="Bild" descr="Bild"/>
          <p:cNvPicPr>
            <a:picLocks noChangeAspect="1"/>
          </p:cNvPicPr>
          <p:nvPr/>
        </p:nvPicPr>
        <p:blipFill>
          <a:blip r:embed="rId5"/>
          <a:stretch>
            <a:fillRect/>
          </a:stretch>
        </p:blipFill>
        <p:spPr>
          <a:xfrm>
            <a:off x="4941201" y="812708"/>
            <a:ext cx="5946495" cy="4521384"/>
          </a:xfrm>
          <a:prstGeom prst="rect">
            <a:avLst/>
          </a:prstGeom>
          <a:ln w="12700">
            <a:miter lim="400000"/>
          </a:ln>
        </p:spPr>
      </p:pic>
      <p:sp>
        <p:nvSpPr>
          <p:cNvPr id="780" name="Rubrik 5"/>
          <p:cNvSpPr txBox="1"/>
          <p:nvPr/>
        </p:nvSpPr>
        <p:spPr>
          <a:xfrm>
            <a:off x="575733" y="1849693"/>
            <a:ext cx="6641968" cy="2933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6100" b="1" spc="-338">
                <a:solidFill>
                  <a:srgbClr val="8F172E"/>
                </a:solidFill>
              </a:defRPr>
            </a:pPr>
            <a:r>
              <a:t>Vad får </a:t>
            </a:r>
          </a:p>
          <a:p>
            <a:pPr>
              <a:lnSpc>
                <a:spcPct val="90000"/>
              </a:lnSpc>
              <a:defRPr sz="6100" b="1" spc="-338">
                <a:solidFill>
                  <a:srgbClr val="8F172E"/>
                </a:solidFill>
              </a:defRPr>
            </a:pPr>
            <a:r>
              <a:t>man skriva </a:t>
            </a:r>
          </a:p>
          <a:p>
            <a:pPr>
              <a:lnSpc>
                <a:spcPct val="90000"/>
              </a:lnSpc>
              <a:defRPr sz="6100" b="1" spc="-338">
                <a:solidFill>
                  <a:srgbClr val="8F172E"/>
                </a:solidFill>
              </a:defRPr>
            </a:pPr>
            <a:r>
              <a:t>på nätet?</a:t>
            </a:r>
          </a:p>
        </p:txBody>
      </p:sp>
      <p:sp>
        <p:nvSpPr>
          <p:cNvPr id="781" name="Platshållare för text 4"/>
          <p:cNvSpPr txBox="1">
            <a:spLocks noGrp="1"/>
          </p:cNvSpPr>
          <p:nvPr>
            <p:ph type="body" sz="quarter" idx="4294967295"/>
          </p:nvPr>
        </p:nvSpPr>
        <p:spPr>
          <a:xfrm>
            <a:off x="590172" y="4799942"/>
            <a:ext cx="3595523" cy="1763726"/>
          </a:xfrm>
          <a:prstGeom prst="rect">
            <a:avLst/>
          </a:prstGeom>
        </p:spPr>
        <p:txBody>
          <a:bodyPr>
            <a:normAutofit/>
          </a:bodyPr>
          <a:lstStyle>
            <a:lvl1pPr marL="0" indent="0">
              <a:spcBef>
                <a:spcPts val="300"/>
              </a:spcBef>
              <a:buSzTx/>
              <a:buNone/>
              <a:defRPr sz="1600" b="1" i="1">
                <a:solidFill>
                  <a:srgbClr val="E22619"/>
                </a:solidFill>
              </a:defRPr>
            </a:lvl1pPr>
          </a:lstStyle>
          <a:p>
            <a:r>
              <a:t>”Det jag just nu tänker skriva på Facebook, skulle jag ha sagt det till min chef?”</a:t>
            </a:r>
          </a:p>
        </p:txBody>
      </p:sp>
    </p:spTree>
    <p:extLst>
      <p:ext uri="{BB962C8B-B14F-4D97-AF65-F5344CB8AC3E}">
        <p14:creationId xmlns:p14="http://schemas.microsoft.com/office/powerpoint/2010/main" val="114096574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 name="Nr-160_Handels-Tingvalla_210628.jpg" descr="Nr-160_Handels-Tingvalla_210628.jpg"/>
          <p:cNvPicPr>
            <a:picLocks noChangeAspect="1"/>
          </p:cNvPicPr>
          <p:nvPr/>
        </p:nvPicPr>
        <p:blipFill>
          <a:blip r:embed="rId3"/>
          <a:stretch>
            <a:fillRect/>
          </a:stretch>
        </p:blipFill>
        <p:spPr>
          <a:xfrm>
            <a:off x="0" y="-177800"/>
            <a:ext cx="12192000" cy="8128605"/>
          </a:xfrm>
          <a:prstGeom prst="rect">
            <a:avLst/>
          </a:prstGeom>
          <a:ln w="12700">
            <a:miter lim="400000"/>
          </a:ln>
        </p:spPr>
      </p:pic>
      <p:pic>
        <p:nvPicPr>
          <p:cNvPr id="798" name="Bild" descr="Bild"/>
          <p:cNvPicPr>
            <a:picLocks noChangeAspect="1"/>
          </p:cNvPicPr>
          <p:nvPr/>
        </p:nvPicPr>
        <p:blipFill>
          <a:blip r:embed="rId4"/>
          <a:stretch>
            <a:fillRect/>
          </a:stretch>
        </p:blipFill>
        <p:spPr>
          <a:xfrm rot="10800000" flipH="1">
            <a:off x="598863" y="404497"/>
            <a:ext cx="2159001" cy="2159001"/>
          </a:xfrm>
          <a:prstGeom prst="rect">
            <a:avLst/>
          </a:prstGeom>
          <a:ln w="12700">
            <a:miter lim="400000"/>
          </a:ln>
        </p:spPr>
      </p:pic>
      <p:pic>
        <p:nvPicPr>
          <p:cNvPr id="799"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
        <p:nvSpPr>
          <p:cNvPr id="800" name="Medlemskapets värde"/>
          <p:cNvSpPr txBox="1"/>
          <p:nvPr/>
        </p:nvSpPr>
        <p:spPr>
          <a:xfrm>
            <a:off x="195137" y="490039"/>
            <a:ext cx="2432098" cy="184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lvl="1" indent="0" algn="ctr">
              <a:lnSpc>
                <a:spcPct val="110000"/>
              </a:lnSpc>
              <a:defRPr sz="2200" b="1" spc="-122">
                <a:solidFill>
                  <a:srgbClr val="E2261B"/>
                </a:solidFill>
              </a:defRPr>
            </a:pPr>
            <a:r>
              <a:rPr dirty="0" err="1"/>
              <a:t>Medlem</a:t>
            </a:r>
            <a:r>
              <a:rPr lang="sv-SE" dirty="0"/>
              <a:t>-</a:t>
            </a:r>
            <a:r>
              <a:rPr dirty="0" err="1"/>
              <a:t>skapets</a:t>
            </a:r>
            <a:r>
              <a:rPr lang="sv-SE" dirty="0"/>
              <a:t> </a:t>
            </a:r>
          </a:p>
          <a:p>
            <a:pPr lvl="1" indent="0" algn="ctr">
              <a:lnSpc>
                <a:spcPct val="110000"/>
              </a:lnSpc>
              <a:defRPr sz="2200" b="1" spc="-122">
                <a:solidFill>
                  <a:srgbClr val="E2261B"/>
                </a:solidFill>
              </a:defRPr>
            </a:pPr>
            <a:r>
              <a:rPr dirty="0" err="1"/>
              <a:t>värde</a:t>
            </a:r>
            <a:endParaRPr dirty="0"/>
          </a:p>
        </p:txBody>
      </p:sp>
    </p:spTree>
    <p:extLst>
      <p:ext uri="{BB962C8B-B14F-4D97-AF65-F5344CB8AC3E}">
        <p14:creationId xmlns:p14="http://schemas.microsoft.com/office/powerpoint/2010/main" val="368416384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25" name="Bild" descr="Bild"/>
          <p:cNvPicPr>
            <a:picLocks noChangeAspect="1"/>
          </p:cNvPicPr>
          <p:nvPr/>
        </p:nvPicPr>
        <p:blipFill>
          <a:blip r:embed="rId4"/>
          <a:stretch>
            <a:fillRect/>
          </a:stretch>
        </p:blipFill>
        <p:spPr>
          <a:xfrm>
            <a:off x="8960335" y="1431270"/>
            <a:ext cx="1224047" cy="3683001"/>
          </a:xfrm>
          <a:prstGeom prst="rect">
            <a:avLst/>
          </a:prstGeom>
          <a:ln w="12700">
            <a:miter lim="400000"/>
          </a:ln>
        </p:spPr>
      </p:pic>
      <p:sp>
        <p:nvSpPr>
          <p:cNvPr id="126" name="Rubrik 5"/>
          <p:cNvSpPr txBox="1"/>
          <p:nvPr/>
        </p:nvSpPr>
        <p:spPr>
          <a:xfrm>
            <a:off x="1569719" y="569940"/>
            <a:ext cx="90525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spc="-71">
                <a:solidFill>
                  <a:srgbClr val="F08701"/>
                </a:solidFill>
              </a:defRPr>
            </a:lvl1pPr>
          </a:lstStyle>
          <a:p>
            <a:r>
              <a:t>Vem bestämmer din lön?</a:t>
            </a:r>
          </a:p>
        </p:txBody>
      </p:sp>
      <p:pic>
        <p:nvPicPr>
          <p:cNvPr id="127"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sp>
        <p:nvSpPr>
          <p:cNvPr id="128" name="textruta 5"/>
          <p:cNvSpPr txBox="1"/>
          <p:nvPr/>
        </p:nvSpPr>
        <p:spPr>
          <a:xfrm>
            <a:off x="1548485" y="5365717"/>
            <a:ext cx="3727500"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pPr>
            <a:r>
              <a:t>T ex blommarknaden.</a:t>
            </a:r>
          </a:p>
          <a:p>
            <a:pPr algn="ctr">
              <a:defRPr sz="1400"/>
            </a:pPr>
            <a:r>
              <a:t>Blommor skall vara vackra, färska, billiga etc.</a:t>
            </a:r>
          </a:p>
        </p:txBody>
      </p:sp>
      <p:sp>
        <p:nvSpPr>
          <p:cNvPr id="129" name="textruta 8"/>
          <p:cNvSpPr txBox="1"/>
          <p:nvPr/>
        </p:nvSpPr>
        <p:spPr>
          <a:xfrm>
            <a:off x="5485458" y="5365717"/>
            <a:ext cx="5886668" cy="492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pPr>
            <a:r>
              <a:t>Arbetsmarknaden, där människor säljer arbete. </a:t>
            </a:r>
          </a:p>
          <a:p>
            <a:pPr algn="ctr">
              <a:defRPr sz="1400"/>
            </a:pPr>
            <a:r>
              <a:t>Inte en vara som andra. Det handlar om människor!</a:t>
            </a:r>
          </a:p>
        </p:txBody>
      </p:sp>
      <p:sp>
        <p:nvSpPr>
          <p:cNvPr id="130" name="textruta 5"/>
          <p:cNvSpPr txBox="1"/>
          <p:nvPr/>
        </p:nvSpPr>
        <p:spPr>
          <a:xfrm>
            <a:off x="1328591" y="1794643"/>
            <a:ext cx="4449862" cy="412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200" b="1">
                <a:solidFill>
                  <a:srgbClr val="F08701"/>
                </a:solidFill>
              </a:defRPr>
            </a:lvl1pPr>
          </a:lstStyle>
          <a:p>
            <a:r>
              <a:t>Saker säljs på olika marknader</a:t>
            </a:r>
          </a:p>
        </p:txBody>
      </p:sp>
      <p:pic>
        <p:nvPicPr>
          <p:cNvPr id="131" name="Bild" descr="Bild"/>
          <p:cNvPicPr>
            <a:picLocks noChangeAspect="1"/>
          </p:cNvPicPr>
          <p:nvPr/>
        </p:nvPicPr>
        <p:blipFill>
          <a:blip r:embed="rId6"/>
          <a:stretch>
            <a:fillRect/>
          </a:stretch>
        </p:blipFill>
        <p:spPr>
          <a:xfrm>
            <a:off x="1342333" y="2501452"/>
            <a:ext cx="4139804" cy="2032896"/>
          </a:xfrm>
          <a:prstGeom prst="rect">
            <a:avLst/>
          </a:prstGeom>
          <a:ln w="12700">
            <a:miter lim="400000"/>
          </a:ln>
        </p:spPr>
      </p:pic>
      <p:pic>
        <p:nvPicPr>
          <p:cNvPr id="132" name="Bild" descr="Bild"/>
          <p:cNvPicPr>
            <a:picLocks noChangeAspect="1"/>
          </p:cNvPicPr>
          <p:nvPr/>
        </p:nvPicPr>
        <p:blipFill>
          <a:blip r:embed="rId7"/>
          <a:stretch>
            <a:fillRect/>
          </a:stretch>
        </p:blipFill>
        <p:spPr>
          <a:xfrm>
            <a:off x="6673202" y="1431270"/>
            <a:ext cx="1285498" cy="3683001"/>
          </a:xfrm>
          <a:prstGeom prst="rect">
            <a:avLst/>
          </a:prstGeom>
          <a:ln w="12700">
            <a:miter lim="400000"/>
          </a:ln>
        </p:spPr>
      </p:pic>
      <p:pic>
        <p:nvPicPr>
          <p:cNvPr id="133" name="Bild" descr="Bild"/>
          <p:cNvPicPr>
            <a:picLocks noChangeAspect="1"/>
          </p:cNvPicPr>
          <p:nvPr/>
        </p:nvPicPr>
        <p:blipFill>
          <a:blip r:embed="rId8"/>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180947657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Nr-160_Handels-Tingvalla_210628.jpg" descr="Nr-160_Handels-Tingvalla_210628.jpg"/>
          <p:cNvPicPr>
            <a:picLocks noChangeAspect="1"/>
          </p:cNvPicPr>
          <p:nvPr/>
        </p:nvPicPr>
        <p:blipFill>
          <a:blip r:embed="rId3"/>
          <a:stretch>
            <a:fillRect/>
          </a:stretch>
        </p:blipFill>
        <p:spPr>
          <a:xfrm>
            <a:off x="0" y="-177800"/>
            <a:ext cx="12192000" cy="8128605"/>
          </a:xfrm>
          <a:prstGeom prst="rect">
            <a:avLst/>
          </a:prstGeom>
          <a:ln w="12700">
            <a:miter lim="400000"/>
          </a:ln>
        </p:spPr>
      </p:pic>
      <p:pic>
        <p:nvPicPr>
          <p:cNvPr id="805" name="Bild" descr="Bild"/>
          <p:cNvPicPr>
            <a:picLocks noChangeAspect="1"/>
          </p:cNvPicPr>
          <p:nvPr/>
        </p:nvPicPr>
        <p:blipFill>
          <a:blip r:embed="rId4"/>
          <a:stretch>
            <a:fillRect/>
          </a:stretch>
        </p:blipFill>
        <p:spPr>
          <a:xfrm>
            <a:off x="492727" y="3641268"/>
            <a:ext cx="2413001" cy="2413001"/>
          </a:xfrm>
          <a:prstGeom prst="rect">
            <a:avLst/>
          </a:prstGeom>
          <a:ln w="12700">
            <a:miter lim="400000"/>
          </a:ln>
        </p:spPr>
      </p:pic>
      <p:sp>
        <p:nvSpPr>
          <p:cNvPr id="806" name="Rubrik 5"/>
          <p:cNvSpPr txBox="1"/>
          <p:nvPr/>
        </p:nvSpPr>
        <p:spPr>
          <a:xfrm>
            <a:off x="448733" y="1138493"/>
            <a:ext cx="7213799" cy="1646047"/>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12200" b="1" spc="-677">
                <a:solidFill>
                  <a:srgbClr val="FFFFFF"/>
                </a:solidFill>
              </a:defRPr>
            </a:lvl1pPr>
          </a:lstStyle>
          <a:p>
            <a:r>
              <a:rPr dirty="0"/>
              <a:t>1</a:t>
            </a:r>
            <a:r>
              <a:rPr lang="sv-SE" dirty="0"/>
              <a:t>55</a:t>
            </a:r>
            <a:r>
              <a:rPr dirty="0"/>
              <a:t>.000</a:t>
            </a:r>
          </a:p>
        </p:txBody>
      </p:sp>
      <p:sp>
        <p:nvSpPr>
          <p:cNvPr id="807" name="Rubrik 5"/>
          <p:cNvSpPr txBox="1"/>
          <p:nvPr/>
        </p:nvSpPr>
        <p:spPr>
          <a:xfrm>
            <a:off x="512233" y="2789086"/>
            <a:ext cx="9052560" cy="609884"/>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FFFFF"/>
                </a:solidFill>
              </a:defRPr>
            </a:lvl1pPr>
          </a:lstStyle>
          <a:p>
            <a:r>
              <a:t>medlemmar gör skillnad</a:t>
            </a:r>
          </a:p>
        </p:txBody>
      </p:sp>
      <p:sp>
        <p:nvSpPr>
          <p:cNvPr id="808" name="textruta 10"/>
          <p:cNvSpPr txBox="1"/>
          <p:nvPr/>
        </p:nvSpPr>
        <p:spPr>
          <a:xfrm>
            <a:off x="1088459" y="4268463"/>
            <a:ext cx="3220929" cy="1406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1400" b="1">
                <a:solidFill>
                  <a:srgbClr val="8F172E"/>
                </a:solidFill>
              </a:defRPr>
            </a:pPr>
            <a:r>
              <a:rPr dirty="0" err="1"/>
              <a:t>Medlem</a:t>
            </a:r>
            <a:r>
              <a:rPr dirty="0"/>
              <a:t> för:</a:t>
            </a:r>
          </a:p>
          <a:p>
            <a:pPr>
              <a:spcBef>
                <a:spcPts val="600"/>
              </a:spcBef>
              <a:buSzPct val="100000"/>
              <a:buFont typeface="Arial"/>
              <a:buChar char="•"/>
              <a:defRPr sz="1400" b="1">
                <a:solidFill>
                  <a:srgbClr val="E22619"/>
                </a:solidFill>
              </a:defRPr>
            </a:pPr>
            <a:r>
              <a:rPr dirty="0"/>
              <a:t> </a:t>
            </a:r>
            <a:r>
              <a:rPr dirty="0" err="1"/>
              <a:t>Trygghet</a:t>
            </a:r>
            <a:endParaRPr dirty="0"/>
          </a:p>
          <a:p>
            <a:pPr>
              <a:spcBef>
                <a:spcPts val="600"/>
              </a:spcBef>
              <a:buSzPct val="100000"/>
              <a:buFont typeface="Arial"/>
              <a:buChar char="•"/>
              <a:defRPr sz="1400" b="1">
                <a:solidFill>
                  <a:srgbClr val="E22619"/>
                </a:solidFill>
              </a:defRPr>
            </a:pPr>
            <a:r>
              <a:rPr dirty="0"/>
              <a:t> Bra </a:t>
            </a:r>
            <a:r>
              <a:rPr dirty="0" err="1"/>
              <a:t>löner</a:t>
            </a:r>
            <a:endParaRPr dirty="0"/>
          </a:p>
          <a:p>
            <a:pPr>
              <a:spcBef>
                <a:spcPts val="600"/>
              </a:spcBef>
              <a:buSzPct val="100000"/>
              <a:buFont typeface="Arial"/>
              <a:buChar char="•"/>
              <a:defRPr sz="1400" b="1">
                <a:solidFill>
                  <a:srgbClr val="E22619"/>
                </a:solidFill>
              </a:defRPr>
            </a:pPr>
            <a:r>
              <a:rPr dirty="0"/>
              <a:t> Bra </a:t>
            </a:r>
            <a:r>
              <a:rPr dirty="0" err="1"/>
              <a:t>villkor</a:t>
            </a:r>
            <a:endParaRPr dirty="0"/>
          </a:p>
          <a:p>
            <a:pPr>
              <a:spcBef>
                <a:spcPts val="600"/>
              </a:spcBef>
              <a:buSzPct val="100000"/>
              <a:buFont typeface="Arial"/>
              <a:buChar char="•"/>
              <a:defRPr sz="1400" b="1">
                <a:solidFill>
                  <a:srgbClr val="E22619"/>
                </a:solidFill>
              </a:defRPr>
            </a:pPr>
            <a:r>
              <a:rPr dirty="0"/>
              <a:t> </a:t>
            </a:r>
            <a:r>
              <a:rPr dirty="0" err="1"/>
              <a:t>Inflytande</a:t>
            </a:r>
            <a:endParaRPr dirty="0"/>
          </a:p>
        </p:txBody>
      </p:sp>
      <p:sp>
        <p:nvSpPr>
          <p:cNvPr id="809" name="Rubrik 5"/>
          <p:cNvSpPr txBox="1"/>
          <p:nvPr/>
        </p:nvSpPr>
        <p:spPr>
          <a:xfrm>
            <a:off x="512233" y="569940"/>
            <a:ext cx="9052560" cy="609884"/>
          </a:xfrm>
          <a:prstGeom prst="rect">
            <a:avLst/>
          </a:prstGeom>
          <a:ln w="12700">
            <a:miter lim="400000"/>
          </a:ln>
          <a:effectLst>
            <a:outerShdw blurRad="254000" dir="5400000" rotWithShape="0">
              <a:srgbClr val="000000">
                <a:alpha val="5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DF5D3"/>
                </a:solidFill>
              </a:defRPr>
            </a:lvl1pPr>
          </a:lstStyle>
          <a:p>
            <a:r>
              <a:t>Medlemskapets värde</a:t>
            </a:r>
          </a:p>
        </p:txBody>
      </p:sp>
      <p:pic>
        <p:nvPicPr>
          <p:cNvPr id="810"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46455165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57" name="Rubrik 5"/>
          <p:cNvSpPr txBox="1"/>
          <p:nvPr/>
        </p:nvSpPr>
        <p:spPr>
          <a:xfrm>
            <a:off x="589425" y="1849693"/>
            <a:ext cx="12192001" cy="2154415"/>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6100" b="1" spc="-338">
                <a:solidFill>
                  <a:srgbClr val="FFFFFF"/>
                </a:solidFill>
              </a:defRPr>
            </a:pPr>
            <a:r>
              <a:t>Din </a:t>
            </a:r>
          </a:p>
          <a:p>
            <a:pPr>
              <a:lnSpc>
                <a:spcPct val="90000"/>
              </a:lnSpc>
              <a:defRPr sz="6100" b="1" spc="-338">
                <a:solidFill>
                  <a:srgbClr val="FFFFFF"/>
                </a:solidFill>
              </a:defRPr>
            </a:pPr>
            <a:r>
              <a:t>arbetsmiljö</a:t>
            </a:r>
          </a:p>
        </p:txBody>
      </p:sp>
      <p:pic>
        <p:nvPicPr>
          <p:cNvPr id="858"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pic>
        <p:nvPicPr>
          <p:cNvPr id="859"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184698048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62"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63"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64" name="Platshållare för innehåll 2"/>
          <p:cNvSpPr txBox="1"/>
          <p:nvPr/>
        </p:nvSpPr>
        <p:spPr>
          <a:xfrm>
            <a:off x="688659" y="1820068"/>
            <a:ext cx="3766034" cy="682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spcBef>
                <a:spcPts val="300"/>
              </a:spcBef>
              <a:buSzPct val="100000"/>
              <a:buFont typeface="Arial"/>
              <a:buChar char="•"/>
              <a:defRPr sz="1400" b="1"/>
            </a:lvl1pPr>
          </a:lstStyle>
          <a:p>
            <a:r>
              <a:t>Skyddsutrustning är viktig</a:t>
            </a:r>
            <a:endParaRPr sz="2200"/>
          </a:p>
        </p:txBody>
      </p:sp>
      <p:pic>
        <p:nvPicPr>
          <p:cNvPr id="865"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66"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67"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52391301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70"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71"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72" name="Platshållare för innehåll 2"/>
          <p:cNvSpPr txBox="1"/>
          <p:nvPr/>
        </p:nvSpPr>
        <p:spPr>
          <a:xfrm>
            <a:off x="688659" y="1820068"/>
            <a:ext cx="3766034" cy="1131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306F4D"/>
              </a:buClr>
              <a:buSzPct val="100000"/>
              <a:buFont typeface="Arial"/>
              <a:buChar char="•"/>
              <a:defRPr sz="1400" b="1">
                <a:solidFill>
                  <a:srgbClr val="2F6E4D"/>
                </a:solidFill>
              </a:defRPr>
            </a:pPr>
            <a:r>
              <a:t>Skyddsutrustning är viktig</a:t>
            </a:r>
            <a:endParaRPr sz="2200"/>
          </a:p>
          <a:p>
            <a:pPr marL="342900" indent="-342900">
              <a:spcBef>
                <a:spcPts val="300"/>
              </a:spcBef>
              <a:buSzPct val="100000"/>
              <a:buFont typeface="Arial"/>
              <a:buChar char="•"/>
              <a:defRPr sz="1400" b="1"/>
            </a:pPr>
            <a:r>
              <a:t>Var vaksam för ojämn eller för hög arbetsbelastning</a:t>
            </a:r>
            <a:endParaRPr sz="2200"/>
          </a:p>
        </p:txBody>
      </p:sp>
      <p:pic>
        <p:nvPicPr>
          <p:cNvPr id="873"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74"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7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71007370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78"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79"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80" name="Platshållare för innehåll 2"/>
          <p:cNvSpPr txBox="1"/>
          <p:nvPr/>
        </p:nvSpPr>
        <p:spPr>
          <a:xfrm>
            <a:off x="688659" y="1820068"/>
            <a:ext cx="3766034" cy="1390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2D6E4C"/>
              </a:buClr>
              <a:buSzPct val="100000"/>
              <a:buFont typeface="Arial"/>
              <a:buChar char="•"/>
              <a:defRPr sz="1400" b="1">
                <a:solidFill>
                  <a:srgbClr val="306F4E"/>
                </a:solidFill>
              </a:defRPr>
            </a:pPr>
            <a:r>
              <a:t>Skyddsutrustning är viktig</a:t>
            </a:r>
            <a:endParaRPr sz="2200"/>
          </a:p>
          <a:p>
            <a:pPr marL="342900" indent="-342900">
              <a:spcBef>
                <a:spcPts val="300"/>
              </a:spcBef>
              <a:buClr>
                <a:srgbClr val="2D6E4C"/>
              </a:buClr>
              <a:buSzPct val="100000"/>
              <a:buFont typeface="Arial"/>
              <a:buChar char="•"/>
              <a:defRPr sz="1400" b="1">
                <a:solidFill>
                  <a:srgbClr val="306F4E"/>
                </a:solidFill>
              </a:defRPr>
            </a:pPr>
            <a:r>
              <a:t>Var vaksam för ojämn eller för hög arbetsbelastning</a:t>
            </a:r>
            <a:endParaRPr sz="2200"/>
          </a:p>
          <a:p>
            <a:pPr marL="342900" indent="-342900">
              <a:spcBef>
                <a:spcPts val="300"/>
              </a:spcBef>
              <a:buClr>
                <a:srgbClr val="000000"/>
              </a:buClr>
              <a:buSzPct val="100000"/>
              <a:buFont typeface="Arial"/>
              <a:buChar char="•"/>
              <a:defRPr sz="1400" b="1"/>
            </a:pPr>
            <a:r>
              <a:t>Mobbning, diskriminering och </a:t>
            </a:r>
            <a:br/>
            <a:r>
              <a:t>psyko-sociala problem är viktiga arbetsmiljöfrågor att motverka</a:t>
            </a:r>
          </a:p>
        </p:txBody>
      </p:sp>
      <p:pic>
        <p:nvPicPr>
          <p:cNvPr id="881"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82"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83"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73836969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86"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87"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88" name="Platshållare för innehåll 2"/>
          <p:cNvSpPr txBox="1"/>
          <p:nvPr/>
        </p:nvSpPr>
        <p:spPr>
          <a:xfrm>
            <a:off x="688659" y="1820068"/>
            <a:ext cx="3766034" cy="206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2F6E4D"/>
              </a:buClr>
              <a:buSzPct val="100000"/>
              <a:buFont typeface="Arial"/>
              <a:buChar char="•"/>
              <a:defRPr sz="1400" b="1">
                <a:solidFill>
                  <a:srgbClr val="2F6E4D"/>
                </a:solidFill>
              </a:defRPr>
            </a:pPr>
            <a:r>
              <a:t>Skyddsutrustning är viktig</a:t>
            </a:r>
            <a:endParaRPr sz="2200"/>
          </a:p>
          <a:p>
            <a:pPr marL="342900" indent="-342900">
              <a:spcBef>
                <a:spcPts val="300"/>
              </a:spcBef>
              <a:buClr>
                <a:srgbClr val="2F6E4D"/>
              </a:buClr>
              <a:buSzPct val="100000"/>
              <a:buFont typeface="Arial"/>
              <a:buChar char="•"/>
              <a:defRPr sz="1400" b="1">
                <a:solidFill>
                  <a:srgbClr val="2F6E4D"/>
                </a:solidFill>
              </a:defRPr>
            </a:pPr>
            <a:r>
              <a:t>Var vaksam för ojämn eller för hög arbetsbelastning</a:t>
            </a:r>
            <a:endParaRPr sz="2200"/>
          </a:p>
          <a:p>
            <a:pPr marL="342900" indent="-342900">
              <a:spcBef>
                <a:spcPts val="300"/>
              </a:spcBef>
              <a:buClr>
                <a:srgbClr val="2F6E4D"/>
              </a:buClr>
              <a:buSzPct val="100000"/>
              <a:buFont typeface="Arial"/>
              <a:buChar char="•"/>
              <a:defRPr sz="1400" b="1">
                <a:solidFill>
                  <a:srgbClr val="2F6E4D"/>
                </a:solidFill>
              </a:defRPr>
            </a:pPr>
            <a:r>
              <a:t>Mobbning, diskriminering och </a:t>
            </a:r>
            <a:br/>
            <a:r>
              <a:t>psyko-sociala problem är viktiga arbetsmiljöfrågor att motverka</a:t>
            </a:r>
            <a:endParaRPr sz="2200"/>
          </a:p>
          <a:p>
            <a:pPr marL="342900" indent="-342900">
              <a:spcBef>
                <a:spcPts val="600"/>
              </a:spcBef>
              <a:buClr>
                <a:srgbClr val="000000"/>
              </a:buClr>
              <a:buSzPct val="100000"/>
              <a:buFont typeface="Arial"/>
              <a:buChar char="•"/>
              <a:defRPr sz="1400" b="1"/>
            </a:pPr>
            <a:r>
              <a:t>Arbetsmiljölagen ska följas</a:t>
            </a:r>
            <a:endParaRPr sz="2200"/>
          </a:p>
        </p:txBody>
      </p:sp>
      <p:pic>
        <p:nvPicPr>
          <p:cNvPr id="889"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90"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91"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35606169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894"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895"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896" name="Platshållare för innehåll 2"/>
          <p:cNvSpPr txBox="1"/>
          <p:nvPr/>
        </p:nvSpPr>
        <p:spPr>
          <a:xfrm>
            <a:off x="688659" y="1820068"/>
            <a:ext cx="3766034" cy="2152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SzPct val="100000"/>
              <a:buFont typeface="Arial"/>
              <a:buChar char="•"/>
              <a:defRPr sz="1400" b="1">
                <a:solidFill>
                  <a:srgbClr val="2F6E4D"/>
                </a:solidFill>
              </a:defRPr>
            </a:pPr>
            <a:r>
              <a:t>Skyddsutrustning är viktig</a:t>
            </a:r>
            <a:endParaRPr sz="2200"/>
          </a:p>
          <a:p>
            <a:pPr marL="342900" indent="-342900">
              <a:spcBef>
                <a:spcPts val="300"/>
              </a:spcBef>
              <a:buSzPct val="100000"/>
              <a:buFont typeface="Arial"/>
              <a:buChar char="•"/>
              <a:defRPr sz="1400" b="1">
                <a:solidFill>
                  <a:srgbClr val="2F6E4D"/>
                </a:solidFill>
              </a:defRPr>
            </a:pPr>
            <a:r>
              <a:t>Var vaksam för ojämn eller för hög arbetsbelastning</a:t>
            </a:r>
            <a:endParaRPr sz="2200"/>
          </a:p>
          <a:p>
            <a:pPr marL="342900" indent="-342900">
              <a:spcBef>
                <a:spcPts val="300"/>
              </a:spcBef>
              <a:buSzPct val="100000"/>
              <a:buFont typeface="Arial"/>
              <a:buChar char="•"/>
              <a:defRPr sz="1400" b="1">
                <a:solidFill>
                  <a:srgbClr val="2F6E4D"/>
                </a:solidFill>
              </a:defRPr>
            </a:pPr>
            <a:r>
              <a:t>Mobbning, diskriminering och </a:t>
            </a:r>
            <a:br/>
            <a:r>
              <a:t>psyko-sociala problem är viktiga arbetsmiljöfrågor att motverka</a:t>
            </a:r>
            <a:endParaRPr sz="2200"/>
          </a:p>
          <a:p>
            <a:pPr marL="342900" indent="-342900">
              <a:spcBef>
                <a:spcPts val="600"/>
              </a:spcBef>
              <a:buSzPct val="100000"/>
              <a:buFont typeface="Arial"/>
              <a:buChar char="•"/>
              <a:defRPr sz="1400" b="1">
                <a:solidFill>
                  <a:srgbClr val="2F6E4D"/>
                </a:solidFill>
              </a:defRPr>
            </a:pPr>
            <a:r>
              <a:t>Arbetsmiljölagen ska följas</a:t>
            </a:r>
            <a:endParaRPr sz="2200"/>
          </a:p>
          <a:p>
            <a:pPr marL="342900" indent="-342900">
              <a:spcBef>
                <a:spcPts val="600"/>
              </a:spcBef>
              <a:buSzPct val="100000"/>
              <a:buFont typeface="Arial"/>
              <a:buChar char="•"/>
              <a:defRPr sz="1400" b="1"/>
            </a:pPr>
            <a:r>
              <a:t>Rån, hot och våld – ett stort arbetsmiljöproblem i branschen</a:t>
            </a:r>
          </a:p>
        </p:txBody>
      </p:sp>
      <p:pic>
        <p:nvPicPr>
          <p:cNvPr id="897"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898"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899"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145818436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 name="Nr-062_Handels_florist_210602_Fixad.jpg" descr="Nr-062_Handels_florist_210602_Fixad.jpg"/>
          <p:cNvPicPr>
            <a:picLocks noChangeAspect="1"/>
          </p:cNvPicPr>
          <p:nvPr/>
        </p:nvPicPr>
        <p:blipFill>
          <a:blip r:embed="rId2"/>
          <a:stretch>
            <a:fillRect/>
          </a:stretch>
        </p:blipFill>
        <p:spPr>
          <a:xfrm>
            <a:off x="-25400" y="-1155700"/>
            <a:ext cx="12915900" cy="8610600"/>
          </a:xfrm>
          <a:prstGeom prst="rect">
            <a:avLst/>
          </a:prstGeom>
          <a:ln w="12700">
            <a:miter lim="400000"/>
          </a:ln>
        </p:spPr>
      </p:pic>
      <p:sp>
        <p:nvSpPr>
          <p:cNvPr id="902" name="Rektangel 24"/>
          <p:cNvSpPr/>
          <p:nvPr/>
        </p:nvSpPr>
        <p:spPr>
          <a:xfrm>
            <a:off x="-4998" y="6184"/>
            <a:ext cx="5153349" cy="6858331"/>
          </a:xfrm>
          <a:prstGeom prst="rect">
            <a:avLst/>
          </a:prstGeom>
          <a:solidFill>
            <a:srgbClr val="FFFFFF"/>
          </a:solidFill>
          <a:ln w="12700">
            <a:miter lim="400000"/>
          </a:ln>
        </p:spPr>
        <p:txBody>
          <a:bodyPr lIns="45719" rIns="45719" anchor="ctr"/>
          <a:lstStyle/>
          <a:p>
            <a:pPr algn="ctr">
              <a:defRPr>
                <a:solidFill>
                  <a:srgbClr val="EF7C74"/>
                </a:solidFill>
              </a:defRPr>
            </a:pPr>
            <a:endParaRPr/>
          </a:p>
        </p:txBody>
      </p:sp>
      <p:sp>
        <p:nvSpPr>
          <p:cNvPr id="903"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2E6F4D"/>
                </a:solidFill>
              </a:defRPr>
            </a:lvl1pPr>
          </a:lstStyle>
          <a:p>
            <a:r>
              <a:t>Din arbetsmiljö</a:t>
            </a:r>
          </a:p>
        </p:txBody>
      </p:sp>
      <p:sp>
        <p:nvSpPr>
          <p:cNvPr id="904" name="Platshållare för innehåll 2"/>
          <p:cNvSpPr txBox="1"/>
          <p:nvPr/>
        </p:nvSpPr>
        <p:spPr>
          <a:xfrm>
            <a:off x="688659" y="1820068"/>
            <a:ext cx="3766034"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300"/>
              </a:spcBef>
              <a:buClr>
                <a:srgbClr val="2D6F4D"/>
              </a:buClr>
              <a:buSzPct val="100000"/>
              <a:buFont typeface="Arial"/>
              <a:buChar char="•"/>
              <a:defRPr sz="1400" b="1">
                <a:solidFill>
                  <a:srgbClr val="2F6F4C"/>
                </a:solidFill>
              </a:defRPr>
            </a:pPr>
            <a:r>
              <a:t>Skyddsutrustning är viktig</a:t>
            </a:r>
            <a:endParaRPr sz="2200"/>
          </a:p>
          <a:p>
            <a:pPr marL="342900" indent="-342900">
              <a:spcBef>
                <a:spcPts val="300"/>
              </a:spcBef>
              <a:buClr>
                <a:srgbClr val="2D6F4D"/>
              </a:buClr>
              <a:buSzPct val="100000"/>
              <a:buFont typeface="Arial"/>
              <a:buChar char="•"/>
              <a:defRPr sz="1400" b="1">
                <a:solidFill>
                  <a:srgbClr val="2F6F4C"/>
                </a:solidFill>
              </a:defRPr>
            </a:pPr>
            <a:r>
              <a:t>Var vaksam för ojämn eller för hög arbetsbelastning</a:t>
            </a:r>
            <a:endParaRPr sz="2200"/>
          </a:p>
          <a:p>
            <a:pPr marL="342900" indent="-342900">
              <a:spcBef>
                <a:spcPts val="300"/>
              </a:spcBef>
              <a:buClr>
                <a:srgbClr val="2D6F4D"/>
              </a:buClr>
              <a:buSzPct val="100000"/>
              <a:buFont typeface="Arial"/>
              <a:buChar char="•"/>
              <a:defRPr sz="1400" b="1">
                <a:solidFill>
                  <a:srgbClr val="2F6F4C"/>
                </a:solidFill>
              </a:defRPr>
            </a:pPr>
            <a:r>
              <a:t>Mobbning, diskriminering och </a:t>
            </a:r>
            <a:br/>
            <a:r>
              <a:t>psyko-sociala problem är viktiga arbetsmiljöfrågor att motverka</a:t>
            </a:r>
            <a:endParaRPr sz="2200"/>
          </a:p>
          <a:p>
            <a:pPr marL="342900" indent="-342900">
              <a:spcBef>
                <a:spcPts val="600"/>
              </a:spcBef>
              <a:buClr>
                <a:srgbClr val="2D6F4D"/>
              </a:buClr>
              <a:buSzPct val="100000"/>
              <a:buFont typeface="Arial"/>
              <a:buChar char="•"/>
              <a:defRPr sz="1400" b="1">
                <a:solidFill>
                  <a:srgbClr val="2F6F4C"/>
                </a:solidFill>
              </a:defRPr>
            </a:pPr>
            <a:r>
              <a:t>Arbetsmiljölagen ska följas</a:t>
            </a:r>
            <a:endParaRPr sz="2200"/>
          </a:p>
          <a:p>
            <a:pPr marL="342900" indent="-342900">
              <a:spcBef>
                <a:spcPts val="600"/>
              </a:spcBef>
              <a:buClr>
                <a:srgbClr val="2D6F4D"/>
              </a:buClr>
              <a:buSzPct val="100000"/>
              <a:buFont typeface="Arial"/>
              <a:buChar char="•"/>
              <a:defRPr sz="1400" b="1">
                <a:solidFill>
                  <a:srgbClr val="2F6F4C"/>
                </a:solidFill>
              </a:defRPr>
            </a:pPr>
            <a:r>
              <a:t>Rån, hot och våld – ett stort arbetsmiljöproblem i branschen</a:t>
            </a:r>
            <a:endParaRPr sz="2200"/>
          </a:p>
          <a:p>
            <a:pPr marL="342900" indent="-342900">
              <a:spcBef>
                <a:spcPts val="600"/>
              </a:spcBef>
              <a:buSzPct val="100000"/>
              <a:buFont typeface="Arial"/>
              <a:buChar char="•"/>
              <a:defRPr sz="1400" b="1"/>
            </a:pPr>
            <a:r>
              <a:t>2</a:t>
            </a:r>
            <a:r>
              <a:rPr lang="sv-SE"/>
              <a:t>–</a:t>
            </a:r>
            <a:r>
              <a:t>3 butiker rånas varje dag</a:t>
            </a:r>
            <a:endParaRPr sz="2200"/>
          </a:p>
        </p:txBody>
      </p:sp>
      <p:pic>
        <p:nvPicPr>
          <p:cNvPr id="905" name="Pennanteckning 2" descr="Pennanteckning 2"/>
          <p:cNvPicPr>
            <a:picLocks noChangeAspect="1"/>
          </p:cNvPicPr>
          <p:nvPr/>
        </p:nvPicPr>
        <p:blipFill>
          <a:blip r:embed="rId3"/>
          <a:stretch>
            <a:fillRect/>
          </a:stretch>
        </p:blipFill>
        <p:spPr>
          <a:xfrm>
            <a:off x="6863873" y="3735766"/>
            <a:ext cx="15818" cy="31186"/>
          </a:xfrm>
          <a:prstGeom prst="rect">
            <a:avLst/>
          </a:prstGeom>
          <a:ln w="12700">
            <a:miter lim="400000"/>
          </a:ln>
        </p:spPr>
      </p:pic>
      <p:sp>
        <p:nvSpPr>
          <p:cNvPr id="906" name="Platshållare för innehåll 2"/>
          <p:cNvSpPr txBox="1"/>
          <p:nvPr/>
        </p:nvSpPr>
        <p:spPr>
          <a:xfrm>
            <a:off x="688659" y="4568180"/>
            <a:ext cx="3766034" cy="941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400" i="1"/>
            </a:pPr>
            <a:r>
              <a:t>”Arbetsförhållandena ska anpassas till människors olika förutsättningar i fysiskt och psykiskt avseende.”</a:t>
            </a:r>
            <a:endParaRPr sz="2200"/>
          </a:p>
          <a:p>
            <a:pPr algn="r">
              <a:spcBef>
                <a:spcPts val="300"/>
              </a:spcBef>
              <a:defRPr sz="1400" i="1"/>
            </a:pPr>
            <a:r>
              <a:t>Arbetsmiljölagen</a:t>
            </a:r>
          </a:p>
        </p:txBody>
      </p:sp>
      <p:pic>
        <p:nvPicPr>
          <p:cNvPr id="907"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66098322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910" name="Rubrik 5"/>
          <p:cNvSpPr txBox="1"/>
          <p:nvPr/>
        </p:nvSpPr>
        <p:spPr>
          <a:xfrm>
            <a:off x="575733" y="2649793"/>
            <a:ext cx="8287809" cy="1143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6100" b="1" spc="-338">
                <a:solidFill>
                  <a:srgbClr val="8F172E"/>
                </a:solidFill>
              </a:defRPr>
            </a:lvl1pPr>
          </a:lstStyle>
          <a:p>
            <a:r>
              <a:t>Skyddsombudet</a:t>
            </a:r>
          </a:p>
        </p:txBody>
      </p:sp>
      <p:pic>
        <p:nvPicPr>
          <p:cNvPr id="911"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912"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E32013"/>
                </a:solidFill>
              </a:defRPr>
            </a:lvl1pPr>
          </a:lstStyle>
          <a:p>
            <a:r>
              <a:t>Din arbetsmiljö</a:t>
            </a:r>
          </a:p>
        </p:txBody>
      </p:sp>
      <p:sp>
        <p:nvSpPr>
          <p:cNvPr id="913" name="• Utses av facket…"/>
          <p:cNvSpPr txBox="1"/>
          <p:nvPr/>
        </p:nvSpPr>
        <p:spPr>
          <a:xfrm>
            <a:off x="582471" y="4054861"/>
            <a:ext cx="5903948" cy="1143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600" b="1" spc="-200">
                <a:solidFill>
                  <a:srgbClr val="8F172E"/>
                </a:solidFill>
              </a:defRPr>
            </a:pPr>
            <a:r>
              <a:t>• Utses av facket</a:t>
            </a:r>
          </a:p>
          <a:p>
            <a:pPr>
              <a:defRPr sz="3600" b="1" spc="-200">
                <a:solidFill>
                  <a:srgbClr val="8F172E"/>
                </a:solidFill>
              </a:defRPr>
            </a:pPr>
            <a:r>
              <a:t>• Kollar arbetsmiljön på jobbet</a:t>
            </a:r>
          </a:p>
        </p:txBody>
      </p:sp>
      <p:pic>
        <p:nvPicPr>
          <p:cNvPr id="914" name="Bild" descr="Bild"/>
          <p:cNvPicPr>
            <a:picLocks noChangeAspect="1"/>
          </p:cNvPicPr>
          <p:nvPr/>
        </p:nvPicPr>
        <p:blipFill>
          <a:blip r:embed="rId5"/>
          <a:stretch>
            <a:fillRect/>
          </a:stretch>
        </p:blipFill>
        <p:spPr>
          <a:xfrm>
            <a:off x="6870424" y="1448985"/>
            <a:ext cx="3586153" cy="6850529"/>
          </a:xfrm>
          <a:prstGeom prst="rect">
            <a:avLst/>
          </a:prstGeom>
          <a:ln w="12700">
            <a:miter lim="400000"/>
          </a:ln>
        </p:spPr>
      </p:pic>
      <p:pic>
        <p:nvPicPr>
          <p:cNvPr id="915" name="Bild" descr="Bild"/>
          <p:cNvPicPr>
            <a:picLocks noChangeAspect="1"/>
          </p:cNvPicPr>
          <p:nvPr/>
        </p:nvPicPr>
        <p:blipFill>
          <a:blip r:embed="rId6"/>
          <a:stretch>
            <a:fillRect/>
          </a:stretch>
        </p:blipFill>
        <p:spPr>
          <a:xfrm>
            <a:off x="9014600" y="5304083"/>
            <a:ext cx="257584" cy="257584"/>
          </a:xfrm>
          <a:prstGeom prst="rect">
            <a:avLst/>
          </a:prstGeom>
          <a:ln w="12700">
            <a:miter lim="400000"/>
          </a:ln>
        </p:spPr>
      </p:pic>
    </p:spTree>
    <p:extLst>
      <p:ext uri="{BB962C8B-B14F-4D97-AF65-F5344CB8AC3E}">
        <p14:creationId xmlns:p14="http://schemas.microsoft.com/office/powerpoint/2010/main" val="38831859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Platshållare för text 2"/>
          <p:cNvSpPr txBox="1">
            <a:spLocks noGrp="1"/>
          </p:cNvSpPr>
          <p:nvPr>
            <p:ph type="body" sz="quarter" idx="4294967295"/>
          </p:nvPr>
        </p:nvSpPr>
        <p:spPr>
          <a:xfrm>
            <a:off x="688659" y="4069025"/>
            <a:ext cx="7727339" cy="2093270"/>
          </a:xfrm>
          <a:prstGeom prst="rect">
            <a:avLst/>
          </a:prstGeom>
        </p:spPr>
        <p:txBody>
          <a:bodyPr numCol="2" spcCol="386366">
            <a:normAutofit/>
          </a:bodyPr>
          <a:lstStyle/>
          <a:p>
            <a:pPr>
              <a:spcBef>
                <a:spcPts val="300"/>
              </a:spcBef>
              <a:defRPr sz="1400"/>
            </a:pPr>
            <a:r>
              <a:t>Sexuella trakasserier är ALDRIG ok! </a:t>
            </a:r>
          </a:p>
          <a:p>
            <a:pPr>
              <a:spcBef>
                <a:spcPts val="300"/>
              </a:spcBef>
              <a:defRPr sz="1400"/>
            </a:pPr>
            <a:r>
              <a:t>Vår egen bransch är inte förskonad. </a:t>
            </a:r>
          </a:p>
          <a:p>
            <a:pPr>
              <a:spcBef>
                <a:spcPts val="300"/>
              </a:spcBef>
              <a:defRPr sz="1400"/>
            </a:pPr>
            <a:r>
              <a:t>Handels grundläggande värderingar handlar om alla människors lika värde, rättvisa och goda arbetsvillkor.</a:t>
            </a:r>
          </a:p>
          <a:p>
            <a:pPr>
              <a:spcBef>
                <a:spcPts val="300"/>
              </a:spcBef>
              <a:defRPr sz="1400"/>
            </a:pPr>
            <a:r>
              <a:t>Säg ifrån och markera!</a:t>
            </a:r>
          </a:p>
          <a:p>
            <a:pPr>
              <a:spcBef>
                <a:spcPts val="300"/>
              </a:spcBef>
              <a:defRPr sz="1400"/>
            </a:pPr>
            <a:r>
              <a:t>Det är alltid arbetsgivaren som ansvarar för arbetsmiljön. </a:t>
            </a:r>
          </a:p>
          <a:p>
            <a:pPr marL="0" indent="0">
              <a:spcBef>
                <a:spcPts val="1200"/>
              </a:spcBef>
              <a:buSzTx/>
              <a:buNone/>
              <a:defRPr sz="1400"/>
            </a:pPr>
            <a:r>
              <a:t>Om du eller någon </a:t>
            </a:r>
            <a:br/>
            <a:r>
              <a:t>på arbetsplatsen skulle </a:t>
            </a:r>
            <a:br/>
            <a:r>
              <a:t>drabbas av trakasserier, </a:t>
            </a:r>
            <a:br/>
            <a:r>
              <a:t>gör så här:</a:t>
            </a:r>
          </a:p>
          <a:p>
            <a:pPr>
              <a:spcBef>
                <a:spcPts val="600"/>
              </a:spcBef>
              <a:defRPr sz="1400"/>
            </a:pPr>
            <a:r>
              <a:t>Säg ifrån!</a:t>
            </a:r>
          </a:p>
          <a:p>
            <a:pPr>
              <a:spcBef>
                <a:spcPts val="300"/>
              </a:spcBef>
              <a:defRPr sz="1400"/>
            </a:pPr>
            <a:r>
              <a:t>Dokumentera vad som hänt!</a:t>
            </a:r>
          </a:p>
          <a:p>
            <a:pPr>
              <a:spcBef>
                <a:spcPts val="300"/>
              </a:spcBef>
              <a:defRPr sz="1400"/>
            </a:pPr>
            <a:r>
              <a:t>Berätta för din chef!</a:t>
            </a:r>
          </a:p>
        </p:txBody>
      </p:sp>
      <p:pic>
        <p:nvPicPr>
          <p:cNvPr id="929"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sp>
        <p:nvSpPr>
          <p:cNvPr id="930"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F7C2C8"/>
                </a:solidFill>
              </a:defRPr>
            </a:lvl1pPr>
          </a:lstStyle>
          <a:p>
            <a:r>
              <a:t>Din arbetsmiljö</a:t>
            </a:r>
          </a:p>
        </p:txBody>
      </p:sp>
      <p:pic>
        <p:nvPicPr>
          <p:cNvPr id="931" name="Bild" descr="Bild"/>
          <p:cNvPicPr>
            <a:picLocks noChangeAspect="1"/>
          </p:cNvPicPr>
          <p:nvPr/>
        </p:nvPicPr>
        <p:blipFill>
          <a:blip r:embed="rId4"/>
          <a:stretch>
            <a:fillRect/>
          </a:stretch>
        </p:blipFill>
        <p:spPr>
          <a:xfrm>
            <a:off x="704850" y="1003795"/>
            <a:ext cx="10985500" cy="5149807"/>
          </a:xfrm>
          <a:prstGeom prst="rect">
            <a:avLst/>
          </a:prstGeom>
          <a:ln w="12700">
            <a:miter lim="400000"/>
          </a:ln>
        </p:spPr>
      </p:pic>
    </p:spTree>
    <p:extLst>
      <p:ext uri="{BB962C8B-B14F-4D97-AF65-F5344CB8AC3E}">
        <p14:creationId xmlns:p14="http://schemas.microsoft.com/office/powerpoint/2010/main" val="394583407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p:cNvPicPr>
          <p:nvPr/>
        </p:nvPicPr>
        <p:blipFill>
          <a:blip r:embed="rId3"/>
          <a:stretch>
            <a:fillRect/>
          </a:stretch>
        </p:blipFill>
        <p:spPr>
          <a:xfrm>
            <a:off x="713" y="-100"/>
            <a:ext cx="12190573" cy="6858200"/>
          </a:xfrm>
          <a:prstGeom prst="rect">
            <a:avLst/>
          </a:prstGeom>
          <a:ln w="12700">
            <a:miter lim="400000"/>
          </a:ln>
        </p:spPr>
      </p:pic>
      <p:pic>
        <p:nvPicPr>
          <p:cNvPr id="138" name="Bild" descr="Bild"/>
          <p:cNvPicPr>
            <a:picLocks noChangeAspect="1"/>
          </p:cNvPicPr>
          <p:nvPr/>
        </p:nvPicPr>
        <p:blipFill>
          <a:blip r:embed="rId4"/>
          <a:stretch>
            <a:fillRect/>
          </a:stretch>
        </p:blipFill>
        <p:spPr>
          <a:xfrm>
            <a:off x="2285328" y="1431270"/>
            <a:ext cx="1285498" cy="3683001"/>
          </a:xfrm>
          <a:prstGeom prst="rect">
            <a:avLst/>
          </a:prstGeom>
          <a:ln w="12700">
            <a:miter lim="400000"/>
          </a:ln>
        </p:spPr>
      </p:pic>
      <p:sp>
        <p:nvSpPr>
          <p:cNvPr id="139" name="textruta 5"/>
          <p:cNvSpPr txBox="1"/>
          <p:nvPr/>
        </p:nvSpPr>
        <p:spPr>
          <a:xfrm>
            <a:off x="1461703" y="5373215"/>
            <a:ext cx="2932748" cy="695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pPr>
            <a:r>
              <a:t>Arbetsgivare.</a:t>
            </a:r>
          </a:p>
          <a:p>
            <a:pPr algn="ctr">
              <a:defRPr sz="1400"/>
            </a:pPr>
            <a:r>
              <a:t>Behöver anställa, söker arbetskraft</a:t>
            </a:r>
          </a:p>
          <a:p>
            <a:pPr algn="ctr">
              <a:defRPr sz="1400" b="1"/>
            </a:pPr>
            <a:r>
              <a:t>Medlem i arbetsgivarorganisation</a:t>
            </a:r>
          </a:p>
        </p:txBody>
      </p:sp>
      <p:sp>
        <p:nvSpPr>
          <p:cNvPr id="140" name="textruta 30"/>
          <p:cNvSpPr txBox="1"/>
          <p:nvPr/>
        </p:nvSpPr>
        <p:spPr>
          <a:xfrm>
            <a:off x="6689649" y="5358720"/>
            <a:ext cx="3509011" cy="8984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pPr>
            <a:r>
              <a:t>Arbetstagare.</a:t>
            </a:r>
          </a:p>
          <a:p>
            <a:pPr algn="ctr">
              <a:defRPr sz="1400"/>
            </a:pPr>
            <a:r>
              <a:t>Behöver jobba, söker jobb</a:t>
            </a:r>
          </a:p>
          <a:p>
            <a:pPr algn="ctr">
              <a:defRPr sz="1400" b="1">
                <a:solidFill>
                  <a:srgbClr val="E32015"/>
                </a:solidFill>
              </a:defRPr>
            </a:pPr>
            <a:r>
              <a:t>Medlem i fackförening</a:t>
            </a:r>
          </a:p>
        </p:txBody>
      </p:sp>
      <p:sp>
        <p:nvSpPr>
          <p:cNvPr id="141" name="textruta 5"/>
          <p:cNvSpPr txBox="1"/>
          <p:nvPr/>
        </p:nvSpPr>
        <p:spPr>
          <a:xfrm>
            <a:off x="3013790" y="3442568"/>
            <a:ext cx="3797264"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b="1"/>
            </a:lvl1pPr>
          </a:lstStyle>
          <a:p>
            <a:r>
              <a:t>säljer du ditt arbete?</a:t>
            </a:r>
          </a:p>
        </p:txBody>
      </p:sp>
      <p:sp>
        <p:nvSpPr>
          <p:cNvPr id="142" name="Rubrik 5"/>
          <p:cNvSpPr txBox="1"/>
          <p:nvPr/>
        </p:nvSpPr>
        <p:spPr>
          <a:xfrm>
            <a:off x="1569719" y="569940"/>
            <a:ext cx="9052561"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b="1" spc="-71">
                <a:solidFill>
                  <a:srgbClr val="F08701"/>
                </a:solidFill>
              </a:defRPr>
            </a:lvl1pPr>
          </a:lstStyle>
          <a:p>
            <a:r>
              <a:t>Vem bestämmer din lön?</a:t>
            </a:r>
          </a:p>
        </p:txBody>
      </p:sp>
      <p:sp>
        <p:nvSpPr>
          <p:cNvPr id="143" name="Till vilket pris"/>
          <p:cNvSpPr txBox="1"/>
          <p:nvPr/>
        </p:nvSpPr>
        <p:spPr>
          <a:xfrm>
            <a:off x="4563666" y="2941688"/>
            <a:ext cx="1286668"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1400" b="1"/>
            </a:lvl1pPr>
          </a:lstStyle>
          <a:p>
            <a:r>
              <a:t>Till vilket pris </a:t>
            </a:r>
          </a:p>
        </p:txBody>
      </p:sp>
      <p:pic>
        <p:nvPicPr>
          <p:cNvPr id="144"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45" name="Bild" descr="Bild"/>
          <p:cNvPicPr>
            <a:picLocks noChangeAspect="1"/>
          </p:cNvPicPr>
          <p:nvPr/>
        </p:nvPicPr>
        <p:blipFill>
          <a:blip r:embed="rId6"/>
          <a:stretch>
            <a:fillRect/>
          </a:stretch>
        </p:blipFill>
        <p:spPr>
          <a:xfrm rot="10800000" flipH="1">
            <a:off x="3763633" y="2501900"/>
            <a:ext cx="2712689" cy="1700396"/>
          </a:xfrm>
          <a:prstGeom prst="rect">
            <a:avLst/>
          </a:prstGeom>
          <a:ln w="12700">
            <a:miter lim="400000"/>
          </a:ln>
        </p:spPr>
      </p:pic>
      <p:pic>
        <p:nvPicPr>
          <p:cNvPr id="146" name="Bild" descr="Bild"/>
          <p:cNvPicPr>
            <a:picLocks noChangeAspect="1"/>
          </p:cNvPicPr>
          <p:nvPr/>
        </p:nvPicPr>
        <p:blipFill>
          <a:blip r:embed="rId7"/>
          <a:stretch>
            <a:fillRect/>
          </a:stretch>
        </p:blipFill>
        <p:spPr>
          <a:xfrm>
            <a:off x="8960335" y="1431270"/>
            <a:ext cx="1224047" cy="3683001"/>
          </a:xfrm>
          <a:prstGeom prst="rect">
            <a:avLst/>
          </a:prstGeom>
          <a:ln w="12700">
            <a:miter lim="400000"/>
          </a:ln>
        </p:spPr>
      </p:pic>
      <p:pic>
        <p:nvPicPr>
          <p:cNvPr id="147" name="Bild" descr="Bild"/>
          <p:cNvPicPr>
            <a:picLocks noChangeAspect="1"/>
          </p:cNvPicPr>
          <p:nvPr/>
        </p:nvPicPr>
        <p:blipFill>
          <a:blip r:embed="rId8"/>
          <a:stretch>
            <a:fillRect/>
          </a:stretch>
        </p:blipFill>
        <p:spPr>
          <a:xfrm>
            <a:off x="6673202" y="1431270"/>
            <a:ext cx="1285498" cy="3683001"/>
          </a:xfrm>
          <a:prstGeom prst="rect">
            <a:avLst/>
          </a:prstGeom>
          <a:ln w="12700">
            <a:miter lim="400000"/>
          </a:ln>
        </p:spPr>
      </p:pic>
      <p:pic>
        <p:nvPicPr>
          <p:cNvPr id="148" name="Bild" descr="Bild"/>
          <p:cNvPicPr>
            <a:picLocks noChangeAspect="1"/>
          </p:cNvPicPr>
          <p:nvPr/>
        </p:nvPicPr>
        <p:blipFill>
          <a:blip r:embed="rId9"/>
          <a:stretch>
            <a:fillRect/>
          </a:stretch>
        </p:blipFill>
        <p:spPr>
          <a:xfrm>
            <a:off x="7814219" y="1431270"/>
            <a:ext cx="1259871" cy="3683001"/>
          </a:xfrm>
          <a:prstGeom prst="rect">
            <a:avLst/>
          </a:prstGeom>
          <a:ln w="12700">
            <a:miter lim="400000"/>
          </a:ln>
        </p:spPr>
      </p:pic>
    </p:spTree>
    <p:extLst>
      <p:ext uri="{BB962C8B-B14F-4D97-AF65-F5344CB8AC3E}">
        <p14:creationId xmlns:p14="http://schemas.microsoft.com/office/powerpoint/2010/main" val="298815708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 name="Bild" descr="Bild"/>
          <p:cNvPicPr>
            <a:picLocks/>
          </p:cNvPicPr>
          <p:nvPr/>
        </p:nvPicPr>
        <p:blipFill>
          <a:blip r:embed="rId2"/>
          <a:stretch>
            <a:fillRect/>
          </a:stretch>
        </p:blipFill>
        <p:spPr>
          <a:xfrm>
            <a:off x="6337" y="3735"/>
            <a:ext cx="12179326" cy="6850530"/>
          </a:xfrm>
          <a:prstGeom prst="rect">
            <a:avLst/>
          </a:prstGeom>
          <a:ln w="12700">
            <a:miter lim="400000"/>
          </a:ln>
        </p:spPr>
      </p:pic>
      <p:pic>
        <p:nvPicPr>
          <p:cNvPr id="935" name="Bildobjekt 2" descr="Bildobjekt 2"/>
          <p:cNvPicPr>
            <a:picLocks noChangeAspect="1"/>
          </p:cNvPicPr>
          <p:nvPr/>
        </p:nvPicPr>
        <p:blipFill>
          <a:blip r:embed="rId3"/>
          <a:stretch>
            <a:fillRect/>
          </a:stretch>
        </p:blipFill>
        <p:spPr>
          <a:xfrm>
            <a:off x="10841797" y="5547014"/>
            <a:ext cx="1020557" cy="1020556"/>
          </a:xfrm>
          <a:prstGeom prst="rect">
            <a:avLst/>
          </a:prstGeom>
          <a:ln w="12700">
            <a:miter lim="400000"/>
          </a:ln>
        </p:spPr>
      </p:pic>
      <p:sp>
        <p:nvSpPr>
          <p:cNvPr id="936"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E32013"/>
                </a:solidFill>
              </a:defRPr>
            </a:lvl1pPr>
          </a:lstStyle>
          <a:p>
            <a:r>
              <a:t>Din arbetsmiljö</a:t>
            </a:r>
          </a:p>
        </p:txBody>
      </p:sp>
      <p:sp>
        <p:nvSpPr>
          <p:cNvPr id="937" name="Rubrik 5"/>
          <p:cNvSpPr txBox="1"/>
          <p:nvPr/>
        </p:nvSpPr>
        <p:spPr>
          <a:xfrm>
            <a:off x="512233" y="1405193"/>
            <a:ext cx="8153433" cy="631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8F172E"/>
                </a:solidFill>
              </a:defRPr>
            </a:pPr>
            <a:r>
              <a:t>Om du eller någon på arbetsplatsen skulle drabbas </a:t>
            </a:r>
            <a:br/>
            <a:r>
              <a:t>av trakasserier, gör så här:</a:t>
            </a:r>
          </a:p>
          <a:p>
            <a:pPr>
              <a:lnSpc>
                <a:spcPct val="90000"/>
              </a:lnSpc>
              <a:defRPr sz="4700" b="1" spc="-261">
                <a:solidFill>
                  <a:srgbClr val="E2261B"/>
                </a:solidFill>
              </a:defRPr>
            </a:pPr>
            <a:endParaRPr/>
          </a:p>
          <a:p>
            <a:pPr>
              <a:lnSpc>
                <a:spcPct val="90000"/>
              </a:lnSpc>
              <a:defRPr sz="4700" b="1" spc="-261">
                <a:solidFill>
                  <a:srgbClr val="E2261B"/>
                </a:solidFill>
              </a:defRPr>
            </a:pPr>
            <a:r>
              <a:t>• Säg ifrån!</a:t>
            </a:r>
          </a:p>
          <a:p>
            <a:pPr>
              <a:lnSpc>
                <a:spcPct val="90000"/>
              </a:lnSpc>
              <a:defRPr sz="4700" b="1" spc="-261">
                <a:solidFill>
                  <a:srgbClr val="E2261B"/>
                </a:solidFill>
              </a:defRPr>
            </a:pPr>
            <a:r>
              <a:t>• Dokumentera vad som hänt!</a:t>
            </a:r>
          </a:p>
          <a:p>
            <a:pPr>
              <a:lnSpc>
                <a:spcPct val="90000"/>
              </a:lnSpc>
              <a:defRPr sz="4700" b="1" spc="-261">
                <a:solidFill>
                  <a:srgbClr val="E2261B"/>
                </a:solidFill>
              </a:defRPr>
            </a:pPr>
            <a:r>
              <a:t>• Berätta för din chef!</a:t>
            </a:r>
          </a:p>
        </p:txBody>
      </p:sp>
      <p:pic>
        <p:nvPicPr>
          <p:cNvPr id="938" name="Bild" descr="Bild"/>
          <p:cNvPicPr>
            <a:picLocks noChangeAspect="1"/>
          </p:cNvPicPr>
          <p:nvPr/>
        </p:nvPicPr>
        <p:blipFill>
          <a:blip r:embed="rId4"/>
          <a:stretch>
            <a:fillRect/>
          </a:stretch>
        </p:blipFill>
        <p:spPr>
          <a:xfrm>
            <a:off x="8270123" y="1043721"/>
            <a:ext cx="4067621" cy="1781824"/>
          </a:xfrm>
          <a:prstGeom prst="rect">
            <a:avLst/>
          </a:prstGeom>
          <a:ln w="12700">
            <a:miter lim="400000"/>
          </a:ln>
        </p:spPr>
      </p:pic>
      <p:pic>
        <p:nvPicPr>
          <p:cNvPr id="939" name="Bild" descr="Bild"/>
          <p:cNvPicPr>
            <a:picLocks noChangeAspect="1"/>
          </p:cNvPicPr>
          <p:nvPr/>
        </p:nvPicPr>
        <p:blipFill>
          <a:blip r:embed="rId5"/>
          <a:stretch>
            <a:fillRect/>
          </a:stretch>
        </p:blipFill>
        <p:spPr>
          <a:xfrm>
            <a:off x="7870069" y="2083536"/>
            <a:ext cx="4427462" cy="3122728"/>
          </a:xfrm>
          <a:prstGeom prst="rect">
            <a:avLst/>
          </a:prstGeom>
          <a:ln w="12700">
            <a:miter lim="400000"/>
          </a:ln>
        </p:spPr>
      </p:pic>
    </p:spTree>
    <p:extLst>
      <p:ext uri="{BB962C8B-B14F-4D97-AF65-F5344CB8AC3E}">
        <p14:creationId xmlns:p14="http://schemas.microsoft.com/office/powerpoint/2010/main" val="96453302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 name="Bild" descr="Bild"/>
          <p:cNvPicPr>
            <a:picLocks/>
          </p:cNvPicPr>
          <p:nvPr/>
        </p:nvPicPr>
        <p:blipFill>
          <a:blip r:embed="rId3"/>
          <a:stretch>
            <a:fillRect/>
          </a:stretch>
        </p:blipFill>
        <p:spPr>
          <a:xfrm>
            <a:off x="0" y="-1963"/>
            <a:ext cx="12192001" cy="6861926"/>
          </a:xfrm>
          <a:prstGeom prst="rect">
            <a:avLst/>
          </a:prstGeom>
          <a:ln w="12700">
            <a:miter lim="400000"/>
          </a:ln>
        </p:spPr>
      </p:pic>
      <p:pic>
        <p:nvPicPr>
          <p:cNvPr id="952" name="Bild" descr="Bild"/>
          <p:cNvPicPr>
            <a:picLocks noChangeAspect="1"/>
          </p:cNvPicPr>
          <p:nvPr/>
        </p:nvPicPr>
        <p:blipFill>
          <a:blip r:embed="rId4"/>
          <a:srcRect b="64448"/>
          <a:stretch>
            <a:fillRect/>
          </a:stretch>
        </p:blipFill>
        <p:spPr>
          <a:xfrm>
            <a:off x="8363067" y="1090201"/>
            <a:ext cx="1342683" cy="1436262"/>
          </a:xfrm>
          <a:prstGeom prst="rect">
            <a:avLst/>
          </a:prstGeom>
          <a:ln w="12700">
            <a:miter lim="400000"/>
          </a:ln>
        </p:spPr>
      </p:pic>
      <p:pic>
        <p:nvPicPr>
          <p:cNvPr id="953" name="Bild" descr="Bild"/>
          <p:cNvPicPr>
            <a:picLocks noChangeAspect="1"/>
          </p:cNvPicPr>
          <p:nvPr/>
        </p:nvPicPr>
        <p:blipFill>
          <a:blip r:embed="rId5"/>
          <a:stretch>
            <a:fillRect/>
          </a:stretch>
        </p:blipFill>
        <p:spPr>
          <a:xfrm>
            <a:off x="826716" y="1016000"/>
            <a:ext cx="4826001" cy="4826000"/>
          </a:xfrm>
          <a:prstGeom prst="rect">
            <a:avLst/>
          </a:prstGeom>
          <a:ln w="12700">
            <a:miter lim="400000"/>
          </a:ln>
        </p:spPr>
      </p:pic>
      <p:sp>
        <p:nvSpPr>
          <p:cNvPr id="954" name="Rubrik 5"/>
          <p:cNvSpPr txBox="1"/>
          <p:nvPr/>
        </p:nvSpPr>
        <p:spPr>
          <a:xfrm>
            <a:off x="1291166" y="2019189"/>
            <a:ext cx="4667284"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11000" b="1" spc="-611">
                <a:solidFill>
                  <a:srgbClr val="25AC8D"/>
                </a:solidFill>
              </a:defRPr>
            </a:pPr>
            <a:r>
              <a:t>Under </a:t>
            </a:r>
          </a:p>
          <a:p>
            <a:pPr>
              <a:lnSpc>
                <a:spcPct val="90000"/>
              </a:lnSpc>
              <a:defRPr sz="11000" b="1" spc="-611">
                <a:solidFill>
                  <a:srgbClr val="25AC8D"/>
                </a:solidFill>
              </a:defRPr>
            </a:pPr>
            <a:r>
              <a:t>18 år?</a:t>
            </a:r>
          </a:p>
        </p:txBody>
      </p:sp>
      <p:pic>
        <p:nvPicPr>
          <p:cNvPr id="95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956" name="Platshållare för innehåll 2"/>
          <p:cNvSpPr txBox="1">
            <a:spLocks noGrp="1"/>
          </p:cNvSpPr>
          <p:nvPr>
            <p:ph type="body" sz="quarter" idx="4294967295"/>
          </p:nvPr>
        </p:nvSpPr>
        <p:spPr>
          <a:xfrm>
            <a:off x="6294139" y="2593999"/>
            <a:ext cx="3528391" cy="3240361"/>
          </a:xfrm>
          <a:prstGeom prst="rect">
            <a:avLst/>
          </a:prstGeom>
        </p:spPr>
        <p:txBody>
          <a:bodyPr>
            <a:normAutofit/>
          </a:bodyPr>
          <a:lstStyle/>
          <a:p>
            <a:pPr marL="0" indent="0">
              <a:spcBef>
                <a:spcPts val="600"/>
              </a:spcBef>
              <a:buSzTx/>
              <a:buNone/>
              <a:defRPr sz="1400" b="1"/>
            </a:pPr>
            <a:r>
              <a:t>Då gäller särskilda regler, bland annat:</a:t>
            </a:r>
          </a:p>
          <a:p>
            <a:pPr>
              <a:spcBef>
                <a:spcPts val="600"/>
              </a:spcBef>
              <a:defRPr sz="1400"/>
            </a:pPr>
            <a:r>
              <a:t>Äldre barn (under 16 år) får bara ha lätt och ofarligt arbete som inte innebär stort ansvarstagande. Inte arbeta i miljöer där det finns risk för våld och aldrig sälja åldersreglerade varor som snus, alkohol och tobak.</a:t>
            </a:r>
          </a:p>
          <a:p>
            <a:pPr>
              <a:spcBef>
                <a:spcPts val="600"/>
              </a:spcBef>
              <a:defRPr sz="1400"/>
            </a:pPr>
            <a:r>
              <a:t>Ungdomar (under 18) får inte utföra </a:t>
            </a:r>
            <a:br/>
            <a:r>
              <a:t>arbete som innebär särskilda risker. </a:t>
            </a:r>
            <a:br/>
            <a:r>
              <a:t>Aldrig transportera pengar utanför arbetsplatsen. </a:t>
            </a:r>
          </a:p>
          <a:p>
            <a:pPr>
              <a:spcBef>
                <a:spcPts val="600"/>
              </a:spcBef>
              <a:defRPr sz="1400"/>
            </a:pPr>
            <a:r>
              <a:t>Du får inte jobba hur sent som helst </a:t>
            </a:r>
            <a:br/>
            <a:r>
              <a:t>eller för många timmar.</a:t>
            </a:r>
          </a:p>
        </p:txBody>
      </p:sp>
      <p:pic>
        <p:nvPicPr>
          <p:cNvPr id="957" name="Bild" descr="Bild"/>
          <p:cNvPicPr>
            <a:picLocks noChangeAspect="1"/>
          </p:cNvPicPr>
          <p:nvPr/>
        </p:nvPicPr>
        <p:blipFill>
          <a:blip r:embed="rId7"/>
          <a:srcRect b="60288"/>
          <a:stretch>
            <a:fillRect/>
          </a:stretch>
        </p:blipFill>
        <p:spPr>
          <a:xfrm>
            <a:off x="7463194" y="967964"/>
            <a:ext cx="1342683" cy="1558721"/>
          </a:xfrm>
          <a:prstGeom prst="rect">
            <a:avLst/>
          </a:prstGeom>
          <a:ln w="12700">
            <a:miter lim="400000"/>
          </a:ln>
        </p:spPr>
      </p:pic>
      <p:pic>
        <p:nvPicPr>
          <p:cNvPr id="958" name="Bild" descr="Bild"/>
          <p:cNvPicPr>
            <a:picLocks noChangeAspect="1"/>
          </p:cNvPicPr>
          <p:nvPr/>
        </p:nvPicPr>
        <p:blipFill>
          <a:blip r:embed="rId8"/>
          <a:srcRect b="61805"/>
          <a:stretch>
            <a:fillRect/>
          </a:stretch>
        </p:blipFill>
        <p:spPr>
          <a:xfrm>
            <a:off x="6458248" y="1017970"/>
            <a:ext cx="1378688" cy="1508683"/>
          </a:xfrm>
          <a:prstGeom prst="rect">
            <a:avLst/>
          </a:prstGeom>
          <a:ln w="12700">
            <a:miter lim="400000"/>
          </a:ln>
        </p:spPr>
      </p:pic>
    </p:spTree>
    <p:extLst>
      <p:ext uri="{BB962C8B-B14F-4D97-AF65-F5344CB8AC3E}">
        <p14:creationId xmlns:p14="http://schemas.microsoft.com/office/powerpoint/2010/main" val="1794471908"/>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04" name="Bild" descr="Bild"/>
          <p:cNvPicPr>
            <a:picLocks noChangeAspect="1"/>
          </p:cNvPicPr>
          <p:nvPr/>
        </p:nvPicPr>
        <p:blipFill>
          <a:blip r:embed="rId4"/>
          <a:stretch>
            <a:fillRect/>
          </a:stretch>
        </p:blipFill>
        <p:spPr>
          <a:xfrm>
            <a:off x="9907758" y="1642752"/>
            <a:ext cx="2851406" cy="8356601"/>
          </a:xfrm>
          <a:prstGeom prst="rect">
            <a:avLst/>
          </a:prstGeom>
          <a:ln w="12700">
            <a:miter lim="400000"/>
          </a:ln>
        </p:spPr>
      </p:pic>
      <p:pic>
        <p:nvPicPr>
          <p:cNvPr id="1005" name="Bild" descr="Bild"/>
          <p:cNvPicPr>
            <a:picLocks noChangeAspect="1"/>
          </p:cNvPicPr>
          <p:nvPr/>
        </p:nvPicPr>
        <p:blipFill>
          <a:blip r:embed="rId5"/>
          <a:stretch>
            <a:fillRect/>
          </a:stretch>
        </p:blipFill>
        <p:spPr>
          <a:xfrm>
            <a:off x="7517466" y="1220055"/>
            <a:ext cx="3149347" cy="8915401"/>
          </a:xfrm>
          <a:prstGeom prst="rect">
            <a:avLst/>
          </a:prstGeom>
          <a:ln w="12700">
            <a:miter lim="400000"/>
          </a:ln>
        </p:spPr>
      </p:pic>
      <p:sp>
        <p:nvSpPr>
          <p:cNvPr id="1006" name="Ellips 11"/>
          <p:cNvSpPr/>
          <p:nvPr/>
        </p:nvSpPr>
        <p:spPr>
          <a:xfrm>
            <a:off x="551383" y="1232755"/>
            <a:ext cx="4032449" cy="4032450"/>
          </a:xfrm>
          <a:prstGeom prst="ellipse">
            <a:avLst/>
          </a:prstGeom>
          <a:solidFill>
            <a:schemeClr val="accent1"/>
          </a:solidFill>
          <a:ln w="25400">
            <a:solidFill>
              <a:schemeClr val="accent1"/>
            </a:solidFill>
          </a:ln>
        </p:spPr>
        <p:txBody>
          <a:bodyPr lIns="45719" rIns="45719" anchor="ctr"/>
          <a:lstStyle/>
          <a:p>
            <a:pPr algn="ctr">
              <a:defRPr>
                <a:solidFill>
                  <a:srgbClr val="FFFFFF"/>
                </a:solidFill>
              </a:defRPr>
            </a:pPr>
            <a:endParaRPr/>
          </a:p>
        </p:txBody>
      </p:sp>
      <p:sp>
        <p:nvSpPr>
          <p:cNvPr id="1007" name="textruta 1"/>
          <p:cNvSpPr txBox="1"/>
          <p:nvPr/>
        </p:nvSpPr>
        <p:spPr>
          <a:xfrm>
            <a:off x="4709843" y="2279483"/>
            <a:ext cx="2996621" cy="1837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spcBef>
                <a:spcPts val="1200"/>
              </a:spcBef>
              <a:buSzPct val="100000"/>
              <a:buFont typeface="Arial"/>
              <a:buChar char="•"/>
              <a:defRPr sz="1600"/>
            </a:pPr>
            <a:r>
              <a:t>Provjobba gratis</a:t>
            </a:r>
          </a:p>
          <a:p>
            <a:pPr marL="285750" indent="-285750">
              <a:spcBef>
                <a:spcPts val="1200"/>
              </a:spcBef>
              <a:buSzPct val="100000"/>
              <a:buFont typeface="Arial"/>
              <a:buChar char="•"/>
              <a:defRPr sz="1600"/>
            </a:pPr>
            <a:r>
              <a:t>Arbeta svart</a:t>
            </a:r>
          </a:p>
          <a:p>
            <a:pPr marL="285750" indent="-285750">
              <a:spcBef>
                <a:spcPts val="1200"/>
              </a:spcBef>
              <a:buSzPct val="100000"/>
              <a:buFont typeface="Arial"/>
              <a:buChar char="•"/>
              <a:defRPr sz="1600"/>
            </a:pPr>
            <a:r>
              <a:t>Diskriminering</a:t>
            </a:r>
          </a:p>
          <a:p>
            <a:pPr marL="285750" indent="-285750">
              <a:spcBef>
                <a:spcPts val="1200"/>
              </a:spcBef>
              <a:buSzPct val="100000"/>
              <a:buFont typeface="Arial"/>
              <a:buChar char="•"/>
              <a:defRPr sz="1600"/>
            </a:pPr>
            <a:r>
              <a:t>Sexuella trakasserier</a:t>
            </a:r>
          </a:p>
          <a:p>
            <a:pPr marL="285750" indent="-285750">
              <a:spcBef>
                <a:spcPts val="1200"/>
              </a:spcBef>
              <a:buSzPct val="100000"/>
              <a:buFont typeface="Arial"/>
              <a:buChar char="•"/>
              <a:defRPr sz="1600"/>
            </a:pPr>
            <a:r>
              <a:t>Mobbning och trakasserier</a:t>
            </a:r>
          </a:p>
        </p:txBody>
      </p:sp>
      <p:pic>
        <p:nvPicPr>
          <p:cNvPr id="1008" name="Pennanteckning 7" descr="Pennanteckning 7"/>
          <p:cNvPicPr>
            <a:picLocks noChangeAspect="1"/>
          </p:cNvPicPr>
          <p:nvPr/>
        </p:nvPicPr>
        <p:blipFill>
          <a:blip r:embed="rId6"/>
          <a:stretch>
            <a:fillRect/>
          </a:stretch>
        </p:blipFill>
        <p:spPr>
          <a:xfrm>
            <a:off x="6863873" y="3735766"/>
            <a:ext cx="15818" cy="31186"/>
          </a:xfrm>
          <a:prstGeom prst="rect">
            <a:avLst/>
          </a:prstGeom>
          <a:ln w="12700">
            <a:miter lim="400000"/>
          </a:ln>
        </p:spPr>
      </p:pic>
      <p:pic>
        <p:nvPicPr>
          <p:cNvPr id="1009" name="Bild" descr="Bild"/>
          <p:cNvPicPr>
            <a:picLocks noChangeAspect="1"/>
          </p:cNvPicPr>
          <p:nvPr/>
        </p:nvPicPr>
        <p:blipFill>
          <a:blip r:embed="rId7"/>
          <a:stretch>
            <a:fillRect/>
          </a:stretch>
        </p:blipFill>
        <p:spPr>
          <a:xfrm>
            <a:off x="10963492" y="5729205"/>
            <a:ext cx="779510" cy="658151"/>
          </a:xfrm>
          <a:prstGeom prst="rect">
            <a:avLst/>
          </a:prstGeom>
          <a:ln w="12700">
            <a:miter lim="400000"/>
          </a:ln>
        </p:spPr>
      </p:pic>
      <p:sp>
        <p:nvSpPr>
          <p:cNvPr id="1010" name="Rubrik 5"/>
          <p:cNvSpPr txBox="1"/>
          <p:nvPr/>
        </p:nvSpPr>
        <p:spPr>
          <a:xfrm>
            <a:off x="532879" y="2146189"/>
            <a:ext cx="4044058" cy="384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ctr">
              <a:lnSpc>
                <a:spcPct val="90000"/>
              </a:lnSpc>
              <a:defRPr sz="7600" b="1" spc="-422">
                <a:solidFill>
                  <a:srgbClr val="FFFFFF"/>
                </a:solidFill>
              </a:defRPr>
            </a:pPr>
            <a:r>
              <a:t>Aldrig</a:t>
            </a:r>
          </a:p>
          <a:p>
            <a:pPr algn="ctr">
              <a:lnSpc>
                <a:spcPct val="90000"/>
              </a:lnSpc>
              <a:defRPr sz="7600" b="1" spc="-422">
                <a:solidFill>
                  <a:srgbClr val="FFFFFF"/>
                </a:solidFill>
              </a:defRPr>
            </a:pPr>
            <a:r>
              <a:t>okej!</a:t>
            </a:r>
          </a:p>
        </p:txBody>
      </p:sp>
    </p:spTree>
    <p:extLst>
      <p:ext uri="{BB962C8B-B14F-4D97-AF65-F5344CB8AC3E}">
        <p14:creationId xmlns:p14="http://schemas.microsoft.com/office/powerpoint/2010/main" val="1510629483"/>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Bild" descr="Bild"/>
          <p:cNvPicPr>
            <a:picLocks/>
          </p:cNvPicPr>
          <p:nvPr/>
        </p:nvPicPr>
        <p:blipFill>
          <a:blip r:embed="rId3"/>
          <a:stretch>
            <a:fillRect/>
          </a:stretch>
        </p:blipFill>
        <p:spPr>
          <a:xfrm>
            <a:off x="6337" y="3735"/>
            <a:ext cx="12179326" cy="6850530"/>
          </a:xfrm>
          <a:prstGeom prst="rect">
            <a:avLst/>
          </a:prstGeom>
          <a:ln w="12700">
            <a:miter lim="400000"/>
          </a:ln>
        </p:spPr>
      </p:pic>
      <p:sp>
        <p:nvSpPr>
          <p:cNvPr id="1025" name="Rubrik 5"/>
          <p:cNvSpPr txBox="1"/>
          <p:nvPr/>
        </p:nvSpPr>
        <p:spPr>
          <a:xfrm>
            <a:off x="575733" y="617793"/>
            <a:ext cx="11040534" cy="2933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nSpc>
                <a:spcPct val="90000"/>
              </a:lnSpc>
              <a:defRPr sz="6100" b="1" spc="-338">
                <a:solidFill>
                  <a:srgbClr val="D13826"/>
                </a:solidFill>
              </a:defRPr>
            </a:pPr>
            <a:r>
              <a:t>Elevmedlemskap –</a:t>
            </a:r>
          </a:p>
          <a:p>
            <a:pPr>
              <a:lnSpc>
                <a:spcPct val="90000"/>
              </a:lnSpc>
              <a:defRPr sz="6100" b="1" spc="-338">
                <a:solidFill>
                  <a:srgbClr val="832430"/>
                </a:solidFill>
              </a:defRPr>
            </a:pPr>
            <a:r>
              <a:t>För din trygghet på arbetsplatsen</a:t>
            </a:r>
          </a:p>
        </p:txBody>
      </p:sp>
      <p:pic>
        <p:nvPicPr>
          <p:cNvPr id="1026" name="Pennanteckning 4" descr="Pennanteckning 4"/>
          <p:cNvPicPr>
            <a:picLocks noChangeAspect="1"/>
          </p:cNvPicPr>
          <p:nvPr/>
        </p:nvPicPr>
        <p:blipFill>
          <a:blip r:embed="rId4"/>
          <a:stretch>
            <a:fillRect/>
          </a:stretch>
        </p:blipFill>
        <p:spPr>
          <a:xfrm>
            <a:off x="10011251" y="956107"/>
            <a:ext cx="17681" cy="13192"/>
          </a:xfrm>
          <a:prstGeom prst="rect">
            <a:avLst/>
          </a:prstGeom>
          <a:ln w="12700">
            <a:miter lim="400000"/>
          </a:ln>
        </p:spPr>
      </p:pic>
      <p:sp>
        <p:nvSpPr>
          <p:cNvPr id="1027" name="Platshållare för innehåll 2"/>
          <p:cNvSpPr txBox="1">
            <a:spLocks noGrp="1"/>
          </p:cNvSpPr>
          <p:nvPr>
            <p:ph type="body" sz="half" idx="4294967295"/>
          </p:nvPr>
        </p:nvSpPr>
        <p:spPr>
          <a:xfrm>
            <a:off x="653107" y="2767942"/>
            <a:ext cx="5718026" cy="3749879"/>
          </a:xfrm>
          <a:prstGeom prst="rect">
            <a:avLst/>
          </a:prstGeom>
        </p:spPr>
        <p:txBody>
          <a:bodyPr>
            <a:normAutofit lnSpcReduction="10000"/>
          </a:bodyPr>
          <a:lstStyle/>
          <a:p>
            <a:pPr>
              <a:lnSpc>
                <a:spcPct val="110000"/>
              </a:lnSpc>
              <a:spcBef>
                <a:spcPts val="600"/>
              </a:spcBef>
              <a:defRPr sz="1400"/>
            </a:pPr>
            <a:r>
              <a:rPr dirty="0" err="1"/>
              <a:t>Alla</a:t>
            </a:r>
            <a:r>
              <a:rPr dirty="0"/>
              <a:t> </a:t>
            </a:r>
            <a:r>
              <a:rPr dirty="0" err="1"/>
              <a:t>som</a:t>
            </a:r>
            <a:r>
              <a:rPr dirty="0"/>
              <a:t> </a:t>
            </a:r>
            <a:r>
              <a:rPr dirty="0" err="1"/>
              <a:t>går</a:t>
            </a:r>
            <a:r>
              <a:rPr dirty="0"/>
              <a:t> </a:t>
            </a:r>
            <a:r>
              <a:rPr dirty="0" err="1"/>
              <a:t>gymnasiets</a:t>
            </a:r>
            <a:r>
              <a:rPr dirty="0"/>
              <a:t> </a:t>
            </a:r>
            <a:r>
              <a:rPr lang="sv-SE" dirty="0"/>
              <a:t>försäljning- och serviceprogram (tidigare kallat h</a:t>
            </a:r>
            <a:r>
              <a:rPr dirty="0" err="1"/>
              <a:t>andels</a:t>
            </a:r>
            <a:r>
              <a:rPr dirty="0"/>
              <a:t>- och </a:t>
            </a:r>
            <a:r>
              <a:rPr dirty="0" err="1"/>
              <a:t>administrationsprogram</a:t>
            </a:r>
            <a:r>
              <a:rPr lang="sv-SE" dirty="0"/>
              <a:t>)</a:t>
            </a:r>
            <a:r>
              <a:rPr dirty="0"/>
              <a:t> </a:t>
            </a:r>
            <a:r>
              <a:rPr dirty="0" err="1"/>
              <a:t>eller</a:t>
            </a:r>
            <a:r>
              <a:rPr dirty="0"/>
              <a:t> </a:t>
            </a:r>
            <a:r>
              <a:rPr lang="sv-SE" dirty="0"/>
              <a:t>h</a:t>
            </a:r>
            <a:r>
              <a:rPr dirty="0" err="1"/>
              <a:t>antverksprogram</a:t>
            </a:r>
            <a:r>
              <a:rPr dirty="0"/>
              <a:t> </a:t>
            </a:r>
            <a:r>
              <a:rPr lang="sv-SE" dirty="0"/>
              <a:t>–</a:t>
            </a:r>
            <a:r>
              <a:rPr dirty="0"/>
              <a:t> t ex florist, </a:t>
            </a:r>
            <a:r>
              <a:rPr dirty="0" err="1"/>
              <a:t>frisör</a:t>
            </a:r>
            <a:r>
              <a:rPr dirty="0"/>
              <a:t>, stylist, </a:t>
            </a:r>
            <a:r>
              <a:rPr dirty="0" err="1"/>
              <a:t>skönhetsvård</a:t>
            </a:r>
            <a:r>
              <a:rPr dirty="0"/>
              <a:t> och </a:t>
            </a:r>
            <a:r>
              <a:rPr dirty="0" err="1"/>
              <a:t>textil</a:t>
            </a:r>
            <a:r>
              <a:rPr dirty="0"/>
              <a:t>/mode/design </a:t>
            </a:r>
            <a:r>
              <a:rPr lang="sv-SE" dirty="0"/>
              <a:t>–</a:t>
            </a:r>
            <a:r>
              <a:rPr dirty="0"/>
              <a:t> </a:t>
            </a:r>
            <a:r>
              <a:rPr dirty="0" err="1"/>
              <a:t>kan</a:t>
            </a:r>
            <a:r>
              <a:rPr dirty="0"/>
              <a:t> </a:t>
            </a:r>
            <a:r>
              <a:rPr dirty="0" err="1"/>
              <a:t>bli</a:t>
            </a:r>
            <a:r>
              <a:rPr dirty="0"/>
              <a:t> </a:t>
            </a:r>
            <a:r>
              <a:rPr dirty="0" err="1"/>
              <a:t>elevmedlemmar</a:t>
            </a:r>
            <a:r>
              <a:rPr dirty="0"/>
              <a:t> </a:t>
            </a:r>
            <a:r>
              <a:rPr dirty="0" err="1"/>
              <a:t>i</a:t>
            </a:r>
            <a:r>
              <a:rPr dirty="0"/>
              <a:t> Handels. </a:t>
            </a:r>
            <a:br>
              <a:rPr dirty="0"/>
            </a:br>
            <a:r>
              <a:rPr dirty="0"/>
              <a:t>Det </a:t>
            </a:r>
            <a:r>
              <a:rPr dirty="0" err="1"/>
              <a:t>gäller</a:t>
            </a:r>
            <a:r>
              <a:rPr dirty="0"/>
              <a:t> </a:t>
            </a:r>
            <a:r>
              <a:rPr dirty="0" err="1"/>
              <a:t>också</a:t>
            </a:r>
            <a:r>
              <a:rPr dirty="0"/>
              <a:t> </a:t>
            </a:r>
            <a:r>
              <a:rPr dirty="0" err="1"/>
              <a:t>likvärdig</a:t>
            </a:r>
            <a:r>
              <a:rPr dirty="0"/>
              <a:t> </a:t>
            </a:r>
            <a:r>
              <a:rPr dirty="0" err="1"/>
              <a:t>gymnasial</a:t>
            </a:r>
            <a:r>
              <a:rPr dirty="0"/>
              <a:t> </a:t>
            </a:r>
            <a:r>
              <a:rPr dirty="0" err="1"/>
              <a:t>vuxen</a:t>
            </a:r>
            <a:r>
              <a:rPr dirty="0"/>
              <a:t>- </a:t>
            </a:r>
            <a:r>
              <a:rPr dirty="0" err="1"/>
              <a:t>eller</a:t>
            </a:r>
            <a:r>
              <a:rPr dirty="0"/>
              <a:t> </a:t>
            </a:r>
            <a:r>
              <a:rPr dirty="0" err="1"/>
              <a:t>yrkesutbildning</a:t>
            </a:r>
            <a:r>
              <a:rPr dirty="0"/>
              <a:t> </a:t>
            </a:r>
          </a:p>
          <a:p>
            <a:pPr>
              <a:lnSpc>
                <a:spcPct val="110000"/>
              </a:lnSpc>
              <a:spcBef>
                <a:spcPts val="600"/>
              </a:spcBef>
              <a:defRPr sz="1400"/>
            </a:pPr>
            <a:r>
              <a:rPr dirty="0"/>
              <a:t>Det </a:t>
            </a:r>
            <a:r>
              <a:rPr dirty="0" err="1"/>
              <a:t>är</a:t>
            </a:r>
            <a:r>
              <a:rPr dirty="0"/>
              <a:t> </a:t>
            </a:r>
            <a:r>
              <a:rPr dirty="0" err="1"/>
              <a:t>helt</a:t>
            </a:r>
            <a:r>
              <a:rPr dirty="0"/>
              <a:t> gratis</a:t>
            </a:r>
          </a:p>
          <a:p>
            <a:pPr>
              <a:lnSpc>
                <a:spcPct val="110000"/>
              </a:lnSpc>
              <a:spcBef>
                <a:spcPts val="600"/>
              </a:spcBef>
              <a:defRPr sz="1400"/>
            </a:pPr>
            <a:r>
              <a:rPr dirty="0"/>
              <a:t>Som </a:t>
            </a:r>
            <a:r>
              <a:rPr dirty="0" err="1"/>
              <a:t>elevmedlem</a:t>
            </a:r>
            <a:r>
              <a:rPr dirty="0"/>
              <a:t> </a:t>
            </a:r>
            <a:r>
              <a:rPr dirty="0" err="1"/>
              <a:t>har</a:t>
            </a:r>
            <a:r>
              <a:rPr dirty="0"/>
              <a:t> du </a:t>
            </a:r>
            <a:r>
              <a:rPr dirty="0" err="1"/>
              <a:t>facket</a:t>
            </a:r>
            <a:r>
              <a:rPr dirty="0"/>
              <a:t> </a:t>
            </a:r>
            <a:r>
              <a:rPr dirty="0" err="1"/>
              <a:t>i</a:t>
            </a:r>
            <a:r>
              <a:rPr dirty="0"/>
              <a:t> </a:t>
            </a:r>
            <a:r>
              <a:rPr dirty="0" err="1"/>
              <a:t>ryggen</a:t>
            </a:r>
            <a:r>
              <a:rPr dirty="0"/>
              <a:t> </a:t>
            </a:r>
            <a:r>
              <a:rPr dirty="0" err="1"/>
              <a:t>när</a:t>
            </a:r>
            <a:r>
              <a:rPr dirty="0"/>
              <a:t> du </a:t>
            </a:r>
            <a:r>
              <a:rPr dirty="0" err="1"/>
              <a:t>är</a:t>
            </a:r>
            <a:r>
              <a:rPr dirty="0"/>
              <a:t> </a:t>
            </a:r>
            <a:r>
              <a:rPr dirty="0" err="1"/>
              <a:t>ute</a:t>
            </a:r>
            <a:r>
              <a:rPr dirty="0"/>
              <a:t> </a:t>
            </a:r>
            <a:r>
              <a:rPr dirty="0" err="1"/>
              <a:t>på</a:t>
            </a:r>
            <a:r>
              <a:rPr dirty="0"/>
              <a:t> </a:t>
            </a:r>
            <a:r>
              <a:rPr dirty="0" err="1"/>
              <a:t>praktik</a:t>
            </a:r>
            <a:r>
              <a:rPr dirty="0"/>
              <a:t> och </a:t>
            </a:r>
            <a:r>
              <a:rPr dirty="0" err="1"/>
              <a:t>jobbar</a:t>
            </a:r>
            <a:r>
              <a:rPr dirty="0"/>
              <a:t> extra</a:t>
            </a:r>
          </a:p>
          <a:p>
            <a:pPr>
              <a:lnSpc>
                <a:spcPct val="110000"/>
              </a:lnSpc>
              <a:spcBef>
                <a:spcPts val="600"/>
              </a:spcBef>
              <a:defRPr sz="1400"/>
            </a:pPr>
            <a:r>
              <a:rPr dirty="0"/>
              <a:t>Du </a:t>
            </a:r>
            <a:r>
              <a:rPr dirty="0" err="1"/>
              <a:t>får</a:t>
            </a:r>
            <a:r>
              <a:rPr dirty="0"/>
              <a:t> </a:t>
            </a:r>
            <a:r>
              <a:rPr dirty="0" err="1"/>
              <a:t>facklig</a:t>
            </a:r>
            <a:r>
              <a:rPr dirty="0"/>
              <a:t> </a:t>
            </a:r>
            <a:r>
              <a:rPr dirty="0" err="1"/>
              <a:t>rådgivning</a:t>
            </a:r>
            <a:r>
              <a:rPr dirty="0"/>
              <a:t> </a:t>
            </a:r>
            <a:r>
              <a:rPr dirty="0" err="1"/>
              <a:t>från</a:t>
            </a:r>
            <a:r>
              <a:rPr dirty="0"/>
              <a:t> </a:t>
            </a:r>
            <a:r>
              <a:rPr b="1" dirty="0"/>
              <a:t>Handels </a:t>
            </a:r>
            <a:r>
              <a:rPr b="1" dirty="0" err="1"/>
              <a:t>Direkt</a:t>
            </a:r>
            <a:r>
              <a:rPr b="1" dirty="0"/>
              <a:t>, 0771-666 444</a:t>
            </a:r>
          </a:p>
          <a:p>
            <a:pPr>
              <a:lnSpc>
                <a:spcPct val="110000"/>
              </a:lnSpc>
              <a:spcBef>
                <a:spcPts val="600"/>
              </a:spcBef>
              <a:defRPr sz="1400"/>
            </a:pPr>
            <a:r>
              <a:rPr dirty="0"/>
              <a:t>Du </a:t>
            </a:r>
            <a:r>
              <a:rPr dirty="0" err="1"/>
              <a:t>kan</a:t>
            </a:r>
            <a:r>
              <a:rPr dirty="0"/>
              <a:t> </a:t>
            </a:r>
            <a:r>
              <a:rPr dirty="0" err="1"/>
              <a:t>få</a:t>
            </a:r>
            <a:r>
              <a:rPr dirty="0"/>
              <a:t> </a:t>
            </a:r>
            <a:r>
              <a:rPr dirty="0" err="1"/>
              <a:t>förhandlingshjälp</a:t>
            </a:r>
            <a:endParaRPr dirty="0"/>
          </a:p>
          <a:p>
            <a:pPr>
              <a:lnSpc>
                <a:spcPct val="110000"/>
              </a:lnSpc>
              <a:spcBef>
                <a:spcPts val="600"/>
              </a:spcBef>
              <a:defRPr sz="1400"/>
            </a:pPr>
            <a:r>
              <a:rPr dirty="0"/>
              <a:t>Du </a:t>
            </a:r>
            <a:r>
              <a:rPr dirty="0" err="1"/>
              <a:t>kan</a:t>
            </a:r>
            <a:r>
              <a:rPr dirty="0"/>
              <a:t> </a:t>
            </a:r>
            <a:r>
              <a:rPr dirty="0" err="1"/>
              <a:t>gå</a:t>
            </a:r>
            <a:r>
              <a:rPr dirty="0"/>
              <a:t> </a:t>
            </a:r>
            <a:r>
              <a:rPr dirty="0" err="1"/>
              <a:t>på</a:t>
            </a:r>
            <a:r>
              <a:rPr dirty="0"/>
              <a:t> </a:t>
            </a:r>
            <a:r>
              <a:rPr dirty="0" err="1"/>
              <a:t>facklig</a:t>
            </a:r>
            <a:r>
              <a:rPr dirty="0"/>
              <a:t> </a:t>
            </a:r>
            <a:r>
              <a:rPr dirty="0" err="1"/>
              <a:t>utbildning</a:t>
            </a:r>
            <a:r>
              <a:rPr dirty="0"/>
              <a:t> och </a:t>
            </a:r>
            <a:r>
              <a:rPr dirty="0" err="1"/>
              <a:t>får</a:t>
            </a:r>
            <a:r>
              <a:rPr dirty="0"/>
              <a:t> </a:t>
            </a:r>
            <a:r>
              <a:rPr dirty="0" err="1"/>
              <a:t>vår</a:t>
            </a:r>
            <a:r>
              <a:rPr dirty="0"/>
              <a:t> </a:t>
            </a:r>
            <a:r>
              <a:rPr dirty="0" err="1"/>
              <a:t>medlemstidning</a:t>
            </a:r>
            <a:r>
              <a:rPr dirty="0"/>
              <a:t> Handelsnytt</a:t>
            </a:r>
          </a:p>
          <a:p>
            <a:pPr>
              <a:lnSpc>
                <a:spcPct val="110000"/>
              </a:lnSpc>
              <a:spcBef>
                <a:spcPts val="600"/>
              </a:spcBef>
              <a:defRPr sz="1400"/>
            </a:pPr>
            <a:r>
              <a:rPr dirty="0" err="1"/>
              <a:t>Efter</a:t>
            </a:r>
            <a:r>
              <a:rPr dirty="0"/>
              <a:t> </a:t>
            </a:r>
            <a:r>
              <a:rPr dirty="0" err="1"/>
              <a:t>avslutade</a:t>
            </a:r>
            <a:r>
              <a:rPr dirty="0"/>
              <a:t> studier </a:t>
            </a:r>
            <a:r>
              <a:rPr dirty="0" err="1"/>
              <a:t>kontaktar</a:t>
            </a:r>
            <a:r>
              <a:rPr dirty="0"/>
              <a:t> vi dig med </a:t>
            </a:r>
            <a:r>
              <a:rPr dirty="0" err="1"/>
              <a:t>viktig</a:t>
            </a:r>
            <a:r>
              <a:rPr dirty="0"/>
              <a:t> information om </a:t>
            </a:r>
            <a:r>
              <a:rPr dirty="0" err="1"/>
              <a:t>vad</a:t>
            </a:r>
            <a:r>
              <a:rPr dirty="0"/>
              <a:t> du ska </a:t>
            </a:r>
            <a:r>
              <a:rPr dirty="0" err="1"/>
              <a:t>tänka</a:t>
            </a:r>
            <a:r>
              <a:rPr dirty="0"/>
              <a:t> </a:t>
            </a:r>
            <a:r>
              <a:rPr dirty="0" err="1"/>
              <a:t>på</a:t>
            </a:r>
            <a:r>
              <a:rPr dirty="0"/>
              <a:t> </a:t>
            </a:r>
            <a:r>
              <a:rPr dirty="0" err="1"/>
              <a:t>som</a:t>
            </a:r>
            <a:r>
              <a:rPr dirty="0"/>
              <a:t> </a:t>
            </a:r>
            <a:r>
              <a:rPr dirty="0" err="1"/>
              <a:t>ny</a:t>
            </a:r>
            <a:r>
              <a:rPr dirty="0"/>
              <a:t> </a:t>
            </a:r>
            <a:r>
              <a:rPr dirty="0" err="1"/>
              <a:t>på</a:t>
            </a:r>
            <a:r>
              <a:rPr dirty="0"/>
              <a:t> </a:t>
            </a:r>
            <a:r>
              <a:rPr dirty="0" err="1"/>
              <a:t>arbetsmarknaden</a:t>
            </a:r>
            <a:endParaRPr dirty="0"/>
          </a:p>
        </p:txBody>
      </p:sp>
      <p:pic>
        <p:nvPicPr>
          <p:cNvPr id="1028" name="Bildobjekt 2" descr="Bildobjekt 2"/>
          <p:cNvPicPr>
            <a:picLocks noChangeAspect="1"/>
          </p:cNvPicPr>
          <p:nvPr/>
        </p:nvPicPr>
        <p:blipFill>
          <a:blip r:embed="rId5"/>
          <a:stretch>
            <a:fillRect/>
          </a:stretch>
        </p:blipFill>
        <p:spPr>
          <a:xfrm>
            <a:off x="10841797" y="5547014"/>
            <a:ext cx="1020557" cy="1020556"/>
          </a:xfrm>
          <a:prstGeom prst="rect">
            <a:avLst/>
          </a:prstGeom>
          <a:ln w="12700">
            <a:miter lim="400000"/>
          </a:ln>
        </p:spPr>
      </p:pic>
      <p:pic>
        <p:nvPicPr>
          <p:cNvPr id="1029" name="Bild" descr="Bild"/>
          <p:cNvPicPr>
            <a:picLocks noChangeAspect="1"/>
          </p:cNvPicPr>
          <p:nvPr/>
        </p:nvPicPr>
        <p:blipFill>
          <a:blip r:embed="rId6"/>
          <a:stretch>
            <a:fillRect/>
          </a:stretch>
        </p:blipFill>
        <p:spPr>
          <a:xfrm rot="1500000">
            <a:off x="6989709" y="2641600"/>
            <a:ext cx="3371304" cy="35120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35" name="Bild" descr="Bild"/>
          <p:cNvPicPr>
            <a:picLocks noChangeAspect="1"/>
          </p:cNvPicPr>
          <p:nvPr/>
        </p:nvPicPr>
        <p:blipFill>
          <a:blip r:embed="rId4"/>
          <a:stretch>
            <a:fillRect/>
          </a:stretch>
        </p:blipFill>
        <p:spPr>
          <a:xfrm>
            <a:off x="10963492" y="5729205"/>
            <a:ext cx="779510" cy="658151"/>
          </a:xfrm>
          <a:prstGeom prst="rect">
            <a:avLst/>
          </a:prstGeom>
          <a:ln w="12700">
            <a:miter lim="400000"/>
          </a:ln>
        </p:spPr>
      </p:pic>
      <p:sp>
        <p:nvSpPr>
          <p:cNvPr id="1036"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FFFFF"/>
                </a:solidFill>
              </a:defRPr>
            </a:lvl1pPr>
          </a:lstStyle>
          <a:p>
            <a:r>
              <a:t>Stark tillsammans</a:t>
            </a:r>
          </a:p>
        </p:txBody>
      </p:sp>
    </p:spTree>
    <p:extLst>
      <p:ext uri="{BB962C8B-B14F-4D97-AF65-F5344CB8AC3E}">
        <p14:creationId xmlns:p14="http://schemas.microsoft.com/office/powerpoint/2010/main" val="136129842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Nr-048_Norrstrandsskolan_210706.jpg" descr="Nr-048_Norrstrandsskolan_210706.jpg"/>
          <p:cNvPicPr>
            <a:picLocks noChangeAspect="1"/>
          </p:cNvPicPr>
          <p:nvPr/>
        </p:nvPicPr>
        <p:blipFill>
          <a:blip r:embed="rId3"/>
          <a:stretch>
            <a:fillRect/>
          </a:stretch>
        </p:blipFill>
        <p:spPr>
          <a:xfrm>
            <a:off x="-11" y="-63500"/>
            <a:ext cx="12192022" cy="8048196"/>
          </a:xfrm>
          <a:prstGeom prst="rect">
            <a:avLst/>
          </a:prstGeom>
          <a:ln w="12700">
            <a:miter lim="400000"/>
          </a:ln>
        </p:spPr>
      </p:pic>
      <p:pic>
        <p:nvPicPr>
          <p:cNvPr id="1041" name="Bild" descr="Bild"/>
          <p:cNvPicPr>
            <a:picLocks noChangeAspect="1"/>
          </p:cNvPicPr>
          <p:nvPr/>
        </p:nvPicPr>
        <p:blipFill>
          <a:blip r:embed="rId4"/>
          <a:stretch>
            <a:fillRect/>
          </a:stretch>
        </p:blipFill>
        <p:spPr>
          <a:xfrm>
            <a:off x="9791065" y="-1685060"/>
            <a:ext cx="2181378" cy="1219587"/>
          </a:xfrm>
          <a:prstGeom prst="rect">
            <a:avLst/>
          </a:prstGeom>
          <a:ln w="12700">
            <a:miter lim="400000"/>
          </a:ln>
        </p:spPr>
      </p:pic>
      <p:pic>
        <p:nvPicPr>
          <p:cNvPr id="1042"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043" name="Bild" descr="Bild"/>
          <p:cNvPicPr>
            <a:picLocks noChangeAspect="1"/>
          </p:cNvPicPr>
          <p:nvPr/>
        </p:nvPicPr>
        <p:blipFill>
          <a:blip r:embed="rId6"/>
          <a:stretch>
            <a:fillRect/>
          </a:stretch>
        </p:blipFill>
        <p:spPr>
          <a:xfrm>
            <a:off x="492727" y="3872738"/>
            <a:ext cx="2413001" cy="2413018"/>
          </a:xfrm>
          <a:prstGeom prst="rect">
            <a:avLst/>
          </a:prstGeom>
          <a:ln w="12700">
            <a:miter lim="400000"/>
          </a:ln>
        </p:spPr>
      </p:pic>
      <p:sp>
        <p:nvSpPr>
          <p:cNvPr id="1044" name="Rubrik 5"/>
          <p:cNvSpPr txBox="1"/>
          <p:nvPr/>
        </p:nvSpPr>
        <p:spPr>
          <a:xfrm>
            <a:off x="512233" y="2586770"/>
            <a:ext cx="10117138" cy="1379660"/>
          </a:xfrm>
          <a:prstGeom prst="rect">
            <a:avLst/>
          </a:prstGeom>
          <a:ln w="12700">
            <a:miter lim="400000"/>
          </a:ln>
          <a:effectLst>
            <a:outerShdw blurRad="254000" dir="5400000" rotWithShape="0">
              <a:srgbClr val="000000">
                <a:alpha val="4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FFFFFF"/>
                </a:solidFill>
              </a:defRPr>
            </a:lvl1pPr>
          </a:lstStyle>
          <a:p>
            <a:r>
              <a:t>Stark tillsammans</a:t>
            </a:r>
          </a:p>
        </p:txBody>
      </p:sp>
      <p:sp>
        <p:nvSpPr>
          <p:cNvPr id="1045" name="Rubrik 5"/>
          <p:cNvSpPr txBox="1"/>
          <p:nvPr/>
        </p:nvSpPr>
        <p:spPr>
          <a:xfrm>
            <a:off x="486443" y="4034027"/>
            <a:ext cx="2425568" cy="2327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pPr algn="ctr">
              <a:lnSpc>
                <a:spcPct val="110000"/>
              </a:lnSpc>
              <a:defRPr sz="2400" b="1" spc="-133">
                <a:solidFill>
                  <a:srgbClr val="FFFFFF"/>
                </a:solidFill>
              </a:defRPr>
            </a:pPr>
            <a:r>
              <a:t>Engagera dig </a:t>
            </a:r>
          </a:p>
          <a:p>
            <a:pPr algn="ctr">
              <a:lnSpc>
                <a:spcPct val="110000"/>
              </a:lnSpc>
              <a:defRPr sz="2400" b="1" spc="-133">
                <a:solidFill>
                  <a:srgbClr val="FFFFFF"/>
                </a:solidFill>
              </a:defRPr>
            </a:pPr>
            <a:r>
              <a:t>– bli aktiv i </a:t>
            </a:r>
          </a:p>
          <a:p>
            <a:pPr algn="ctr">
              <a:lnSpc>
                <a:spcPct val="110000"/>
              </a:lnSpc>
              <a:defRPr sz="2400" b="1" spc="-133">
                <a:solidFill>
                  <a:srgbClr val="FFFFFF"/>
                </a:solidFill>
              </a:defRPr>
            </a:pPr>
            <a:r>
              <a:t>Handels!</a:t>
            </a:r>
          </a:p>
        </p:txBody>
      </p:sp>
    </p:spTree>
    <p:extLst>
      <p:ext uri="{BB962C8B-B14F-4D97-AF65-F5344CB8AC3E}">
        <p14:creationId xmlns:p14="http://schemas.microsoft.com/office/powerpoint/2010/main" val="3182183692"/>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Bild" descr="Bild"/>
          <p:cNvPicPr>
            <a:picLocks/>
          </p:cNvPicPr>
          <p:nvPr/>
        </p:nvPicPr>
        <p:blipFill>
          <a:blip r:embed="rId3"/>
          <a:stretch>
            <a:fillRect/>
          </a:stretch>
        </p:blipFill>
        <p:spPr>
          <a:xfrm>
            <a:off x="-1367" y="2806"/>
            <a:ext cx="12194734" cy="6865088"/>
          </a:xfrm>
          <a:prstGeom prst="rect">
            <a:avLst/>
          </a:prstGeom>
          <a:ln w="12700">
            <a:miter lim="400000"/>
          </a:ln>
        </p:spPr>
      </p:pic>
      <p:pic>
        <p:nvPicPr>
          <p:cNvPr id="1080"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pic>
        <p:nvPicPr>
          <p:cNvPr id="1081" name="Bildobjekt 9" descr="Bildobjekt 9"/>
          <p:cNvPicPr>
            <a:picLocks noChangeAspect="1"/>
          </p:cNvPicPr>
          <p:nvPr/>
        </p:nvPicPr>
        <p:blipFill>
          <a:blip r:embed="rId5"/>
          <a:stretch>
            <a:fillRect/>
          </a:stretch>
        </p:blipFill>
        <p:spPr>
          <a:xfrm>
            <a:off x="1489500" y="3682627"/>
            <a:ext cx="648073" cy="648073"/>
          </a:xfrm>
          <a:prstGeom prst="rect">
            <a:avLst/>
          </a:prstGeom>
          <a:ln w="12700">
            <a:miter lim="400000"/>
          </a:ln>
          <a:effectLst>
            <a:reflection stA="52000" endPos="40000" dir="5400000" sy="-100000" algn="bl" rotWithShape="0"/>
          </a:effectLst>
        </p:spPr>
      </p:pic>
      <p:sp>
        <p:nvSpPr>
          <p:cNvPr id="1082" name="Rektangel 3"/>
          <p:cNvSpPr txBox="1"/>
          <p:nvPr/>
        </p:nvSpPr>
        <p:spPr>
          <a:xfrm>
            <a:off x="718895" y="4799541"/>
            <a:ext cx="4480561"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b="1"/>
            </a:pPr>
            <a:r>
              <a:rPr dirty="0"/>
              <a:t>Handels </a:t>
            </a:r>
            <a:r>
              <a:rPr dirty="0" err="1"/>
              <a:t>Direkt</a:t>
            </a:r>
            <a:r>
              <a:rPr dirty="0"/>
              <a:t>: </a:t>
            </a:r>
            <a:r>
              <a:rPr dirty="0">
                <a:solidFill>
                  <a:srgbClr val="C00000"/>
                </a:solidFill>
              </a:rPr>
              <a:t>0771-666 444</a:t>
            </a:r>
            <a:br>
              <a:rPr dirty="0">
                <a:solidFill>
                  <a:srgbClr val="C00000"/>
                </a:solidFill>
              </a:rPr>
            </a:br>
            <a:r>
              <a:rPr dirty="0"/>
              <a:t>Webb: </a:t>
            </a:r>
            <a:r>
              <a:rPr dirty="0">
                <a:solidFill>
                  <a:srgbClr val="C00000"/>
                </a:solidFill>
              </a:rPr>
              <a:t>Handels</a:t>
            </a:r>
            <a:r>
              <a:rPr>
                <a:solidFill>
                  <a:srgbClr val="C00000"/>
                </a:solidFill>
              </a:rPr>
              <a:t>.se</a:t>
            </a:r>
            <a:endParaRPr dirty="0">
              <a:solidFill>
                <a:srgbClr val="C00000"/>
              </a:solidFill>
            </a:endParaRPr>
          </a:p>
          <a:p>
            <a:pPr>
              <a:defRPr b="1"/>
            </a:pPr>
            <a:r>
              <a:rPr dirty="0"/>
              <a:t>Facebook: </a:t>
            </a:r>
            <a:r>
              <a:rPr dirty="0" err="1">
                <a:solidFill>
                  <a:srgbClr val="C00000"/>
                </a:solidFill>
              </a:rPr>
              <a:t>Handelsanställdas</a:t>
            </a:r>
            <a:r>
              <a:rPr dirty="0">
                <a:solidFill>
                  <a:srgbClr val="C00000"/>
                </a:solidFill>
              </a:rPr>
              <a:t> </a:t>
            </a:r>
            <a:r>
              <a:rPr dirty="0" err="1">
                <a:solidFill>
                  <a:srgbClr val="C00000"/>
                </a:solidFill>
              </a:rPr>
              <a:t>förbund</a:t>
            </a:r>
            <a:endParaRPr dirty="0">
              <a:solidFill>
                <a:srgbClr val="C00000"/>
              </a:solidFill>
            </a:endParaRPr>
          </a:p>
          <a:p>
            <a:pPr>
              <a:defRPr b="1"/>
            </a:pPr>
            <a:r>
              <a:rPr dirty="0"/>
              <a:t>Instagram: </a:t>
            </a:r>
            <a:r>
              <a:rPr dirty="0" err="1">
                <a:solidFill>
                  <a:srgbClr val="C00000"/>
                </a:solidFill>
              </a:rPr>
              <a:t>handelsfacket</a:t>
            </a:r>
            <a:endParaRPr dirty="0">
              <a:solidFill>
                <a:srgbClr val="C00000"/>
              </a:solidFill>
            </a:endParaRPr>
          </a:p>
          <a:p>
            <a:pPr>
              <a:defRPr b="1"/>
            </a:pPr>
            <a:r>
              <a:rPr dirty="0"/>
              <a:t>Twitter: </a:t>
            </a:r>
            <a:r>
              <a:rPr dirty="0">
                <a:solidFill>
                  <a:srgbClr val="C00000"/>
                </a:solidFill>
              </a:rPr>
              <a:t>@Handels_facket</a:t>
            </a:r>
          </a:p>
        </p:txBody>
      </p:sp>
      <p:pic>
        <p:nvPicPr>
          <p:cNvPr id="1083" name="Bildobjekt 15" descr="Bildobjekt 15"/>
          <p:cNvPicPr>
            <a:picLocks noChangeAspect="1"/>
          </p:cNvPicPr>
          <p:nvPr/>
        </p:nvPicPr>
        <p:blipFill>
          <a:blip r:embed="rId6"/>
          <a:stretch>
            <a:fillRect/>
          </a:stretch>
        </p:blipFill>
        <p:spPr>
          <a:xfrm>
            <a:off x="696888" y="3676808"/>
            <a:ext cx="648073" cy="648073"/>
          </a:xfrm>
          <a:prstGeom prst="rect">
            <a:avLst/>
          </a:prstGeom>
          <a:ln w="12700">
            <a:miter lim="400000"/>
          </a:ln>
          <a:effectLst>
            <a:reflection stA="52000" endPos="40000" dir="5400000" sy="-100000" algn="bl" rotWithShape="0"/>
          </a:effectLst>
        </p:spPr>
      </p:pic>
      <p:pic>
        <p:nvPicPr>
          <p:cNvPr id="1084" name="Bildobjekt 17" descr="Bildobjekt 17"/>
          <p:cNvPicPr>
            <a:picLocks noChangeAspect="1"/>
          </p:cNvPicPr>
          <p:nvPr/>
        </p:nvPicPr>
        <p:blipFill>
          <a:blip r:embed="rId7"/>
          <a:srcRect b="5070"/>
          <a:stretch>
            <a:fillRect/>
          </a:stretch>
        </p:blipFill>
        <p:spPr>
          <a:xfrm>
            <a:off x="3226296" y="3643793"/>
            <a:ext cx="723601" cy="686907"/>
          </a:xfrm>
          <a:prstGeom prst="rect">
            <a:avLst/>
          </a:prstGeom>
          <a:ln w="12700">
            <a:miter lim="400000"/>
          </a:ln>
          <a:effectLst>
            <a:reflection stA="52000" endPos="40000" dir="5400000" sy="-100000" algn="bl" rotWithShape="0"/>
          </a:effectLst>
        </p:spPr>
      </p:pic>
      <p:pic>
        <p:nvPicPr>
          <p:cNvPr id="1085" name="Bildobjekt 21" descr="Bildobjekt 21"/>
          <p:cNvPicPr>
            <a:picLocks noChangeAspect="1"/>
          </p:cNvPicPr>
          <p:nvPr/>
        </p:nvPicPr>
        <p:blipFill>
          <a:blip r:embed="rId8"/>
          <a:srcRect b="9720"/>
          <a:stretch>
            <a:fillRect/>
          </a:stretch>
        </p:blipFill>
        <p:spPr>
          <a:xfrm>
            <a:off x="2327945" y="3610619"/>
            <a:ext cx="805302" cy="727021"/>
          </a:xfrm>
          <a:prstGeom prst="rect">
            <a:avLst/>
          </a:prstGeom>
          <a:ln w="12700">
            <a:miter lim="400000"/>
          </a:ln>
          <a:effectLst>
            <a:reflection stA="52000" endPos="40000" dir="5400000" sy="-100000" algn="bl" rotWithShape="0"/>
          </a:effectLst>
        </p:spPr>
      </p:pic>
      <p:sp>
        <p:nvSpPr>
          <p:cNvPr id="1086" name="Rubrik 5"/>
          <p:cNvSpPr txBox="1"/>
          <p:nvPr/>
        </p:nvSpPr>
        <p:spPr>
          <a:xfrm>
            <a:off x="607483" y="652762"/>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nSpc>
                <a:spcPct val="90000"/>
              </a:lnSpc>
              <a:defRPr sz="7600" b="1" spc="-422">
                <a:solidFill>
                  <a:srgbClr val="832330"/>
                </a:solidFill>
              </a:defRPr>
            </a:lvl1pPr>
          </a:lstStyle>
          <a:p>
            <a:r>
              <a:t>Tack för att du lyssnade!</a:t>
            </a:r>
          </a:p>
        </p:txBody>
      </p:sp>
    </p:spTree>
    <p:extLst>
      <p:ext uri="{BB962C8B-B14F-4D97-AF65-F5344CB8AC3E}">
        <p14:creationId xmlns:p14="http://schemas.microsoft.com/office/powerpoint/2010/main" val="15250523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Bild" descr="Bild"/>
          <p:cNvPicPr>
            <a:picLocks/>
          </p:cNvPicPr>
          <p:nvPr/>
        </p:nvPicPr>
        <p:blipFill>
          <a:blip r:embed="rId3"/>
          <a:stretch>
            <a:fillRect/>
          </a:stretch>
        </p:blipFill>
        <p:spPr>
          <a:xfrm>
            <a:off x="6337" y="3735"/>
            <a:ext cx="12179326" cy="6850530"/>
          </a:xfrm>
          <a:prstGeom prst="rect">
            <a:avLst/>
          </a:prstGeom>
          <a:ln w="12700">
            <a:miter lim="400000"/>
          </a:ln>
        </p:spPr>
      </p:pic>
      <p:pic>
        <p:nvPicPr>
          <p:cNvPr id="153" name="Bild" descr="Bild"/>
          <p:cNvPicPr>
            <a:picLocks noChangeAspect="1"/>
          </p:cNvPicPr>
          <p:nvPr/>
        </p:nvPicPr>
        <p:blipFill>
          <a:blip r:embed="rId4"/>
          <a:stretch>
            <a:fillRect/>
          </a:stretch>
        </p:blipFill>
        <p:spPr>
          <a:xfrm>
            <a:off x="8856978" y="1407921"/>
            <a:ext cx="2182181" cy="6565901"/>
          </a:xfrm>
          <a:prstGeom prst="rect">
            <a:avLst/>
          </a:prstGeom>
          <a:ln w="12700">
            <a:miter lim="400000"/>
          </a:ln>
        </p:spPr>
      </p:pic>
      <p:pic>
        <p:nvPicPr>
          <p:cNvPr id="154" name="Bild" descr="Bild"/>
          <p:cNvPicPr>
            <a:picLocks noChangeAspect="1"/>
          </p:cNvPicPr>
          <p:nvPr/>
        </p:nvPicPr>
        <p:blipFill>
          <a:blip r:embed="rId5"/>
          <a:stretch>
            <a:fillRect/>
          </a:stretch>
        </p:blipFill>
        <p:spPr>
          <a:xfrm>
            <a:off x="5462851" y="1589160"/>
            <a:ext cx="2291732" cy="6565901"/>
          </a:xfrm>
          <a:prstGeom prst="rect">
            <a:avLst/>
          </a:prstGeom>
          <a:ln w="12700">
            <a:miter lim="400000"/>
          </a:ln>
        </p:spPr>
      </p:pic>
      <p:pic>
        <p:nvPicPr>
          <p:cNvPr id="155" name="Bildobjekt 2" descr="Bildobjekt 2"/>
          <p:cNvPicPr>
            <a:picLocks noChangeAspect="1"/>
          </p:cNvPicPr>
          <p:nvPr/>
        </p:nvPicPr>
        <p:blipFill>
          <a:blip r:embed="rId6"/>
          <a:stretch>
            <a:fillRect/>
          </a:stretch>
        </p:blipFill>
        <p:spPr>
          <a:xfrm>
            <a:off x="10841797" y="5547014"/>
            <a:ext cx="1020557" cy="1020556"/>
          </a:xfrm>
          <a:prstGeom prst="rect">
            <a:avLst/>
          </a:prstGeom>
          <a:ln w="12700">
            <a:miter lim="400000"/>
          </a:ln>
        </p:spPr>
      </p:pic>
      <p:sp>
        <p:nvSpPr>
          <p:cNvPr id="156" name="Rubrik 5"/>
          <p:cNvSpPr txBox="1"/>
          <p:nvPr/>
        </p:nvSpPr>
        <p:spPr>
          <a:xfrm>
            <a:off x="512233" y="1671893"/>
            <a:ext cx="6099969" cy="473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7600" b="1" spc="-422">
                <a:solidFill>
                  <a:srgbClr val="8F172E"/>
                </a:solidFill>
              </a:defRPr>
            </a:pPr>
            <a:r>
              <a:t>Vad säljer </a:t>
            </a:r>
          </a:p>
          <a:p>
            <a:pPr>
              <a:lnSpc>
                <a:spcPct val="90000"/>
              </a:lnSpc>
              <a:defRPr sz="7600" b="1" spc="-422">
                <a:solidFill>
                  <a:srgbClr val="8F172E"/>
                </a:solidFill>
              </a:defRPr>
            </a:pPr>
            <a:r>
              <a:t>du ditt </a:t>
            </a:r>
          </a:p>
          <a:p>
            <a:pPr>
              <a:lnSpc>
                <a:spcPct val="90000"/>
              </a:lnSpc>
              <a:defRPr sz="7600" b="1" spc="-422">
                <a:solidFill>
                  <a:srgbClr val="8F172E"/>
                </a:solidFill>
              </a:defRPr>
            </a:pPr>
            <a:r>
              <a:t>arbete för?</a:t>
            </a:r>
          </a:p>
        </p:txBody>
      </p:sp>
      <p:pic>
        <p:nvPicPr>
          <p:cNvPr id="157" name="Bild" descr="Bild"/>
          <p:cNvPicPr>
            <a:picLocks noChangeAspect="1"/>
          </p:cNvPicPr>
          <p:nvPr/>
        </p:nvPicPr>
        <p:blipFill>
          <a:blip r:embed="rId7"/>
          <a:stretch>
            <a:fillRect/>
          </a:stretch>
        </p:blipFill>
        <p:spPr>
          <a:xfrm>
            <a:off x="7061637" y="1278010"/>
            <a:ext cx="2458919" cy="7188201"/>
          </a:xfrm>
          <a:prstGeom prst="rect">
            <a:avLst/>
          </a:prstGeom>
          <a:ln w="12700">
            <a:miter lim="400000"/>
          </a:ln>
        </p:spPr>
      </p:pic>
    </p:spTree>
    <p:extLst>
      <p:ext uri="{BB962C8B-B14F-4D97-AF65-F5344CB8AC3E}">
        <p14:creationId xmlns:p14="http://schemas.microsoft.com/office/powerpoint/2010/main" val="215578166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62"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pic>
        <p:nvPicPr>
          <p:cNvPr id="163" name="Bild" descr="Bild"/>
          <p:cNvPicPr>
            <a:picLocks noChangeAspect="1"/>
          </p:cNvPicPr>
          <p:nvPr/>
        </p:nvPicPr>
        <p:blipFill>
          <a:blip r:embed="rId5"/>
          <a:stretch>
            <a:fillRect/>
          </a:stretch>
        </p:blipFill>
        <p:spPr>
          <a:xfrm>
            <a:off x="10963492" y="5729205"/>
            <a:ext cx="779510" cy="658151"/>
          </a:xfrm>
          <a:prstGeom prst="rect">
            <a:avLst/>
          </a:prstGeom>
          <a:ln w="12700">
            <a:miter lim="400000"/>
          </a:ln>
        </p:spPr>
      </p:pic>
      <p:pic>
        <p:nvPicPr>
          <p:cNvPr id="164" name="Bild" descr="Bild"/>
          <p:cNvPicPr>
            <a:picLocks noChangeAspect="1"/>
          </p:cNvPicPr>
          <p:nvPr/>
        </p:nvPicPr>
        <p:blipFill>
          <a:blip r:embed="rId6"/>
          <a:stretch>
            <a:fillRect/>
          </a:stretch>
        </p:blipFill>
        <p:spPr>
          <a:xfrm>
            <a:off x="489160" y="4545855"/>
            <a:ext cx="1841501" cy="1841501"/>
          </a:xfrm>
          <a:prstGeom prst="rect">
            <a:avLst/>
          </a:prstGeom>
          <a:ln w="12700">
            <a:miter lim="400000"/>
          </a:ln>
        </p:spPr>
      </p:pic>
      <p:sp>
        <p:nvSpPr>
          <p:cNvPr id="165" name="Det…"/>
          <p:cNvSpPr txBox="1"/>
          <p:nvPr/>
        </p:nvSpPr>
        <p:spPr>
          <a:xfrm>
            <a:off x="272962" y="4780345"/>
            <a:ext cx="1842096" cy="13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lvl="1" indent="0" algn="ctr">
              <a:lnSpc>
                <a:spcPct val="110000"/>
              </a:lnSpc>
              <a:defRPr sz="2400" b="1" spc="-133">
                <a:solidFill>
                  <a:srgbClr val="E2261B"/>
                </a:solidFill>
              </a:defRPr>
            </a:pPr>
            <a:r>
              <a:rPr dirty="0"/>
              <a:t>Det</a:t>
            </a:r>
          </a:p>
          <a:p>
            <a:pPr lvl="1" indent="0" algn="ctr">
              <a:lnSpc>
                <a:spcPct val="110000"/>
              </a:lnSpc>
              <a:defRPr sz="2400" b="1" spc="-133">
                <a:solidFill>
                  <a:srgbClr val="E2261B"/>
                </a:solidFill>
              </a:defRPr>
            </a:pPr>
            <a:r>
              <a:rPr dirty="0" err="1"/>
              <a:t>fackliga</a:t>
            </a:r>
            <a:endParaRPr dirty="0"/>
          </a:p>
          <a:p>
            <a:pPr lvl="1" indent="0" algn="ctr">
              <a:lnSpc>
                <a:spcPct val="110000"/>
              </a:lnSpc>
              <a:defRPr sz="2400" b="1" spc="-133">
                <a:solidFill>
                  <a:srgbClr val="E2261B"/>
                </a:solidFill>
              </a:defRPr>
            </a:pPr>
            <a:r>
              <a:rPr dirty="0" err="1"/>
              <a:t>löftet</a:t>
            </a:r>
            <a:endParaRPr dirty="0"/>
          </a:p>
        </p:txBody>
      </p:sp>
    </p:spTree>
    <p:extLst>
      <p:ext uri="{BB962C8B-B14F-4D97-AF65-F5344CB8AC3E}">
        <p14:creationId xmlns:p14="http://schemas.microsoft.com/office/powerpoint/2010/main" val="421767706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Nr-181_Norrstrandsskolan_210706.jpg" descr="Nr-181_Norrstrandsskolan_210706.jpg"/>
          <p:cNvPicPr>
            <a:picLocks noChangeAspect="1"/>
          </p:cNvPicPr>
          <p:nvPr/>
        </p:nvPicPr>
        <p:blipFill>
          <a:blip r:embed="rId3"/>
          <a:stretch>
            <a:fillRect/>
          </a:stretch>
        </p:blipFill>
        <p:spPr>
          <a:xfrm>
            <a:off x="-8067" y="-1248347"/>
            <a:ext cx="12497812" cy="8332523"/>
          </a:xfrm>
          <a:prstGeom prst="rect">
            <a:avLst/>
          </a:prstGeom>
          <a:ln w="12700">
            <a:miter lim="400000"/>
          </a:ln>
        </p:spPr>
      </p:pic>
      <p:pic>
        <p:nvPicPr>
          <p:cNvPr id="170" name="Pennanteckning 1" descr="Pennanteckning 1"/>
          <p:cNvPicPr>
            <a:picLocks noChangeAspect="1"/>
          </p:cNvPicPr>
          <p:nvPr/>
        </p:nvPicPr>
        <p:blipFill>
          <a:blip r:embed="rId4"/>
          <a:stretch>
            <a:fillRect/>
          </a:stretch>
        </p:blipFill>
        <p:spPr>
          <a:xfrm>
            <a:off x="13420470" y="1052996"/>
            <a:ext cx="41307" cy="33116"/>
          </a:xfrm>
          <a:prstGeom prst="rect">
            <a:avLst/>
          </a:prstGeom>
          <a:ln w="12700">
            <a:miter lim="400000"/>
          </a:ln>
        </p:spPr>
      </p:pic>
      <p:sp>
        <p:nvSpPr>
          <p:cNvPr id="171" name="Rubrik 5"/>
          <p:cNvSpPr txBox="1"/>
          <p:nvPr/>
        </p:nvSpPr>
        <p:spPr>
          <a:xfrm>
            <a:off x="463802" y="2229407"/>
            <a:ext cx="8858913" cy="6206587"/>
          </a:xfrm>
          <a:prstGeom prst="rect">
            <a:avLst/>
          </a:prstGeom>
          <a:ln w="12700">
            <a:miter lim="400000"/>
          </a:ln>
          <a:effectLst>
            <a:outerShdw blurRad="254000" dir="5400000" rotWithShape="0">
              <a:srgbClr val="000000">
                <a:alpha val="6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FCF4D3"/>
                </a:solidFill>
              </a:defRPr>
            </a:pPr>
            <a:r>
              <a:t>Gärna bättre aldrig </a:t>
            </a:r>
          </a:p>
          <a:p>
            <a:pPr>
              <a:lnSpc>
                <a:spcPct val="90000"/>
              </a:lnSpc>
              <a:defRPr sz="4700" b="1" spc="-261">
                <a:solidFill>
                  <a:srgbClr val="FFFFFF"/>
                </a:solidFill>
              </a:defRPr>
            </a:pPr>
            <a:r>
              <a:rPr>
                <a:solidFill>
                  <a:srgbClr val="FCF4D3"/>
                </a:solidFill>
              </a:rPr>
              <a:t>sämre.</a:t>
            </a:r>
            <a:r>
              <a:t> Om vi håller </a:t>
            </a:r>
          </a:p>
          <a:p>
            <a:pPr>
              <a:lnSpc>
                <a:spcPct val="90000"/>
              </a:lnSpc>
              <a:defRPr sz="4700" b="1" spc="-261">
                <a:solidFill>
                  <a:srgbClr val="FFFFFF"/>
                </a:solidFill>
              </a:defRPr>
            </a:pPr>
            <a:r>
              <a:t>ihop får vi inflytande!</a:t>
            </a:r>
          </a:p>
        </p:txBody>
      </p:sp>
      <p:pic>
        <p:nvPicPr>
          <p:cNvPr id="172" name="Bild" descr="Bild"/>
          <p:cNvPicPr>
            <a:picLocks noChangeAspect="1"/>
          </p:cNvPicPr>
          <p:nvPr/>
        </p:nvPicPr>
        <p:blipFill>
          <a:blip r:embed="rId5"/>
          <a:stretch>
            <a:fillRect/>
          </a:stretch>
        </p:blipFill>
        <p:spPr>
          <a:xfrm>
            <a:off x="489160" y="4545855"/>
            <a:ext cx="1841501" cy="1841501"/>
          </a:xfrm>
          <a:prstGeom prst="rect">
            <a:avLst/>
          </a:prstGeom>
          <a:ln w="12700">
            <a:miter lim="400000"/>
          </a:ln>
        </p:spPr>
      </p:pic>
      <p:sp>
        <p:nvSpPr>
          <p:cNvPr id="173" name="Det…"/>
          <p:cNvSpPr txBox="1"/>
          <p:nvPr/>
        </p:nvSpPr>
        <p:spPr>
          <a:xfrm>
            <a:off x="247562" y="4780345"/>
            <a:ext cx="1842096" cy="13725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lvl="1" indent="0" algn="ctr">
              <a:lnSpc>
                <a:spcPct val="110000"/>
              </a:lnSpc>
              <a:defRPr sz="2400" b="1" spc="-133">
                <a:solidFill>
                  <a:srgbClr val="E2261B"/>
                </a:solidFill>
              </a:defRPr>
            </a:pPr>
            <a:r>
              <a:rPr dirty="0"/>
              <a:t>Det</a:t>
            </a:r>
          </a:p>
          <a:p>
            <a:pPr lvl="1" indent="0" algn="ctr">
              <a:lnSpc>
                <a:spcPct val="110000"/>
              </a:lnSpc>
              <a:defRPr sz="2400" b="1" spc="-133">
                <a:solidFill>
                  <a:srgbClr val="E2261B"/>
                </a:solidFill>
              </a:defRPr>
            </a:pPr>
            <a:r>
              <a:rPr dirty="0" err="1"/>
              <a:t>fackliga</a:t>
            </a:r>
            <a:endParaRPr dirty="0"/>
          </a:p>
          <a:p>
            <a:pPr lvl="1" indent="0" algn="ctr">
              <a:lnSpc>
                <a:spcPct val="110000"/>
              </a:lnSpc>
              <a:defRPr sz="2400" b="1" spc="-133">
                <a:solidFill>
                  <a:srgbClr val="E2261B"/>
                </a:solidFill>
              </a:defRPr>
            </a:pPr>
            <a:r>
              <a:rPr dirty="0" err="1"/>
              <a:t>löftet</a:t>
            </a:r>
            <a:endParaRPr dirty="0"/>
          </a:p>
        </p:txBody>
      </p:sp>
      <p:pic>
        <p:nvPicPr>
          <p:cNvPr id="174" name="Bild" descr="Bild"/>
          <p:cNvPicPr>
            <a:picLocks noChangeAspect="1"/>
          </p:cNvPicPr>
          <p:nvPr/>
        </p:nvPicPr>
        <p:blipFill>
          <a:blip r:embed="rId6"/>
          <a:stretch>
            <a:fillRect/>
          </a:stretch>
        </p:blipFill>
        <p:spPr>
          <a:xfrm>
            <a:off x="10963492" y="5729205"/>
            <a:ext cx="779510" cy="658151"/>
          </a:xfrm>
          <a:prstGeom prst="rect">
            <a:avLst/>
          </a:prstGeom>
          <a:ln w="12700">
            <a:miter lim="400000"/>
          </a:ln>
        </p:spPr>
      </p:pic>
    </p:spTree>
    <p:extLst>
      <p:ext uri="{BB962C8B-B14F-4D97-AF65-F5344CB8AC3E}">
        <p14:creationId xmlns:p14="http://schemas.microsoft.com/office/powerpoint/2010/main" val="27859359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Bild" descr="Bild"/>
          <p:cNvPicPr>
            <a:picLocks noChangeAspect="1"/>
          </p:cNvPicPr>
          <p:nvPr/>
        </p:nvPicPr>
        <p:blipFill>
          <a:blip r:embed="rId3"/>
          <a:stretch>
            <a:fillRect/>
          </a:stretch>
        </p:blipFill>
        <p:spPr>
          <a:xfrm>
            <a:off x="6636378" y="4163750"/>
            <a:ext cx="659149" cy="1473201"/>
          </a:xfrm>
          <a:prstGeom prst="rect">
            <a:avLst/>
          </a:prstGeom>
          <a:ln w="12700">
            <a:miter lim="400000"/>
          </a:ln>
        </p:spPr>
      </p:pic>
      <p:pic>
        <p:nvPicPr>
          <p:cNvPr id="179" name="Bild" descr="Bild"/>
          <p:cNvPicPr>
            <a:picLocks noChangeAspect="1"/>
          </p:cNvPicPr>
          <p:nvPr/>
        </p:nvPicPr>
        <p:blipFill>
          <a:blip r:embed="rId4"/>
          <a:stretch>
            <a:fillRect/>
          </a:stretch>
        </p:blipFill>
        <p:spPr>
          <a:xfrm>
            <a:off x="7998777" y="4431839"/>
            <a:ext cx="1943101" cy="1070081"/>
          </a:xfrm>
          <a:prstGeom prst="rect">
            <a:avLst/>
          </a:prstGeom>
          <a:ln w="12700">
            <a:miter lim="400000"/>
          </a:ln>
        </p:spPr>
      </p:pic>
      <p:pic>
        <p:nvPicPr>
          <p:cNvPr id="180" name="Bild" descr="Bild"/>
          <p:cNvPicPr>
            <a:picLocks noChangeAspect="1"/>
          </p:cNvPicPr>
          <p:nvPr/>
        </p:nvPicPr>
        <p:blipFill>
          <a:blip r:embed="rId5"/>
          <a:stretch>
            <a:fillRect/>
          </a:stretch>
        </p:blipFill>
        <p:spPr>
          <a:xfrm>
            <a:off x="2656235" y="4399569"/>
            <a:ext cx="1193801" cy="1226043"/>
          </a:xfrm>
          <a:prstGeom prst="rect">
            <a:avLst/>
          </a:prstGeom>
          <a:ln w="12700">
            <a:miter lim="400000"/>
          </a:ln>
        </p:spPr>
      </p:pic>
      <p:sp>
        <p:nvSpPr>
          <p:cNvPr id="181" name="Rubrik 5"/>
          <p:cNvSpPr txBox="1"/>
          <p:nvPr/>
        </p:nvSpPr>
        <p:spPr>
          <a:xfrm>
            <a:off x="512233" y="668593"/>
            <a:ext cx="10170584" cy="342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7600" b="1" spc="-422">
                <a:solidFill>
                  <a:srgbClr val="E2261B"/>
                </a:solidFill>
              </a:defRPr>
            </a:pPr>
            <a:r>
              <a:t>I Handels kommer </a:t>
            </a:r>
          </a:p>
          <a:p>
            <a:pPr>
              <a:lnSpc>
                <a:spcPct val="90000"/>
              </a:lnSpc>
              <a:defRPr sz="7600" b="1" spc="-422">
                <a:solidFill>
                  <a:srgbClr val="E2261B"/>
                </a:solidFill>
              </a:defRPr>
            </a:pPr>
            <a:r>
              <a:t>medlemmarna överens om löftet!</a:t>
            </a:r>
          </a:p>
        </p:txBody>
      </p:sp>
      <p:pic>
        <p:nvPicPr>
          <p:cNvPr id="182" name="Bild" descr="Bild"/>
          <p:cNvPicPr>
            <a:picLocks noChangeAspect="1"/>
          </p:cNvPicPr>
          <p:nvPr/>
        </p:nvPicPr>
        <p:blipFill>
          <a:blip r:embed="rId6"/>
          <a:stretch>
            <a:fillRect/>
          </a:stretch>
        </p:blipFill>
        <p:spPr>
          <a:xfrm rot="10800000">
            <a:off x="9916793" y="420689"/>
            <a:ext cx="1837948" cy="1837948"/>
          </a:xfrm>
          <a:prstGeom prst="rect">
            <a:avLst/>
          </a:prstGeom>
          <a:ln w="12700">
            <a:miter lim="400000"/>
          </a:ln>
        </p:spPr>
      </p:pic>
      <p:sp>
        <p:nvSpPr>
          <p:cNvPr id="183" name="textruta 5"/>
          <p:cNvSpPr txBox="1"/>
          <p:nvPr/>
        </p:nvSpPr>
        <p:spPr>
          <a:xfrm>
            <a:off x="6201844" y="5805552"/>
            <a:ext cx="152781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Arbetskläder</a:t>
            </a:r>
          </a:p>
        </p:txBody>
      </p:sp>
      <p:sp>
        <p:nvSpPr>
          <p:cNvPr id="184" name="textruta 5"/>
          <p:cNvSpPr txBox="1"/>
          <p:nvPr/>
        </p:nvSpPr>
        <p:spPr>
          <a:xfrm>
            <a:off x="4490806" y="5805552"/>
            <a:ext cx="152781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Semester</a:t>
            </a:r>
          </a:p>
        </p:txBody>
      </p:sp>
      <p:sp>
        <p:nvSpPr>
          <p:cNvPr id="185" name="textruta 5"/>
          <p:cNvSpPr txBox="1"/>
          <p:nvPr/>
        </p:nvSpPr>
        <p:spPr>
          <a:xfrm>
            <a:off x="2486873" y="5805552"/>
            <a:ext cx="1529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Trygga jobb</a:t>
            </a:r>
          </a:p>
        </p:txBody>
      </p:sp>
      <p:sp>
        <p:nvSpPr>
          <p:cNvPr id="186" name="textruta 5"/>
          <p:cNvSpPr txBox="1"/>
          <p:nvPr/>
        </p:nvSpPr>
        <p:spPr>
          <a:xfrm>
            <a:off x="7720000" y="5805552"/>
            <a:ext cx="249777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Jämställda löner</a:t>
            </a:r>
          </a:p>
        </p:txBody>
      </p:sp>
      <p:sp>
        <p:nvSpPr>
          <p:cNvPr id="187" name="textruta 5"/>
          <p:cNvSpPr txBox="1"/>
          <p:nvPr/>
        </p:nvSpPr>
        <p:spPr>
          <a:xfrm>
            <a:off x="187667" y="5805552"/>
            <a:ext cx="250253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a:lvl1pPr>
          </a:lstStyle>
          <a:p>
            <a:r>
              <a:t>Företagshälsovård</a:t>
            </a:r>
          </a:p>
        </p:txBody>
      </p:sp>
      <p:sp>
        <p:nvSpPr>
          <p:cNvPr id="188" name="Rubrik 5"/>
          <p:cNvSpPr txBox="1"/>
          <p:nvPr/>
        </p:nvSpPr>
        <p:spPr>
          <a:xfrm>
            <a:off x="966232" y="3990576"/>
            <a:ext cx="945406" cy="181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9600">
                <a:solidFill>
                  <a:srgbClr val="E2261B"/>
                </a:solidFill>
                <a:latin typeface="Arial Black"/>
                <a:ea typeface="Arial Black"/>
                <a:cs typeface="Arial Black"/>
                <a:sym typeface="Arial Black"/>
              </a:defRPr>
            </a:lvl1pPr>
          </a:lstStyle>
          <a:p>
            <a:r>
              <a:t>+</a:t>
            </a:r>
          </a:p>
        </p:txBody>
      </p:sp>
      <p:sp>
        <p:nvSpPr>
          <p:cNvPr id="189" name="Det…"/>
          <p:cNvSpPr txBox="1">
            <a:spLocks noGrp="1"/>
          </p:cNvSpPr>
          <p:nvPr>
            <p:ph type="title" idx="4294967295"/>
          </p:nvPr>
        </p:nvSpPr>
        <p:spPr>
          <a:xfrm>
            <a:off x="9914719" y="716903"/>
            <a:ext cx="1842096" cy="1372519"/>
          </a:xfrm>
          <a:prstGeom prst="rect">
            <a:avLst/>
          </a:prstGeom>
        </p:spPr>
        <p:txBody>
          <a:bodyPr anchor="t"/>
          <a:lstStyle/>
          <a:p>
            <a:pPr lvl="1" algn="ctr">
              <a:lnSpc>
                <a:spcPct val="110000"/>
              </a:lnSpc>
              <a:defRPr sz="2400" spc="-133">
                <a:solidFill>
                  <a:srgbClr val="E2261B"/>
                </a:solidFill>
              </a:defRPr>
            </a:pPr>
            <a:r>
              <a:t>Det</a:t>
            </a:r>
          </a:p>
          <a:p>
            <a:pPr lvl="1" algn="ctr">
              <a:lnSpc>
                <a:spcPct val="110000"/>
              </a:lnSpc>
              <a:defRPr sz="2400" spc="-133">
                <a:solidFill>
                  <a:srgbClr val="E2261B"/>
                </a:solidFill>
              </a:defRPr>
            </a:pPr>
            <a:r>
              <a:t>fackliga</a:t>
            </a:r>
          </a:p>
          <a:p>
            <a:pPr lvl="1" algn="ctr">
              <a:lnSpc>
                <a:spcPct val="110000"/>
              </a:lnSpc>
              <a:defRPr sz="2400" spc="-133">
                <a:solidFill>
                  <a:srgbClr val="E2261B"/>
                </a:solidFill>
              </a:defRPr>
            </a:pPr>
            <a:r>
              <a:t>löftet</a:t>
            </a:r>
          </a:p>
        </p:txBody>
      </p:sp>
      <p:pic>
        <p:nvPicPr>
          <p:cNvPr id="190" name="Bildobjekt 2" descr="Bildobjekt 2"/>
          <p:cNvPicPr>
            <a:picLocks noChangeAspect="1"/>
          </p:cNvPicPr>
          <p:nvPr/>
        </p:nvPicPr>
        <p:blipFill>
          <a:blip r:embed="rId7"/>
          <a:stretch>
            <a:fillRect/>
          </a:stretch>
        </p:blipFill>
        <p:spPr>
          <a:xfrm>
            <a:off x="10841797" y="5547014"/>
            <a:ext cx="1020557" cy="1020556"/>
          </a:xfrm>
          <a:prstGeom prst="rect">
            <a:avLst/>
          </a:prstGeom>
          <a:ln w="12700">
            <a:miter lim="400000"/>
          </a:ln>
        </p:spPr>
      </p:pic>
      <p:pic>
        <p:nvPicPr>
          <p:cNvPr id="191" name="Bild" descr="Bild"/>
          <p:cNvPicPr>
            <a:picLocks noChangeAspect="1"/>
          </p:cNvPicPr>
          <p:nvPr/>
        </p:nvPicPr>
        <p:blipFill>
          <a:blip r:embed="rId8"/>
          <a:stretch>
            <a:fillRect/>
          </a:stretch>
        </p:blipFill>
        <p:spPr>
          <a:xfrm>
            <a:off x="4659374" y="4321068"/>
            <a:ext cx="1190675" cy="1157656"/>
          </a:xfrm>
          <a:prstGeom prst="rect">
            <a:avLst/>
          </a:prstGeom>
          <a:ln w="12700">
            <a:miter lim="400000"/>
          </a:ln>
        </p:spPr>
      </p:pic>
    </p:spTree>
    <p:extLst>
      <p:ext uri="{BB962C8B-B14F-4D97-AF65-F5344CB8AC3E}">
        <p14:creationId xmlns:p14="http://schemas.microsoft.com/office/powerpoint/2010/main" val="29085793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Bild" descr="Bild"/>
          <p:cNvPicPr>
            <a:picLocks/>
          </p:cNvPicPr>
          <p:nvPr/>
        </p:nvPicPr>
        <p:blipFill>
          <a:blip r:embed="rId3"/>
          <a:stretch>
            <a:fillRect/>
          </a:stretch>
        </p:blipFill>
        <p:spPr>
          <a:xfrm>
            <a:off x="0" y="-1963"/>
            <a:ext cx="12192000" cy="6861926"/>
          </a:xfrm>
          <a:prstGeom prst="rect">
            <a:avLst/>
          </a:prstGeom>
          <a:ln w="12700">
            <a:miter lim="400000"/>
          </a:ln>
        </p:spPr>
      </p:pic>
      <p:sp>
        <p:nvSpPr>
          <p:cNvPr id="260" name="Rubrik 5"/>
          <p:cNvSpPr txBox="1"/>
          <p:nvPr/>
        </p:nvSpPr>
        <p:spPr>
          <a:xfrm>
            <a:off x="512233" y="1405193"/>
            <a:ext cx="6169984" cy="6316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90000"/>
              </a:lnSpc>
              <a:defRPr sz="4700" b="1" spc="-261">
                <a:solidFill>
                  <a:srgbClr val="E2261B"/>
                </a:solidFill>
              </a:defRPr>
            </a:pPr>
            <a:r>
              <a:t>Vilken lön och </a:t>
            </a:r>
          </a:p>
          <a:p>
            <a:pPr>
              <a:lnSpc>
                <a:spcPct val="90000"/>
              </a:lnSpc>
              <a:defRPr sz="4700" b="1" spc="-261">
                <a:solidFill>
                  <a:srgbClr val="E2261B"/>
                </a:solidFill>
              </a:defRPr>
            </a:pPr>
            <a:r>
              <a:t>vilket ob-tillägg gäller </a:t>
            </a:r>
          </a:p>
          <a:p>
            <a:pPr>
              <a:lnSpc>
                <a:spcPct val="90000"/>
              </a:lnSpc>
              <a:defRPr sz="4700" b="1" spc="-261">
                <a:solidFill>
                  <a:srgbClr val="E2261B"/>
                </a:solidFill>
              </a:defRPr>
            </a:pPr>
            <a:r>
              <a:t>i framtiden?</a:t>
            </a:r>
          </a:p>
          <a:p>
            <a:pPr>
              <a:lnSpc>
                <a:spcPct val="90000"/>
              </a:lnSpc>
              <a:spcBef>
                <a:spcPts val="2100"/>
              </a:spcBef>
              <a:defRPr sz="4700" b="1" spc="-261">
                <a:solidFill>
                  <a:srgbClr val="01704A"/>
                </a:solidFill>
              </a:defRPr>
            </a:pPr>
            <a:r>
              <a:t>Det beror på. </a:t>
            </a:r>
          </a:p>
          <a:p>
            <a:pPr>
              <a:lnSpc>
                <a:spcPct val="90000"/>
              </a:lnSpc>
              <a:defRPr sz="4700" b="1" spc="-261">
                <a:solidFill>
                  <a:srgbClr val="E2261B"/>
                </a:solidFill>
              </a:defRPr>
            </a:pPr>
            <a:r>
              <a:t>Många medlemmar </a:t>
            </a:r>
          </a:p>
          <a:p>
            <a:pPr>
              <a:lnSpc>
                <a:spcPct val="90000"/>
              </a:lnSpc>
              <a:defRPr sz="4700" b="1" spc="-261">
                <a:solidFill>
                  <a:srgbClr val="E2261B"/>
                </a:solidFill>
              </a:defRPr>
            </a:pPr>
            <a:r>
              <a:t>och facklig styrka ger bra löner och villkor!</a:t>
            </a:r>
          </a:p>
        </p:txBody>
      </p:sp>
      <p:pic>
        <p:nvPicPr>
          <p:cNvPr id="263" name="Bildobjekt 2" descr="Bildobjekt 2"/>
          <p:cNvPicPr>
            <a:picLocks noChangeAspect="1"/>
          </p:cNvPicPr>
          <p:nvPr/>
        </p:nvPicPr>
        <p:blipFill>
          <a:blip r:embed="rId4"/>
          <a:stretch>
            <a:fillRect/>
          </a:stretch>
        </p:blipFill>
        <p:spPr>
          <a:xfrm>
            <a:off x="10841797" y="5547014"/>
            <a:ext cx="1020557" cy="1020556"/>
          </a:xfrm>
          <a:prstGeom prst="rect">
            <a:avLst/>
          </a:prstGeom>
          <a:ln w="12700">
            <a:miter lim="400000"/>
          </a:ln>
        </p:spPr>
      </p:pic>
      <p:sp>
        <p:nvSpPr>
          <p:cNvPr id="264" name="Rubrik 5"/>
          <p:cNvSpPr txBox="1"/>
          <p:nvPr/>
        </p:nvSpPr>
        <p:spPr>
          <a:xfrm>
            <a:off x="512233" y="569940"/>
            <a:ext cx="9052560" cy="609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spc="-72">
                <a:solidFill>
                  <a:srgbClr val="01704A"/>
                </a:solidFill>
              </a:defRPr>
            </a:lvl1pPr>
          </a:lstStyle>
          <a:p>
            <a:r>
              <a:t>Avtalsrörelser</a:t>
            </a:r>
          </a:p>
        </p:txBody>
      </p:sp>
      <p:pic>
        <p:nvPicPr>
          <p:cNvPr id="5" name="Bildobjekt 4">
            <a:extLst>
              <a:ext uri="{FF2B5EF4-FFF2-40B4-BE49-F238E27FC236}">
                <a16:creationId xmlns:a16="http://schemas.microsoft.com/office/drawing/2014/main" id="{B630AA78-3DD5-8DBB-E426-8C327B0AC6F8}"/>
              </a:ext>
            </a:extLst>
          </p:cNvPr>
          <p:cNvPicPr>
            <a:picLocks noChangeAspect="1"/>
          </p:cNvPicPr>
          <p:nvPr/>
        </p:nvPicPr>
        <p:blipFill>
          <a:blip r:embed="rId5"/>
          <a:stretch>
            <a:fillRect/>
          </a:stretch>
        </p:blipFill>
        <p:spPr>
          <a:xfrm rot="21366993">
            <a:off x="6271279" y="962531"/>
            <a:ext cx="2803247" cy="3991965"/>
          </a:xfrm>
          <a:prstGeom prst="rect">
            <a:avLst/>
          </a:prstGeom>
          <a:effectLst>
            <a:outerShdw blurRad="50800" dist="38100" dir="2700000" algn="tl" rotWithShape="0">
              <a:prstClr val="black">
                <a:alpha val="40000"/>
              </a:prstClr>
            </a:outerShdw>
          </a:effectLst>
        </p:spPr>
      </p:pic>
      <p:pic>
        <p:nvPicPr>
          <p:cNvPr id="3" name="Bildobjekt 2">
            <a:extLst>
              <a:ext uri="{FF2B5EF4-FFF2-40B4-BE49-F238E27FC236}">
                <a16:creationId xmlns:a16="http://schemas.microsoft.com/office/drawing/2014/main" id="{34D82F0F-03E0-D21C-2BF4-38A861424A79}"/>
              </a:ext>
            </a:extLst>
          </p:cNvPr>
          <p:cNvPicPr>
            <a:picLocks noChangeAspect="1"/>
          </p:cNvPicPr>
          <p:nvPr/>
        </p:nvPicPr>
        <p:blipFill rotWithShape="1">
          <a:blip r:embed="rId6"/>
          <a:srcRect l="3078" t="2602" r="3339" b="1082"/>
          <a:stretch/>
        </p:blipFill>
        <p:spPr>
          <a:xfrm rot="295425">
            <a:off x="9077925" y="1067550"/>
            <a:ext cx="2806628" cy="41667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2494899"/>
      </p:ext>
    </p:extLst>
  </p:cSld>
  <p:clrMapOvr>
    <a:masterClrMapping/>
  </p:clrMapOvr>
  <p:transition spd="slow">
    <p:fade/>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ndels">
  <a:themeElements>
    <a:clrScheme name="Handels">
      <a:dk1>
        <a:srgbClr val="000000"/>
      </a:dk1>
      <a:lt1>
        <a:srgbClr val="FFFFFF"/>
      </a:lt1>
      <a:dk2>
        <a:srgbClr val="A7A7A7"/>
      </a:dk2>
      <a:lt2>
        <a:srgbClr val="535353"/>
      </a:lt2>
      <a:accent1>
        <a:srgbClr val="E2261A"/>
      </a:accent1>
      <a:accent2>
        <a:srgbClr val="2DC6D6"/>
      </a:accent2>
      <a:accent3>
        <a:srgbClr val="FE7F03"/>
      </a:accent3>
      <a:accent4>
        <a:srgbClr val="00A486"/>
      </a:accent4>
      <a:accent5>
        <a:srgbClr val="8C2633"/>
      </a:accent5>
      <a:accent6>
        <a:srgbClr val="868C01"/>
      </a:accent6>
      <a:hlink>
        <a:srgbClr val="0000FF"/>
      </a:hlink>
      <a:folHlink>
        <a:srgbClr val="FF00FF"/>
      </a:folHlink>
    </a:clrScheme>
    <a:fontScheme name="Handels">
      <a:majorFont>
        <a:latin typeface="Helvetica"/>
        <a:ea typeface="Helvetica"/>
        <a:cs typeface="Helvetica"/>
      </a:majorFont>
      <a:minorFont>
        <a:latin typeface="Arial"/>
        <a:ea typeface="Arial"/>
        <a:cs typeface="Arial"/>
      </a:minorFont>
    </a:fontScheme>
    <a:fmtScheme name="Handel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c75cb3-12d5-415f-9da5-3b7a9787cea9" xsi:nil="true"/>
    <lcf76f155ced4ddcb4097134ff3c332f xmlns="16084d06-3e8e-49e3-9312-e473a5b7c9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74355090C044D4696E56DBEB4A1EA1D" ma:contentTypeVersion="17" ma:contentTypeDescription="Skapa ett nytt dokument." ma:contentTypeScope="" ma:versionID="37bbc20838007ecf5518eaf5e5f4835b">
  <xsd:schema xmlns:xsd="http://www.w3.org/2001/XMLSchema" xmlns:xs="http://www.w3.org/2001/XMLSchema" xmlns:p="http://schemas.microsoft.com/office/2006/metadata/properties" xmlns:ns2="16084d06-3e8e-49e3-9312-e473a5b7c930" xmlns:ns3="f5c75cb3-12d5-415f-9da5-3b7a9787cea9" targetNamespace="http://schemas.microsoft.com/office/2006/metadata/properties" ma:root="true" ma:fieldsID="01f08ab83dec1c4e7907156713f8fe6d" ns2:_="" ns3:_="">
    <xsd:import namespace="16084d06-3e8e-49e3-9312-e473a5b7c930"/>
    <xsd:import namespace="f5c75cb3-12d5-415f-9da5-3b7a9787ce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84d06-3e8e-49e3-9312-e473a5b7c9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07b0dcc0-e665-4050-ae29-3b765768433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c75cb3-12d5-415f-9da5-3b7a9787cea9"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88f952ec-11d6-40b5-9617-6d59e2035c40}" ma:internalName="TaxCatchAll" ma:showField="CatchAllData" ma:web="f5c75cb3-12d5-415f-9da5-3b7a9787c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EE7BEF-283C-4FF7-A82D-D0936891B2DD}">
  <ds:schemaRefs>
    <ds:schemaRef ds:uri="http://schemas.microsoft.com/sharepoint/v3/contenttype/forms"/>
  </ds:schemaRefs>
</ds:datastoreItem>
</file>

<file path=customXml/itemProps2.xml><?xml version="1.0" encoding="utf-8"?>
<ds:datastoreItem xmlns:ds="http://schemas.openxmlformats.org/officeDocument/2006/customXml" ds:itemID="{A521A2CE-EED9-4764-ACAC-89D8BC97F6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8EA6986-6344-47D7-A047-79AF8EDE2C8E}"/>
</file>

<file path=docProps/app.xml><?xml version="1.0" encoding="utf-8"?>
<Properties xmlns="http://schemas.openxmlformats.org/officeDocument/2006/extended-properties" xmlns:vt="http://schemas.openxmlformats.org/officeDocument/2006/docPropsVTypes">
  <TotalTime>0</TotalTime>
  <Words>7972</Words>
  <Application>Microsoft Office PowerPoint</Application>
  <PresentationFormat>Bredbild</PresentationFormat>
  <Paragraphs>687</Paragraphs>
  <Slides>46</Slides>
  <Notes>32</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46</vt:i4>
      </vt:variant>
    </vt:vector>
  </HeadingPairs>
  <TitlesOfParts>
    <vt:vector size="56" baseType="lpstr">
      <vt:lpstr>Arial</vt:lpstr>
      <vt:lpstr>Arial Black</vt:lpstr>
      <vt:lpstr>Calibri</vt:lpstr>
      <vt:lpstr>Calibri Light</vt:lpstr>
      <vt:lpstr>ff-meta-web-pro</vt:lpstr>
      <vt:lpstr>Lato</vt:lpstr>
      <vt:lpstr>Open Sans</vt:lpstr>
      <vt:lpstr>Times New Roman</vt:lpstr>
      <vt:lpstr>Office-tema</vt:lpstr>
      <vt:lpstr>Handels</vt:lpstr>
      <vt:lpstr>För dig som  är på väg ut i  arbetslivet</vt:lpstr>
      <vt:lpstr>PowerPoint-presentation</vt:lpstr>
      <vt:lpstr>PowerPoint-presentation</vt:lpstr>
      <vt:lpstr>PowerPoint-presentation</vt:lpstr>
      <vt:lpstr>PowerPoint-presentation</vt:lpstr>
      <vt:lpstr>PowerPoint-presentation</vt:lpstr>
      <vt:lpstr>PowerPoint-presentation</vt:lpstr>
      <vt:lpstr>Det fackliga löftet</vt:lpstr>
      <vt:lpstr>PowerPoint-presentation</vt:lpstr>
      <vt:lpstr>PowerPoint-presentation</vt:lpstr>
      <vt:lpstr>Internationellt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Karin Wernberg</dc:creator>
  <cp:lastModifiedBy>Tomasz Friberg</cp:lastModifiedBy>
  <cp:revision>56</cp:revision>
  <dcterms:created xsi:type="dcterms:W3CDTF">2021-09-15T11:45:41Z</dcterms:created>
  <dcterms:modified xsi:type="dcterms:W3CDTF">2023-07-31T11:07:54Z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0x010100074355090C044D4696E56DBEB4A1EA1D</vt:lpwstr>
  </property>
</Properties>
</file>