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sldIdLst>
    <p:sldId id="257" r:id="rId5"/>
    <p:sldId id="258" r:id="rId6"/>
    <p:sldId id="261" r:id="rId7"/>
    <p:sldId id="260" r:id="rId8"/>
    <p:sldId id="264" r:id="rId9"/>
    <p:sldId id="263" r:id="rId10"/>
    <p:sldId id="262" r:id="rId11"/>
    <p:sldId id="288" r:id="rId12"/>
    <p:sldId id="289" r:id="rId13"/>
    <p:sldId id="291" r:id="rId14"/>
    <p:sldId id="290" r:id="rId15"/>
    <p:sldId id="267" r:id="rId16"/>
    <p:sldId id="292" r:id="rId17"/>
    <p:sldId id="275" r:id="rId18"/>
    <p:sldId id="274" r:id="rId19"/>
    <p:sldId id="273" r:id="rId20"/>
    <p:sldId id="272" r:id="rId21"/>
    <p:sldId id="271" r:id="rId22"/>
    <p:sldId id="270" r:id="rId23"/>
    <p:sldId id="269" r:id="rId24"/>
    <p:sldId id="276" r:id="rId25"/>
    <p:sldId id="279" r:id="rId26"/>
    <p:sldId id="278" r:id="rId27"/>
    <p:sldId id="294" r:id="rId28"/>
    <p:sldId id="295" r:id="rId29"/>
    <p:sldId id="296" r:id="rId30"/>
    <p:sldId id="297" r:id="rId31"/>
    <p:sldId id="298" r:id="rId32"/>
    <p:sldId id="306" r:id="rId33"/>
    <p:sldId id="305" r:id="rId34"/>
    <p:sldId id="304" r:id="rId35"/>
    <p:sldId id="303" r:id="rId36"/>
    <p:sldId id="302" r:id="rId37"/>
    <p:sldId id="301" r:id="rId38"/>
    <p:sldId id="300" r:id="rId39"/>
    <p:sldId id="283" r:id="rId40"/>
    <p:sldId id="308" r:id="rId41"/>
    <p:sldId id="309" r:id="rId42"/>
    <p:sldId id="310" r:id="rId43"/>
    <p:sldId id="284" r:id="rId44"/>
    <p:sldId id="286" r:id="rId45"/>
    <p:sldId id="285" r:id="rId46"/>
    <p:sldId id="287" r:id="rId4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74377B-11FE-4527-4653-46C85E2C33D5}" v="81" dt="2025-08-15T07:52:05.1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1" autoAdjust="0"/>
    <p:restoredTop sz="94660"/>
  </p:normalViewPr>
  <p:slideViewPr>
    <p:cSldViewPr snapToGrid="0">
      <p:cViewPr varScale="1">
        <p:scale>
          <a:sx n="119" d="100"/>
          <a:sy n="119" d="100"/>
        </p:scale>
        <p:origin x="216"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Johansson" userId="S::sara.johansson@handels.se::e7711d2c-a123-4a91-baad-415a34495d01" providerId="AD" clId="Web-{32DDFAA6-69B9-D2F9-60E9-801C038D5CDE}"/>
    <pc:docChg chg="delSld">
      <pc:chgData name="Sara Johansson" userId="S::sara.johansson@handels.se::e7711d2c-a123-4a91-baad-415a34495d01" providerId="AD" clId="Web-{32DDFAA6-69B9-D2F9-60E9-801C038D5CDE}" dt="2023-03-02T21:40:23.539" v="2"/>
      <pc:docMkLst>
        <pc:docMk/>
      </pc:docMkLst>
      <pc:sldChg chg="del">
        <pc:chgData name="Sara Johansson" userId="S::sara.johansson@handels.se::e7711d2c-a123-4a91-baad-415a34495d01" providerId="AD" clId="Web-{32DDFAA6-69B9-D2F9-60E9-801C038D5CDE}" dt="2023-03-02T21:01:19.848" v="0"/>
        <pc:sldMkLst>
          <pc:docMk/>
          <pc:sldMk cId="2008996358" sldId="268"/>
        </pc:sldMkLst>
      </pc:sldChg>
      <pc:sldChg chg="del">
        <pc:chgData name="Sara Johansson" userId="S::sara.johansson@handels.se::e7711d2c-a123-4a91-baad-415a34495d01" providerId="AD" clId="Web-{32DDFAA6-69B9-D2F9-60E9-801C038D5CDE}" dt="2023-03-02T21:07:53.694" v="1"/>
        <pc:sldMkLst>
          <pc:docMk/>
          <pc:sldMk cId="3684163843" sldId="299"/>
        </pc:sldMkLst>
      </pc:sldChg>
      <pc:sldChg chg="del">
        <pc:chgData name="Sara Johansson" userId="S::sara.johansson@handels.se::e7711d2c-a123-4a91-baad-415a34495d01" providerId="AD" clId="Web-{32DDFAA6-69B9-D2F9-60E9-801C038D5CDE}" dt="2023-03-02T21:40:23.539" v="2"/>
        <pc:sldMkLst>
          <pc:docMk/>
          <pc:sldMk cId="964533029" sldId="307"/>
        </pc:sldMkLst>
      </pc:sldChg>
    </pc:docChg>
  </pc:docChgLst>
  <pc:docChgLst>
    <pc:chgData name="Fredrik Säterli" userId="S::fredrik.saterli@handels.se::9ac2fb1d-19f2-41da-a46c-12b71ec8eba7" providerId="AD" clId="Web-{4074377B-11FE-4527-4653-46C85E2C33D5}"/>
    <pc:docChg chg="modSld">
      <pc:chgData name="Fredrik Säterli" userId="S::fredrik.saterli@handels.se::9ac2fb1d-19f2-41da-a46c-12b71ec8eba7" providerId="AD" clId="Web-{4074377B-11FE-4527-4653-46C85E2C33D5}" dt="2025-08-15T07:52:05.148" v="80" actId="1076"/>
      <pc:docMkLst>
        <pc:docMk/>
      </pc:docMkLst>
      <pc:sldChg chg="addSp delSp modSp">
        <pc:chgData name="Fredrik Säterli" userId="S::fredrik.saterli@handels.se::9ac2fb1d-19f2-41da-a46c-12b71ec8eba7" providerId="AD" clId="Web-{4074377B-11FE-4527-4653-46C85E2C33D5}" dt="2025-08-15T07:52:05.148" v="80" actId="1076"/>
        <pc:sldMkLst>
          <pc:docMk/>
          <pc:sldMk cId="2337491459" sldId="292"/>
        </pc:sldMkLst>
        <pc:spChg chg="add del mod">
          <ac:chgData name="Fredrik Säterli" userId="S::fredrik.saterli@handels.se::9ac2fb1d-19f2-41da-a46c-12b71ec8eba7" providerId="AD" clId="Web-{4074377B-11FE-4527-4653-46C85E2C33D5}" dt="2025-08-15T07:28:28.392" v="7"/>
          <ac:spMkLst>
            <pc:docMk/>
            <pc:sldMk cId="2337491459" sldId="292"/>
            <ac:spMk id="4" creationId="{E1A04545-1C48-5CDA-CFDE-FF221959069A}"/>
          </ac:spMkLst>
        </pc:spChg>
        <pc:spChg chg="add del mod">
          <ac:chgData name="Fredrik Säterli" userId="S::fredrik.saterli@handels.se::9ac2fb1d-19f2-41da-a46c-12b71ec8eba7" providerId="AD" clId="Web-{4074377B-11FE-4527-4653-46C85E2C33D5}" dt="2025-08-15T07:28:51.736" v="19"/>
          <ac:spMkLst>
            <pc:docMk/>
            <pc:sldMk cId="2337491459" sldId="292"/>
            <ac:spMk id="8" creationId="{F280871A-A790-918B-BF43-CCD89AFC17E2}"/>
          </ac:spMkLst>
        </pc:spChg>
        <pc:spChg chg="del">
          <ac:chgData name="Fredrik Säterli" userId="S::fredrik.saterli@handels.se::9ac2fb1d-19f2-41da-a46c-12b71ec8eba7" providerId="AD" clId="Web-{4074377B-11FE-4527-4653-46C85E2C33D5}" dt="2025-08-15T07:48:59.585" v="47"/>
          <ac:spMkLst>
            <pc:docMk/>
            <pc:sldMk cId="2337491459" sldId="292"/>
            <ac:spMk id="435" creationId="{00000000-0000-0000-0000-000000000000}"/>
          </ac:spMkLst>
        </pc:spChg>
        <pc:spChg chg="del">
          <ac:chgData name="Fredrik Säterli" userId="S::fredrik.saterli@handels.se::9ac2fb1d-19f2-41da-a46c-12b71ec8eba7" providerId="AD" clId="Web-{4074377B-11FE-4527-4653-46C85E2C33D5}" dt="2025-08-15T07:49:06.303" v="49"/>
          <ac:spMkLst>
            <pc:docMk/>
            <pc:sldMk cId="2337491459" sldId="292"/>
            <ac:spMk id="436" creationId="{00000000-0000-0000-0000-000000000000}"/>
          </ac:spMkLst>
        </pc:spChg>
        <pc:spChg chg="del">
          <ac:chgData name="Fredrik Säterli" userId="S::fredrik.saterli@handels.se::9ac2fb1d-19f2-41da-a46c-12b71ec8eba7" providerId="AD" clId="Web-{4074377B-11FE-4527-4653-46C85E2C33D5}" dt="2025-08-15T07:49:03.710" v="48"/>
          <ac:spMkLst>
            <pc:docMk/>
            <pc:sldMk cId="2337491459" sldId="292"/>
            <ac:spMk id="437" creationId="{00000000-0000-0000-0000-000000000000}"/>
          </ac:spMkLst>
        </pc:spChg>
        <pc:spChg chg="mod ord">
          <ac:chgData name="Fredrik Säterli" userId="S::fredrik.saterli@handels.se::9ac2fb1d-19f2-41da-a46c-12b71ec8eba7" providerId="AD" clId="Web-{4074377B-11FE-4527-4653-46C85E2C33D5}" dt="2025-08-15T07:52:05.148" v="80" actId="1076"/>
          <ac:spMkLst>
            <pc:docMk/>
            <pc:sldMk cId="2337491459" sldId="292"/>
            <ac:spMk id="441" creationId="{00000000-0000-0000-0000-000000000000}"/>
          </ac:spMkLst>
        </pc:spChg>
        <pc:graphicFrameChg chg="add del mod">
          <ac:chgData name="Fredrik Säterli" userId="S::fredrik.saterli@handels.se::9ac2fb1d-19f2-41da-a46c-12b71ec8eba7" providerId="AD" clId="Web-{4074377B-11FE-4527-4653-46C85E2C33D5}" dt="2025-08-15T07:28:28.392" v="8"/>
          <ac:graphicFrameMkLst>
            <pc:docMk/>
            <pc:sldMk cId="2337491459" sldId="292"/>
            <ac:graphicFrameMk id="3" creationId="{C9794648-B8D2-4787-D1AD-8465F0790F32}"/>
          </ac:graphicFrameMkLst>
        </pc:graphicFrameChg>
        <pc:graphicFrameChg chg="add del mod">
          <ac:chgData name="Fredrik Säterli" userId="S::fredrik.saterli@handels.se::9ac2fb1d-19f2-41da-a46c-12b71ec8eba7" providerId="AD" clId="Web-{4074377B-11FE-4527-4653-46C85E2C33D5}" dt="2025-08-15T07:28:51.736" v="20"/>
          <ac:graphicFrameMkLst>
            <pc:docMk/>
            <pc:sldMk cId="2337491459" sldId="292"/>
            <ac:graphicFrameMk id="7" creationId="{F3F17381-6419-536F-063D-D17DD31EB8D4}"/>
          </ac:graphicFrameMkLst>
        </pc:graphicFrameChg>
        <pc:graphicFrameChg chg="add del mod modGraphic">
          <ac:chgData name="Fredrik Säterli" userId="S::fredrik.saterli@handels.se::9ac2fb1d-19f2-41da-a46c-12b71ec8eba7" providerId="AD" clId="Web-{4074377B-11FE-4527-4653-46C85E2C33D5}" dt="2025-08-15T07:30:20.956" v="33"/>
          <ac:graphicFrameMkLst>
            <pc:docMk/>
            <pc:sldMk cId="2337491459" sldId="292"/>
            <ac:graphicFrameMk id="11" creationId="{DDBB91C0-5A94-A032-FF82-44FB9298FD7B}"/>
          </ac:graphicFrameMkLst>
        </pc:graphicFrameChg>
        <pc:picChg chg="add del mod">
          <ac:chgData name="Fredrik Säterli" userId="S::fredrik.saterli@handels.se::9ac2fb1d-19f2-41da-a46c-12b71ec8eba7" providerId="AD" clId="Web-{4074377B-11FE-4527-4653-46C85E2C33D5}" dt="2025-08-15T07:48:17.006" v="41"/>
          <ac:picMkLst>
            <pc:docMk/>
            <pc:sldMk cId="2337491459" sldId="292"/>
            <ac:picMk id="5" creationId="{345A6224-CDA4-4024-9673-8C303AEC473B}"/>
          </ac:picMkLst>
        </pc:picChg>
        <pc:picChg chg="del mod">
          <ac:chgData name="Fredrik Säterli" userId="S::fredrik.saterli@handels.se::9ac2fb1d-19f2-41da-a46c-12b71ec8eba7" providerId="AD" clId="Web-{4074377B-11FE-4527-4653-46C85E2C33D5}" dt="2025-08-15T07:50:05.601" v="56"/>
          <ac:picMkLst>
            <pc:docMk/>
            <pc:sldMk cId="2337491459" sldId="292"/>
            <ac:picMk id="9" creationId="{337CDFC7-C259-4C52-A9A5-CFA3C5B0B754}"/>
          </ac:picMkLst>
        </pc:picChg>
        <pc:picChg chg="add del mod">
          <ac:chgData name="Fredrik Säterli" userId="S::fredrik.saterli@handels.se::9ac2fb1d-19f2-41da-a46c-12b71ec8eba7" providerId="AD" clId="Web-{4074377B-11FE-4527-4653-46C85E2C33D5}" dt="2025-08-15T07:48:09.569" v="40"/>
          <ac:picMkLst>
            <pc:docMk/>
            <pc:sldMk cId="2337491459" sldId="292"/>
            <ac:picMk id="12" creationId="{7C78565A-7383-EBE2-687E-6699857F351F}"/>
          </ac:picMkLst>
        </pc:picChg>
        <pc:picChg chg="add del mod">
          <ac:chgData name="Fredrik Säterli" userId="S::fredrik.saterli@handels.se::9ac2fb1d-19f2-41da-a46c-12b71ec8eba7" providerId="AD" clId="Web-{4074377B-11FE-4527-4653-46C85E2C33D5}" dt="2025-08-15T07:50:23.132" v="64" actId="14100"/>
          <ac:picMkLst>
            <pc:docMk/>
            <pc:sldMk cId="2337491459" sldId="292"/>
            <ac:picMk id="13" creationId="{E2BEFF22-B809-4962-8B7B-A44CDC728C40}"/>
          </ac:picMkLst>
        </pc:picChg>
        <pc:picChg chg="add del mod">
          <ac:chgData name="Fredrik Säterli" userId="S::fredrik.saterli@handels.se::9ac2fb1d-19f2-41da-a46c-12b71ec8eba7" providerId="AD" clId="Web-{4074377B-11FE-4527-4653-46C85E2C33D5}" dt="2025-08-15T07:49:40.725" v="54"/>
          <ac:picMkLst>
            <pc:docMk/>
            <pc:sldMk cId="2337491459" sldId="292"/>
            <ac:picMk id="14" creationId="{B6C4D2B7-35E9-FCE9-AE68-BAFAE5F42ECD}"/>
          </ac:picMkLst>
        </pc:picChg>
        <pc:picChg chg="add mod">
          <ac:chgData name="Fredrik Säterli" userId="S::fredrik.saterli@handels.se::9ac2fb1d-19f2-41da-a46c-12b71ec8eba7" providerId="AD" clId="Web-{4074377B-11FE-4527-4653-46C85E2C33D5}" dt="2025-08-15T07:49:44.350" v="55" actId="1076"/>
          <ac:picMkLst>
            <pc:docMk/>
            <pc:sldMk cId="2337491459" sldId="292"/>
            <ac:picMk id="15" creationId="{557A4345-591B-A649-72BD-1E79FF82D7A6}"/>
          </ac:picMkLst>
        </pc:picChg>
        <pc:picChg chg="add mod">
          <ac:chgData name="Fredrik Säterli" userId="S::fredrik.saterli@handels.se::9ac2fb1d-19f2-41da-a46c-12b71ec8eba7" providerId="AD" clId="Web-{4074377B-11FE-4527-4653-46C85E2C33D5}" dt="2025-08-15T07:50:28.210" v="66" actId="14100"/>
          <ac:picMkLst>
            <pc:docMk/>
            <pc:sldMk cId="2337491459" sldId="292"/>
            <ac:picMk id="16" creationId="{AF803E92-AF59-AFCB-140D-A2A261319A79}"/>
          </ac:picMkLst>
        </pc:picChg>
        <pc:picChg chg="add mod">
          <ac:chgData name="Fredrik Säterli" userId="S::fredrik.saterli@handels.se::9ac2fb1d-19f2-41da-a46c-12b71ec8eba7" providerId="AD" clId="Web-{4074377B-11FE-4527-4653-46C85E2C33D5}" dt="2025-08-15T07:50:51.523" v="69" actId="14100"/>
          <ac:picMkLst>
            <pc:docMk/>
            <pc:sldMk cId="2337491459" sldId="292"/>
            <ac:picMk id="17" creationId="{E17DC0C7-F67E-493A-6F18-C6689047E4AE}"/>
          </ac:picMkLst>
        </pc:picChg>
        <pc:picChg chg="add mod">
          <ac:chgData name="Fredrik Säterli" userId="S::fredrik.saterli@handels.se::9ac2fb1d-19f2-41da-a46c-12b71ec8eba7" providerId="AD" clId="Web-{4074377B-11FE-4527-4653-46C85E2C33D5}" dt="2025-08-15T07:51:50.460" v="77" actId="1076"/>
          <ac:picMkLst>
            <pc:docMk/>
            <pc:sldMk cId="2337491459" sldId="292"/>
            <ac:picMk id="18" creationId="{B565CFB5-EB17-238C-9961-565F266FEE79}"/>
          </ac:picMkLst>
        </pc:picChg>
        <pc:picChg chg="del">
          <ac:chgData name="Fredrik Säterli" userId="S::fredrik.saterli@handels.se::9ac2fb1d-19f2-41da-a46c-12b71ec8eba7" providerId="AD" clId="Web-{4074377B-11FE-4527-4653-46C85E2C33D5}" dt="2025-08-15T07:48:21.397" v="43"/>
          <ac:picMkLst>
            <pc:docMk/>
            <pc:sldMk cId="2337491459" sldId="292"/>
            <ac:picMk id="19" creationId="{A10261C6-E1E6-4A2E-B709-349CC6C6BAE7}"/>
          </ac:picMkLst>
        </pc:picChg>
        <pc:picChg chg="del">
          <ac:chgData name="Fredrik Säterli" userId="S::fredrik.saterli@handels.se::9ac2fb1d-19f2-41da-a46c-12b71ec8eba7" providerId="AD" clId="Web-{4074377B-11FE-4527-4653-46C85E2C33D5}" dt="2025-08-15T07:50:15.304" v="60"/>
          <ac:picMkLst>
            <pc:docMk/>
            <pc:sldMk cId="2337491459" sldId="292"/>
            <ac:picMk id="21" creationId="{D5D4BE6C-DADF-4499-B706-E35E9AE91411}"/>
          </ac:picMkLst>
        </pc:picChg>
        <pc:picChg chg="del mod">
          <ac:chgData name="Fredrik Säterli" userId="S::fredrik.saterli@handels.se::9ac2fb1d-19f2-41da-a46c-12b71ec8eba7" providerId="AD" clId="Web-{4074377B-11FE-4527-4653-46C85E2C33D5}" dt="2025-08-15T07:48:20.178" v="42"/>
          <ac:picMkLst>
            <pc:docMk/>
            <pc:sldMk cId="2337491459" sldId="292"/>
            <ac:picMk id="23" creationId="{FDAC9EAF-CE7B-4F17-A584-54D67A202AA5}"/>
          </ac:picMkLst>
        </pc:picChg>
        <pc:picChg chg="del">
          <ac:chgData name="Fredrik Säterli" userId="S::fredrik.saterli@handels.se::9ac2fb1d-19f2-41da-a46c-12b71ec8eba7" providerId="AD" clId="Web-{4074377B-11FE-4527-4653-46C85E2C33D5}" dt="2025-08-15T07:50:17.163" v="61"/>
          <ac:picMkLst>
            <pc:docMk/>
            <pc:sldMk cId="2337491459" sldId="292"/>
            <ac:picMk id="25" creationId="{BEF15C8F-F08A-49CA-A403-76E1C5858572}"/>
          </ac:picMkLst>
        </pc:picChg>
        <pc:picChg chg="del">
          <ac:chgData name="Fredrik Säterli" userId="S::fredrik.saterli@handels.se::9ac2fb1d-19f2-41da-a46c-12b71ec8eba7" providerId="AD" clId="Web-{4074377B-11FE-4527-4653-46C85E2C33D5}" dt="2025-08-15T07:51:26.538" v="70"/>
          <ac:picMkLst>
            <pc:docMk/>
            <pc:sldMk cId="2337491459" sldId="292"/>
            <ac:picMk id="440" creationId="{00000000-0000-0000-0000-000000000000}"/>
          </ac:picMkLst>
        </pc:picChg>
      </pc:sldChg>
    </pc:docChg>
  </pc:docChgLst>
  <pc:docChgLst>
    <pc:chgData name="Lizette Nilsson" userId="S::lizette.nilsson@handels.se::6c241d1f-52e0-4428-8163-679e900bc164" providerId="AD" clId="Web-{F3E0978C-0E9C-6C05-6CF8-25E7F2208E1E}"/>
    <pc:docChg chg="addSld delSld sldOrd">
      <pc:chgData name="Lizette Nilsson" userId="S::lizette.nilsson@handels.se::6c241d1f-52e0-4428-8163-679e900bc164" providerId="AD" clId="Web-{F3E0978C-0E9C-6C05-6CF8-25E7F2208E1E}" dt="2021-09-15T12:40:04.394" v="29"/>
      <pc:docMkLst>
        <pc:docMk/>
      </pc:docMkLst>
      <pc:sldChg chg="del">
        <pc:chgData name="Lizette Nilsson" userId="S::lizette.nilsson@handels.se::6c241d1f-52e0-4428-8163-679e900bc164" providerId="AD" clId="Web-{F3E0978C-0E9C-6C05-6CF8-25E7F2208E1E}" dt="2021-09-15T12:37:59.251" v="28"/>
        <pc:sldMkLst>
          <pc:docMk/>
          <pc:sldMk cId="2666909668" sldId="259"/>
        </pc:sldMkLst>
      </pc:sldChg>
      <pc:sldChg chg="del">
        <pc:chgData name="Lizette Nilsson" userId="S::lizette.nilsson@handels.se::6c241d1f-52e0-4428-8163-679e900bc164" providerId="AD" clId="Web-{F3E0978C-0E9C-6C05-6CF8-25E7F2208E1E}" dt="2021-09-15T12:29:54.942" v="4"/>
        <pc:sldMkLst>
          <pc:docMk/>
          <pc:sldMk cId="2490694684" sldId="265"/>
        </pc:sldMkLst>
      </pc:sldChg>
      <pc:sldChg chg="del ord">
        <pc:chgData name="Lizette Nilsson" userId="S::lizette.nilsson@handels.se::6c241d1f-52e0-4428-8163-679e900bc164" providerId="AD" clId="Web-{F3E0978C-0E9C-6C05-6CF8-25E7F2208E1E}" dt="2021-09-15T12:30:07.318" v="6"/>
        <pc:sldMkLst>
          <pc:docMk/>
          <pc:sldMk cId="4148212770" sldId="280"/>
        </pc:sldMkLst>
      </pc:sldChg>
      <pc:sldChg chg="del">
        <pc:chgData name="Lizette Nilsson" userId="S::lizette.nilsson@handels.se::6c241d1f-52e0-4428-8163-679e900bc164" providerId="AD" clId="Web-{F3E0978C-0E9C-6C05-6CF8-25E7F2208E1E}" dt="2021-09-15T12:35:18.919" v="16"/>
        <pc:sldMkLst>
          <pc:docMk/>
          <pc:sldMk cId="761004715" sldId="281"/>
        </pc:sldMkLst>
      </pc:sldChg>
      <pc:sldChg chg="del">
        <pc:chgData name="Lizette Nilsson" userId="S::lizette.nilsson@handels.se::6c241d1f-52e0-4428-8163-679e900bc164" providerId="AD" clId="Web-{F3E0978C-0E9C-6C05-6CF8-25E7F2208E1E}" dt="2021-09-15T12:35:15.997" v="15"/>
        <pc:sldMkLst>
          <pc:docMk/>
          <pc:sldMk cId="2887943856" sldId="282"/>
        </pc:sldMkLst>
      </pc:sldChg>
      <pc:sldChg chg="add">
        <pc:chgData name="Lizette Nilsson" userId="S::lizette.nilsson@handels.se::6c241d1f-52e0-4428-8163-679e900bc164" providerId="AD" clId="Web-{F3E0978C-0E9C-6C05-6CF8-25E7F2208E1E}" dt="2021-09-15T12:28:20.628" v="0"/>
        <pc:sldMkLst>
          <pc:docMk/>
          <pc:sldMk cId="290857934" sldId="288"/>
        </pc:sldMkLst>
      </pc:sldChg>
      <pc:sldChg chg="add">
        <pc:chgData name="Lizette Nilsson" userId="S::lizette.nilsson@handels.se::6c241d1f-52e0-4428-8163-679e900bc164" providerId="AD" clId="Web-{F3E0978C-0E9C-6C05-6CF8-25E7F2208E1E}" dt="2021-09-15T12:28:57.035" v="1"/>
        <pc:sldMkLst>
          <pc:docMk/>
          <pc:sldMk cId="2552494899" sldId="289"/>
        </pc:sldMkLst>
      </pc:sldChg>
      <pc:sldChg chg="add">
        <pc:chgData name="Lizette Nilsson" userId="S::lizette.nilsson@handels.se::6c241d1f-52e0-4428-8163-679e900bc164" providerId="AD" clId="Web-{F3E0978C-0E9C-6C05-6CF8-25E7F2208E1E}" dt="2021-09-15T12:29:27.473" v="2"/>
        <pc:sldMkLst>
          <pc:docMk/>
          <pc:sldMk cId="1720827995" sldId="290"/>
        </pc:sldMkLst>
      </pc:sldChg>
      <pc:sldChg chg="add">
        <pc:chgData name="Lizette Nilsson" userId="S::lizette.nilsson@handels.se::6c241d1f-52e0-4428-8163-679e900bc164" providerId="AD" clId="Web-{F3E0978C-0E9C-6C05-6CF8-25E7F2208E1E}" dt="2021-09-15T12:29:28.004" v="3"/>
        <pc:sldMkLst>
          <pc:docMk/>
          <pc:sldMk cId="1855831686" sldId="291"/>
        </pc:sldMkLst>
      </pc:sldChg>
      <pc:sldChg chg="add">
        <pc:chgData name="Lizette Nilsson" userId="S::lizette.nilsson@handels.se::6c241d1f-52e0-4428-8163-679e900bc164" providerId="AD" clId="Web-{F3E0978C-0E9C-6C05-6CF8-25E7F2208E1E}" dt="2021-09-15T12:30:41.615" v="7"/>
        <pc:sldMkLst>
          <pc:docMk/>
          <pc:sldMk cId="2337491459" sldId="292"/>
        </pc:sldMkLst>
      </pc:sldChg>
      <pc:sldChg chg="add del">
        <pc:chgData name="Lizette Nilsson" userId="S::lizette.nilsson@handels.se::6c241d1f-52e0-4428-8163-679e900bc164" providerId="AD" clId="Web-{F3E0978C-0E9C-6C05-6CF8-25E7F2208E1E}" dt="2021-09-15T12:40:04.394" v="29"/>
        <pc:sldMkLst>
          <pc:docMk/>
          <pc:sldMk cId="3652521518" sldId="293"/>
        </pc:sldMkLst>
      </pc:sldChg>
      <pc:sldChg chg="add">
        <pc:chgData name="Lizette Nilsson" userId="S::lizette.nilsson@handels.se::6c241d1f-52e0-4428-8163-679e900bc164" providerId="AD" clId="Web-{F3E0978C-0E9C-6C05-6CF8-25E7F2208E1E}" dt="2021-09-15T12:33:37.135" v="9"/>
        <pc:sldMkLst>
          <pc:docMk/>
          <pc:sldMk cId="3310692621" sldId="294"/>
        </pc:sldMkLst>
      </pc:sldChg>
      <pc:sldChg chg="add">
        <pc:chgData name="Lizette Nilsson" userId="S::lizette.nilsson@handels.se::6c241d1f-52e0-4428-8163-679e900bc164" providerId="AD" clId="Web-{F3E0978C-0E9C-6C05-6CF8-25E7F2208E1E}" dt="2021-09-15T12:33:55.279" v="10"/>
        <pc:sldMkLst>
          <pc:docMk/>
          <pc:sldMk cId="1685892636" sldId="295"/>
        </pc:sldMkLst>
      </pc:sldChg>
      <pc:sldChg chg="add">
        <pc:chgData name="Lizette Nilsson" userId="S::lizette.nilsson@handels.se::6c241d1f-52e0-4428-8163-679e900bc164" providerId="AD" clId="Web-{F3E0978C-0E9C-6C05-6CF8-25E7F2208E1E}" dt="2021-09-15T12:34:17.745" v="11"/>
        <pc:sldMkLst>
          <pc:docMk/>
          <pc:sldMk cId="1044411055" sldId="296"/>
        </pc:sldMkLst>
      </pc:sldChg>
      <pc:sldChg chg="add">
        <pc:chgData name="Lizette Nilsson" userId="S::lizette.nilsson@handels.se::6c241d1f-52e0-4428-8163-679e900bc164" providerId="AD" clId="Web-{F3E0978C-0E9C-6C05-6CF8-25E7F2208E1E}" dt="2021-09-15T12:34:32.652" v="12"/>
        <pc:sldMkLst>
          <pc:docMk/>
          <pc:sldMk cId="1140965744" sldId="297"/>
        </pc:sldMkLst>
      </pc:sldChg>
      <pc:sldChg chg="add">
        <pc:chgData name="Lizette Nilsson" userId="S::lizette.nilsson@handels.se::6c241d1f-52e0-4428-8163-679e900bc164" providerId="AD" clId="Web-{F3E0978C-0E9C-6C05-6CF8-25E7F2208E1E}" dt="2021-09-15T12:35:02.215" v="13"/>
        <pc:sldMkLst>
          <pc:docMk/>
          <pc:sldMk cId="3464551650" sldId="298"/>
        </pc:sldMkLst>
      </pc:sldChg>
      <pc:sldChg chg="add">
        <pc:chgData name="Lizette Nilsson" userId="S::lizette.nilsson@handels.se::6c241d1f-52e0-4428-8163-679e900bc164" providerId="AD" clId="Web-{F3E0978C-0E9C-6C05-6CF8-25E7F2208E1E}" dt="2021-09-15T12:35:02.684" v="14"/>
        <pc:sldMkLst>
          <pc:docMk/>
          <pc:sldMk cId="3684163843" sldId="299"/>
        </pc:sldMkLst>
      </pc:sldChg>
      <pc:sldChg chg="add">
        <pc:chgData name="Lizette Nilsson" userId="S::lizette.nilsson@handels.se::6c241d1f-52e0-4428-8163-679e900bc164" providerId="AD" clId="Web-{F3E0978C-0E9C-6C05-6CF8-25E7F2208E1E}" dt="2021-09-15T12:35:57.576" v="17"/>
        <pc:sldMkLst>
          <pc:docMk/>
          <pc:sldMk cId="2660983227" sldId="300"/>
        </pc:sldMkLst>
      </pc:sldChg>
      <pc:sldChg chg="add">
        <pc:chgData name="Lizette Nilsson" userId="S::lizette.nilsson@handels.se::6c241d1f-52e0-4428-8163-679e900bc164" providerId="AD" clId="Web-{F3E0978C-0E9C-6C05-6CF8-25E7F2208E1E}" dt="2021-09-15T12:35:58.857" v="18"/>
        <pc:sldMkLst>
          <pc:docMk/>
          <pc:sldMk cId="1458184369" sldId="301"/>
        </pc:sldMkLst>
      </pc:sldChg>
      <pc:sldChg chg="add">
        <pc:chgData name="Lizette Nilsson" userId="S::lizette.nilsson@handels.se::6c241d1f-52e0-4428-8163-679e900bc164" providerId="AD" clId="Web-{F3E0978C-0E9C-6C05-6CF8-25E7F2208E1E}" dt="2021-09-15T12:35:59.654" v="19"/>
        <pc:sldMkLst>
          <pc:docMk/>
          <pc:sldMk cId="356061697" sldId="302"/>
        </pc:sldMkLst>
      </pc:sldChg>
      <pc:sldChg chg="add">
        <pc:chgData name="Lizette Nilsson" userId="S::lizette.nilsson@handels.se::6c241d1f-52e0-4428-8163-679e900bc164" providerId="AD" clId="Web-{F3E0978C-0E9C-6C05-6CF8-25E7F2208E1E}" dt="2021-09-15T12:36:00.420" v="20"/>
        <pc:sldMkLst>
          <pc:docMk/>
          <pc:sldMk cId="3738369694" sldId="303"/>
        </pc:sldMkLst>
      </pc:sldChg>
      <pc:sldChg chg="add">
        <pc:chgData name="Lizette Nilsson" userId="S::lizette.nilsson@handels.se::6c241d1f-52e0-4428-8163-679e900bc164" providerId="AD" clId="Web-{F3E0978C-0E9C-6C05-6CF8-25E7F2208E1E}" dt="2021-09-15T12:36:01.217" v="21"/>
        <pc:sldMkLst>
          <pc:docMk/>
          <pc:sldMk cId="710073709" sldId="304"/>
        </pc:sldMkLst>
      </pc:sldChg>
      <pc:sldChg chg="add">
        <pc:chgData name="Lizette Nilsson" userId="S::lizette.nilsson@handels.se::6c241d1f-52e0-4428-8163-679e900bc164" providerId="AD" clId="Web-{F3E0978C-0E9C-6C05-6CF8-25E7F2208E1E}" dt="2021-09-15T12:36:01.888" v="22"/>
        <pc:sldMkLst>
          <pc:docMk/>
          <pc:sldMk cId="2523913013" sldId="305"/>
        </pc:sldMkLst>
      </pc:sldChg>
      <pc:sldChg chg="add">
        <pc:chgData name="Lizette Nilsson" userId="S::lizette.nilsson@handels.se::6c241d1f-52e0-4428-8163-679e900bc164" providerId="AD" clId="Web-{F3E0978C-0E9C-6C05-6CF8-25E7F2208E1E}" dt="2021-09-15T12:36:02.576" v="23"/>
        <pc:sldMkLst>
          <pc:docMk/>
          <pc:sldMk cId="1846980484" sldId="306"/>
        </pc:sldMkLst>
      </pc:sldChg>
      <pc:sldChg chg="add">
        <pc:chgData name="Lizette Nilsson" userId="S::lizette.nilsson@handels.se::6c241d1f-52e0-4428-8163-679e900bc164" providerId="AD" clId="Web-{F3E0978C-0E9C-6C05-6CF8-25E7F2208E1E}" dt="2021-09-15T12:36:59.515" v="24"/>
        <pc:sldMkLst>
          <pc:docMk/>
          <pc:sldMk cId="964533029" sldId="307"/>
        </pc:sldMkLst>
      </pc:sldChg>
      <pc:sldChg chg="add">
        <pc:chgData name="Lizette Nilsson" userId="S::lizette.nilsson@handels.se::6c241d1f-52e0-4428-8163-679e900bc164" providerId="AD" clId="Web-{F3E0978C-0E9C-6C05-6CF8-25E7F2208E1E}" dt="2021-09-15T12:36:59.844" v="25"/>
        <pc:sldMkLst>
          <pc:docMk/>
          <pc:sldMk cId="3945834078" sldId="308"/>
        </pc:sldMkLst>
      </pc:sldChg>
      <pc:sldChg chg="add">
        <pc:chgData name="Lizette Nilsson" userId="S::lizette.nilsson@handels.se::6c241d1f-52e0-4428-8163-679e900bc164" providerId="AD" clId="Web-{F3E0978C-0E9C-6C05-6CF8-25E7F2208E1E}" dt="2021-09-15T12:37:13.484" v="26"/>
        <pc:sldMkLst>
          <pc:docMk/>
          <pc:sldMk cId="1794471908" sldId="309"/>
        </pc:sldMkLst>
      </pc:sldChg>
      <pc:sldChg chg="add">
        <pc:chgData name="Lizette Nilsson" userId="S::lizette.nilsson@handels.se::6c241d1f-52e0-4428-8163-679e900bc164" providerId="AD" clId="Web-{F3E0978C-0E9C-6C05-6CF8-25E7F2208E1E}" dt="2021-09-15T12:37:35.125" v="27"/>
        <pc:sldMkLst>
          <pc:docMk/>
          <pc:sldMk cId="1510629483"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36AA54-3622-40DD-8563-1D4CA7A726EE}" type="datetimeFigureOut">
              <a:rPr lang="sv-SE"/>
              <a:t>2025-08-15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A3A2CA-C703-4EE7-B50E-98F37F53508D}" type="slidenum">
              <a:rPr lang="sv-SE"/>
              <a:t>‹#›</a:t>
            </a:fld>
            <a:endParaRPr lang="sv-SE"/>
          </a:p>
        </p:txBody>
      </p:sp>
    </p:spTree>
    <p:extLst>
      <p:ext uri="{BB962C8B-B14F-4D97-AF65-F5344CB8AC3E}">
        <p14:creationId xmlns:p14="http://schemas.microsoft.com/office/powerpoint/2010/main" val="76937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swedwatch.org/sv/video/rapport-fran-tomtens-verkstad"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swedwatch.org/sv/video/rapport-fran-tomtens-verkstad"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vimeo.com/12923478"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youtube.com/watch?v=79HJ5cjp88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hape 88"/>
          <p:cNvSpPr>
            <a:spLocks noGrp="1" noRot="1" noChangeAspect="1"/>
          </p:cNvSpPr>
          <p:nvPr>
            <p:ph type="sldImg"/>
          </p:nvPr>
        </p:nvSpPr>
        <p:spPr>
          <a:xfrm>
            <a:off x="381000" y="685800"/>
            <a:ext cx="6096000" cy="3429000"/>
          </a:xfrm>
          <a:prstGeom prst="rect">
            <a:avLst/>
          </a:prstGeom>
        </p:spPr>
        <p:txBody>
          <a:bodyPr/>
          <a:lstStyle/>
          <a:p>
            <a:endParaRPr/>
          </a:p>
        </p:txBody>
      </p:sp>
      <p:sp>
        <p:nvSpPr>
          <p:cNvPr id="89" name="Shape 89"/>
          <p:cNvSpPr>
            <a:spLocks noGrp="1"/>
          </p:cNvSpPr>
          <p:nvPr>
            <p:ph type="body" sz="quarter" idx="1"/>
          </p:nvPr>
        </p:nvSpPr>
        <p:spPr>
          <a:prstGeom prst="rect">
            <a:avLst/>
          </a:prstGeom>
        </p:spPr>
        <p:txBody>
          <a:bodyPr/>
          <a:lstStyle/>
          <a:p>
            <a:pPr>
              <a:spcBef>
                <a:spcPts val="0"/>
              </a:spcBef>
              <a:defRPr b="1"/>
            </a:pPr>
            <a:r>
              <a:t>Inledning </a:t>
            </a:r>
          </a:p>
          <a:p>
            <a:pPr>
              <a:spcBef>
                <a:spcPts val="0"/>
              </a:spcBef>
            </a:pPr>
            <a:r>
              <a:t>Materialet är ett exempel på vad du kan ta upp. Det innehåller många powerpointbilder och andra verktyg du kan använda dig av som skolinformatör. Tanken är inte att du ska visa alla bilder och ordagrant säga exakt allt som finns med i talarmanuset, utan du kan själv välja vilka bilder och anpassa informationen efter tid, inriktning och årskurs. </a:t>
            </a:r>
          </a:p>
          <a:p>
            <a:pPr>
              <a:spcBef>
                <a:spcPts val="0"/>
              </a:spcBef>
            </a:pPr>
            <a:endParaRPr/>
          </a:p>
          <a:p>
            <a:pPr>
              <a:spcBef>
                <a:spcPts val="0"/>
              </a:spcBef>
            </a:pPr>
            <a:r>
              <a:t>På handels.se/skolinfo finns alla verktyg och powerpoint-presentationer som är anpassade efter årskurs. </a:t>
            </a:r>
          </a:p>
          <a:p>
            <a:pPr>
              <a:spcBef>
                <a:spcPts val="0"/>
              </a:spcBef>
            </a:pPr>
            <a:r>
              <a:t> </a:t>
            </a:r>
          </a:p>
          <a:p>
            <a:pPr>
              <a:spcBef>
                <a:spcPts val="0"/>
              </a:spcBef>
            </a:pPr>
            <a:r>
              <a:t>Vi använder oftast Handels workshop (magneter) om lag/avtal eftersom vi vet att det är ett bra sätt att göra eleverna delaktiga och ta till sig information. </a:t>
            </a:r>
          </a:p>
          <a:p>
            <a:pPr>
              <a:spcBef>
                <a:spcPts val="0"/>
              </a:spcBef>
            </a:pPr>
            <a:r>
              <a:t>Vi ser också alltid till att informera om saker som är bra att tänka på nu när man ska ut och jobba och ger alla elever foldern ”På väg ut i arbetslivet”.</a:t>
            </a:r>
          </a:p>
          <a:p>
            <a:pPr>
              <a:spcBef>
                <a:spcPts val="0"/>
              </a:spcBef>
            </a:pPr>
            <a:r>
              <a:t> </a:t>
            </a:r>
          </a:p>
          <a:p>
            <a:pPr>
              <a:spcBef>
                <a:spcPts val="0"/>
              </a:spcBef>
            </a:pPr>
            <a:r>
              <a:t>Det är såklart viktigt att de allra flesta elever är eller blir elevmedlemmar. Tänk på att inte vänta med info om elevmedlemskap till slutet av presentationen. Det kan bli stressigt och glömmas bort, utan försök flika in det ungefär i mitten av presentationen och påminn i slutet. </a:t>
            </a:r>
          </a:p>
          <a:p>
            <a:pPr>
              <a:spcBef>
                <a:spcPts val="0"/>
              </a:spcBef>
            </a:pPr>
            <a:r>
              <a:t>  </a:t>
            </a:r>
          </a:p>
          <a:p>
            <a:pPr>
              <a:spcBef>
                <a:spcPts val="0"/>
              </a:spcBef>
              <a:defRPr b="1"/>
            </a:pPr>
            <a:r>
              <a:t>Presentation</a:t>
            </a:r>
            <a:r>
              <a:rPr b="0"/>
              <a:t> </a:t>
            </a:r>
          </a:p>
          <a:p>
            <a:pPr>
              <a:spcBef>
                <a:spcPts val="0"/>
              </a:spcBef>
            </a:pPr>
            <a:r>
              <a:t>Berätta vem du är, vad du jobbar med i vanliga fall samt lite om varför du valde att bli medlem och engagera dig i Handels. </a:t>
            </a:r>
          </a:p>
          <a:p>
            <a:pPr>
              <a:spcBef>
                <a:spcPts val="0"/>
              </a:spcBef>
            </a:pPr>
            <a:r>
              <a:t>Tänk på att inte ”namedroppa” uppdrag eller så. </a:t>
            </a:r>
          </a:p>
          <a:p>
            <a:pPr>
              <a:spcBef>
                <a:spcPts val="0"/>
              </a:spcBef>
            </a:pPr>
            <a:r>
              <a:t>Vi vill att eleverna ska kunna identifiera sig med oss skolinformatörer. Vi är vanliga medlemmar/handelsanställda som valt att engagera oss. </a:t>
            </a:r>
          </a:p>
          <a:p>
            <a:pPr>
              <a:spcBef>
                <a:spcPts val="0"/>
              </a:spcBef>
            </a:pPr>
            <a:r>
              <a:t>Om du har tid be gärna eleverna att presentera sig samt om de jobbar/har jobbat någonstans.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noRot="1" noChangeAspect="1"/>
          </p:cNvSpPr>
          <p:nvPr>
            <p:ph type="sldImg"/>
          </p:nvPr>
        </p:nvSpPr>
        <p:spPr>
          <a:xfrm>
            <a:off x="381000" y="685800"/>
            <a:ext cx="6096000" cy="3429000"/>
          </a:xfrm>
          <a:prstGeom prst="rect">
            <a:avLst/>
          </a:prstGeom>
        </p:spPr>
        <p:txBody>
          <a:bodyPr/>
          <a:lstStyle/>
          <a:p>
            <a:endParaRPr/>
          </a:p>
        </p:txBody>
      </p:sp>
      <p:sp>
        <p:nvSpPr>
          <p:cNvPr id="302" name="Shape 302"/>
          <p:cNvSpPr>
            <a:spLocks noGrp="1"/>
          </p:cNvSpPr>
          <p:nvPr>
            <p:ph type="body" sz="quarter" idx="1"/>
          </p:nvPr>
        </p:nvSpPr>
        <p:spPr>
          <a:prstGeom prst="rect">
            <a:avLst/>
          </a:prstGeom>
        </p:spPr>
        <p:txBody>
          <a:bodyPr/>
          <a:lstStyle/>
          <a:p>
            <a:pPr>
              <a:spcBef>
                <a:spcPts val="0"/>
              </a:spcBef>
              <a:defRPr b="1"/>
            </a:pPr>
            <a:r>
              <a:t>Den fackliga kampen är global</a:t>
            </a:r>
          </a:p>
          <a:p>
            <a:pPr>
              <a:spcBef>
                <a:spcPts val="0"/>
              </a:spcBef>
            </a:pPr>
            <a:endParaRPr/>
          </a:p>
          <a:p>
            <a:pPr>
              <a:spcBef>
                <a:spcPts val="0"/>
              </a:spcBef>
            </a:pPr>
            <a:r>
              <a:t>I stora delar av världen är lönedumpning en realitet.  Många länder har idag samma problem som var vanliga Sverige för drygt hundra år sedan. Alltså innan arbetare började organisera sig i fackförbund, komma överens om löften och kräva kollektivavtal. </a:t>
            </a:r>
          </a:p>
          <a:p>
            <a:pPr>
              <a:spcBef>
                <a:spcPts val="0"/>
              </a:spcBef>
            </a:pPr>
            <a:r>
              <a:t> </a:t>
            </a:r>
          </a:p>
          <a:p>
            <a:pPr>
              <a:spcBef>
                <a:spcPts val="0"/>
              </a:spcBef>
            </a:pPr>
            <a:r>
              <a:t>Att arbeta 10-12 timmar om dagen, 7 dagar i veckan men ändå få en lön som det är svårt att leva på är </a:t>
            </a:r>
            <a:r>
              <a:rPr b="1"/>
              <a:t>inte historia</a:t>
            </a:r>
            <a:r>
              <a:t>. Väldigt många anställda har det så idag. </a:t>
            </a:r>
          </a:p>
          <a:p>
            <a:pPr>
              <a:spcBef>
                <a:spcPts val="0"/>
              </a:spcBef>
            </a:pPr>
            <a:r>
              <a:t> </a:t>
            </a:r>
          </a:p>
          <a:p>
            <a:pPr>
              <a:spcBef>
                <a:spcPts val="0"/>
              </a:spcBef>
            </a:pPr>
            <a:r>
              <a:t>I många länder gör svag facklig organisation, ofta på grund av antifackliga lagar, våld och hot, det svårt att organisera sig fackligt. Handels stöttar den fackliga kampen globalt eftersom vi vet att verklig förbättring kommer genom facklig styrka underifrån. Alltså genom att anställda håller ihop.  </a:t>
            </a:r>
          </a:p>
          <a:p>
            <a:pPr>
              <a:spcBef>
                <a:spcPts val="0"/>
              </a:spcBef>
            </a:pPr>
            <a:endParaRPr/>
          </a:p>
          <a:p>
            <a:pPr>
              <a:spcBef>
                <a:spcPts val="0"/>
              </a:spcBef>
            </a:pPr>
            <a:r>
              <a:t>I årskurs tre kan du berätta att Handels är med i UNI Global Union, som är en global facklig organisation och att vi där arbetar med att stödja fackföreningsrörelsen i andra delar av världen.</a:t>
            </a:r>
          </a:p>
          <a:p>
            <a:pPr>
              <a:spcBef>
                <a:spcPts val="0"/>
              </a:spcBef>
            </a:pPr>
            <a:endParaRPr/>
          </a:p>
          <a:p>
            <a:pPr>
              <a:spcBef>
                <a:spcPts val="0"/>
              </a:spcBef>
            </a:pPr>
            <a:r>
              <a:t>Bilden visar arbetare som bleker skinn som sedan ofta säljs i länder som Sverige. </a:t>
            </a:r>
            <a:br/>
            <a:r>
              <a:t> </a:t>
            </a:r>
          </a:p>
          <a:p>
            <a:pPr>
              <a:spcBef>
                <a:spcPts val="0"/>
              </a:spcBef>
            </a:pPr>
            <a:r>
              <a:t>Verktyg:</a:t>
            </a:r>
          </a:p>
          <a:p>
            <a:pPr>
              <a:spcBef>
                <a:spcPts val="0"/>
              </a:spcBef>
            </a:pPr>
            <a:r>
              <a:t>Om du har längre tid med årskurs tre kan du visa filmen ”Tomtens verkstad”. Diskutera vikten av facklig organisering för att förändra situationen. Du hittar filmen på </a:t>
            </a:r>
            <a:r>
              <a:rPr u="sng">
                <a:solidFill>
                  <a:srgbClr val="0000FF"/>
                </a:solidFill>
                <a:uFill>
                  <a:solidFill>
                    <a:srgbClr val="0000FF"/>
                  </a:solidFill>
                </a:uFill>
                <a:hlinkClick r:id="rId3"/>
              </a:rPr>
              <a:t>http://www.swedwatch.org/sv/video/rapport-fran-tomtens-verkstad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hape 308"/>
          <p:cNvSpPr>
            <a:spLocks noGrp="1" noRot="1" noChangeAspect="1"/>
          </p:cNvSpPr>
          <p:nvPr>
            <p:ph type="sldImg"/>
          </p:nvPr>
        </p:nvSpPr>
        <p:spPr>
          <a:xfrm>
            <a:off x="381000" y="685800"/>
            <a:ext cx="6096000" cy="3429000"/>
          </a:xfrm>
          <a:prstGeom prst="rect">
            <a:avLst/>
          </a:prstGeom>
        </p:spPr>
        <p:txBody>
          <a:bodyPr/>
          <a:lstStyle/>
          <a:p>
            <a:endParaRPr/>
          </a:p>
        </p:txBody>
      </p:sp>
      <p:sp>
        <p:nvSpPr>
          <p:cNvPr id="309" name="Shape 309"/>
          <p:cNvSpPr>
            <a:spLocks noGrp="1"/>
          </p:cNvSpPr>
          <p:nvPr>
            <p:ph type="body" sz="quarter" idx="1"/>
          </p:nvPr>
        </p:nvSpPr>
        <p:spPr>
          <a:prstGeom prst="rect">
            <a:avLst/>
          </a:prstGeom>
        </p:spPr>
        <p:txBody>
          <a:bodyPr/>
          <a:lstStyle/>
          <a:p>
            <a:pPr>
              <a:spcBef>
                <a:spcPts val="0"/>
              </a:spcBef>
              <a:defRPr b="1"/>
            </a:pPr>
            <a:r>
              <a:t>Den fackliga kampen är global</a:t>
            </a:r>
          </a:p>
          <a:p>
            <a:pPr>
              <a:spcBef>
                <a:spcPts val="0"/>
              </a:spcBef>
            </a:pPr>
            <a:endParaRPr/>
          </a:p>
          <a:p>
            <a:pPr>
              <a:spcBef>
                <a:spcPts val="0"/>
              </a:spcBef>
            </a:pPr>
            <a:r>
              <a:t>I stora delar av världen är lönedumpning en realitet.  Många länder har idag samma problem som var vanliga Sverige för drygt hundra år sedan. Alltså innan arbetare började organisera sig i fackförbund, komma överens om löften och kräva kollektivavtal. </a:t>
            </a:r>
          </a:p>
          <a:p>
            <a:pPr>
              <a:spcBef>
                <a:spcPts val="0"/>
              </a:spcBef>
            </a:pPr>
            <a:r>
              <a:t> </a:t>
            </a:r>
          </a:p>
          <a:p>
            <a:pPr>
              <a:spcBef>
                <a:spcPts val="0"/>
              </a:spcBef>
            </a:pPr>
            <a:r>
              <a:t>Att arbeta 10-12 timmar om dagen, 7 dagar i veckan men ändå få en lön som det är svårt att leva på är </a:t>
            </a:r>
            <a:r>
              <a:rPr b="1"/>
              <a:t>inte historia</a:t>
            </a:r>
            <a:r>
              <a:t>. Väldigt många anställda har det så idag. </a:t>
            </a:r>
          </a:p>
          <a:p>
            <a:pPr>
              <a:spcBef>
                <a:spcPts val="0"/>
              </a:spcBef>
            </a:pPr>
            <a:r>
              <a:t> </a:t>
            </a:r>
          </a:p>
          <a:p>
            <a:pPr>
              <a:spcBef>
                <a:spcPts val="0"/>
              </a:spcBef>
            </a:pPr>
            <a:r>
              <a:t>I många länder gör svag facklig organisation, ofta på grund av antifackliga lagar, våld och hot, det svårt att organisera sig fackligt. Handels stöttar den fackliga kampen globalt eftersom vi vet att verklig förbättring kommer genom facklig styrka underifrån. Alltså genom att anställda håller ihop.  </a:t>
            </a:r>
          </a:p>
          <a:p>
            <a:pPr>
              <a:spcBef>
                <a:spcPts val="0"/>
              </a:spcBef>
            </a:pPr>
            <a:endParaRPr/>
          </a:p>
          <a:p>
            <a:pPr>
              <a:spcBef>
                <a:spcPts val="0"/>
              </a:spcBef>
            </a:pPr>
            <a:r>
              <a:t>I årskurs tre kan du berätta att Handels är med i UNI Global Union, som är en global facklig organisation och att vi där arbetar med att stödja fackföreningsrörelsen i andra delar av världen.</a:t>
            </a:r>
          </a:p>
          <a:p>
            <a:pPr>
              <a:spcBef>
                <a:spcPts val="0"/>
              </a:spcBef>
            </a:pPr>
            <a:endParaRPr/>
          </a:p>
          <a:p>
            <a:pPr>
              <a:spcBef>
                <a:spcPts val="0"/>
              </a:spcBef>
            </a:pPr>
            <a:r>
              <a:t>Bilden visar arbetare som bleker skinn som sedan ofta säljs i länder som Sverige. </a:t>
            </a:r>
            <a:br/>
            <a:r>
              <a:t> </a:t>
            </a:r>
          </a:p>
          <a:p>
            <a:pPr>
              <a:spcBef>
                <a:spcPts val="0"/>
              </a:spcBef>
            </a:pPr>
            <a:r>
              <a:t>Verktyg:</a:t>
            </a:r>
          </a:p>
          <a:p>
            <a:pPr>
              <a:spcBef>
                <a:spcPts val="0"/>
              </a:spcBef>
            </a:pPr>
            <a:r>
              <a:t>Om du har längre tid med årskurs tre kan du visa filmen ”Tomtens verkstad”. Diskutera vikten av facklig organisering för att förändra situationen. Du hittar filmen på </a:t>
            </a:r>
            <a:r>
              <a:rPr u="sng">
                <a:solidFill>
                  <a:srgbClr val="0000FF"/>
                </a:solidFill>
                <a:uFill>
                  <a:solidFill>
                    <a:srgbClr val="0000FF"/>
                  </a:solidFill>
                </a:uFill>
                <a:hlinkClick r:id="rId3"/>
              </a:rPr>
              <a:t>http://www.swedwatch.org/sv/video/rapport-fran-tomtens-verkstad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noRot="1" noChangeAspect="1"/>
          </p:cNvSpPr>
          <p:nvPr>
            <p:ph type="sldImg"/>
          </p:nvPr>
        </p:nvSpPr>
        <p:spPr>
          <a:xfrm>
            <a:off x="381000" y="685800"/>
            <a:ext cx="6096000" cy="3429000"/>
          </a:xfrm>
          <a:prstGeom prst="rect">
            <a:avLst/>
          </a:prstGeom>
        </p:spPr>
        <p:txBody>
          <a:bodyPr/>
          <a:lstStyle/>
          <a:p>
            <a:endParaRPr/>
          </a:p>
        </p:txBody>
      </p:sp>
      <p:sp>
        <p:nvSpPr>
          <p:cNvPr id="349" name="Shape 349"/>
          <p:cNvSpPr>
            <a:spLocks noGrp="1"/>
          </p:cNvSpPr>
          <p:nvPr>
            <p:ph type="body" sz="quarter" idx="1"/>
          </p:nvPr>
        </p:nvSpPr>
        <p:spPr>
          <a:prstGeom prst="rect">
            <a:avLst/>
          </a:prstGeom>
        </p:spPr>
        <p:txBody>
          <a:bodyPr/>
          <a:lstStyle/>
          <a:p>
            <a:pPr>
              <a:spcBef>
                <a:spcPts val="0"/>
              </a:spcBef>
              <a:defRPr b="1"/>
            </a:pPr>
            <a:r>
              <a:rPr dirty="0" err="1"/>
              <a:t>Sammanfatta</a:t>
            </a:r>
            <a:r>
              <a:rPr dirty="0"/>
              <a:t> </a:t>
            </a:r>
            <a:r>
              <a:rPr dirty="0" err="1"/>
              <a:t>varför</a:t>
            </a:r>
            <a:r>
              <a:rPr dirty="0"/>
              <a:t> det är </a:t>
            </a:r>
            <a:r>
              <a:rPr dirty="0" err="1"/>
              <a:t>viktigt</a:t>
            </a:r>
            <a:r>
              <a:rPr dirty="0"/>
              <a:t> att </a:t>
            </a:r>
            <a:r>
              <a:rPr dirty="0" err="1"/>
              <a:t>vara</a:t>
            </a:r>
            <a:r>
              <a:rPr dirty="0"/>
              <a:t> </a:t>
            </a:r>
            <a:r>
              <a:rPr dirty="0" err="1"/>
              <a:t>medlem</a:t>
            </a:r>
            <a:endParaRPr dirty="0"/>
          </a:p>
          <a:p>
            <a:pPr>
              <a:spcBef>
                <a:spcPts val="0"/>
              </a:spcBef>
              <a:defRPr b="1"/>
            </a:pPr>
            <a:endParaRPr dirty="0"/>
          </a:p>
          <a:p>
            <a:pPr>
              <a:spcBef>
                <a:spcPts val="0"/>
              </a:spcBef>
            </a:pPr>
            <a:r>
              <a:rPr dirty="0" err="1"/>
              <a:t>Återkoppla</a:t>
            </a:r>
            <a:r>
              <a:rPr dirty="0"/>
              <a:t> till </a:t>
            </a:r>
            <a:r>
              <a:rPr dirty="0" err="1"/>
              <a:t>kollektivavtal</a:t>
            </a:r>
            <a:r>
              <a:rPr dirty="0"/>
              <a:t> och </a:t>
            </a:r>
            <a:r>
              <a:rPr dirty="0" err="1"/>
              <a:t>avtalsrörelser</a:t>
            </a:r>
            <a:r>
              <a:rPr dirty="0"/>
              <a:t>. </a:t>
            </a:r>
          </a:p>
          <a:p>
            <a:pPr>
              <a:spcBef>
                <a:spcPts val="0"/>
              </a:spcBef>
            </a:pPr>
            <a:endParaRPr lang="sv-SE" dirty="0"/>
          </a:p>
          <a:p>
            <a:pPr>
              <a:spcBef>
                <a:spcPts val="0"/>
              </a:spcBef>
            </a:pPr>
            <a:r>
              <a:rPr dirty="0"/>
              <a:t>Du </a:t>
            </a:r>
            <a:r>
              <a:rPr dirty="0" err="1"/>
              <a:t>kan</a:t>
            </a:r>
            <a:r>
              <a:rPr dirty="0"/>
              <a:t> </a:t>
            </a:r>
            <a:r>
              <a:rPr dirty="0" err="1"/>
              <a:t>också</a:t>
            </a:r>
            <a:r>
              <a:rPr dirty="0"/>
              <a:t> ta upp att det är en </a:t>
            </a:r>
            <a:r>
              <a:rPr dirty="0" err="1"/>
              <a:t>sak</a:t>
            </a:r>
            <a:r>
              <a:rPr dirty="0"/>
              <a:t> att </a:t>
            </a:r>
            <a:r>
              <a:rPr b="1" dirty="0"/>
              <a:t>ha</a:t>
            </a:r>
            <a:r>
              <a:rPr dirty="0"/>
              <a:t> </a:t>
            </a:r>
            <a:r>
              <a:rPr dirty="0" err="1"/>
              <a:t>rätt</a:t>
            </a:r>
            <a:r>
              <a:rPr dirty="0"/>
              <a:t>. En </a:t>
            </a:r>
            <a:r>
              <a:rPr dirty="0" err="1"/>
              <a:t>annan</a:t>
            </a:r>
            <a:r>
              <a:rPr dirty="0"/>
              <a:t> </a:t>
            </a:r>
            <a:r>
              <a:rPr dirty="0" err="1"/>
              <a:t>sak</a:t>
            </a:r>
            <a:r>
              <a:rPr dirty="0"/>
              <a:t> att </a:t>
            </a:r>
            <a:r>
              <a:rPr b="1" dirty="0" err="1"/>
              <a:t>få</a:t>
            </a:r>
            <a:r>
              <a:rPr b="1" dirty="0"/>
              <a:t> </a:t>
            </a:r>
            <a:r>
              <a:rPr dirty="0" err="1"/>
              <a:t>rätt</a:t>
            </a:r>
            <a:r>
              <a:rPr dirty="0"/>
              <a:t>. </a:t>
            </a:r>
          </a:p>
          <a:p>
            <a:pPr>
              <a:spcBef>
                <a:spcPts val="0"/>
              </a:spcBef>
            </a:pPr>
            <a:r>
              <a:rPr dirty="0" err="1"/>
              <a:t>Även</a:t>
            </a:r>
            <a:r>
              <a:rPr dirty="0"/>
              <a:t> om </a:t>
            </a:r>
            <a:r>
              <a:rPr dirty="0" err="1"/>
              <a:t>exempelvis</a:t>
            </a:r>
            <a:r>
              <a:rPr dirty="0"/>
              <a:t> en lag ger dig </a:t>
            </a:r>
            <a:r>
              <a:rPr dirty="0" err="1"/>
              <a:t>rätt</a:t>
            </a:r>
            <a:r>
              <a:rPr dirty="0"/>
              <a:t> </a:t>
            </a:r>
            <a:r>
              <a:rPr dirty="0" err="1"/>
              <a:t>så</a:t>
            </a:r>
            <a:r>
              <a:rPr dirty="0"/>
              <a:t> </a:t>
            </a:r>
            <a:r>
              <a:rPr dirty="0" err="1"/>
              <a:t>behövs</a:t>
            </a:r>
            <a:r>
              <a:rPr dirty="0"/>
              <a:t> </a:t>
            </a:r>
            <a:r>
              <a:rPr dirty="0" err="1"/>
              <a:t>ofta</a:t>
            </a:r>
            <a:r>
              <a:rPr dirty="0"/>
              <a:t> det </a:t>
            </a:r>
            <a:r>
              <a:rPr dirty="0" err="1"/>
              <a:t>fackliga</a:t>
            </a:r>
            <a:r>
              <a:rPr dirty="0"/>
              <a:t> </a:t>
            </a:r>
            <a:r>
              <a:rPr dirty="0" err="1"/>
              <a:t>medlemskapet</a:t>
            </a:r>
            <a:r>
              <a:rPr dirty="0"/>
              <a:t>, </a:t>
            </a:r>
            <a:r>
              <a:rPr dirty="0" err="1"/>
              <a:t>dess</a:t>
            </a:r>
            <a:r>
              <a:rPr dirty="0"/>
              <a:t> </a:t>
            </a:r>
            <a:r>
              <a:rPr dirty="0" err="1"/>
              <a:t>tryggheten</a:t>
            </a:r>
            <a:r>
              <a:rPr dirty="0"/>
              <a:t>, </a:t>
            </a:r>
            <a:r>
              <a:rPr dirty="0" err="1"/>
              <a:t>hjälp</a:t>
            </a:r>
            <a:r>
              <a:rPr dirty="0"/>
              <a:t> och </a:t>
            </a:r>
            <a:r>
              <a:rPr dirty="0" err="1"/>
              <a:t>stöd</a:t>
            </a:r>
            <a:r>
              <a:rPr dirty="0"/>
              <a:t> för att </a:t>
            </a:r>
            <a:r>
              <a:rPr dirty="0" err="1"/>
              <a:t>få</a:t>
            </a:r>
            <a:r>
              <a:rPr dirty="0"/>
              <a:t> </a:t>
            </a:r>
            <a:r>
              <a:rPr dirty="0" err="1"/>
              <a:t>rätt</a:t>
            </a:r>
            <a:r>
              <a:rPr dirty="0"/>
              <a:t>.</a:t>
            </a:r>
          </a:p>
          <a:p>
            <a:pPr>
              <a:spcBef>
                <a:spcPts val="0"/>
              </a:spcBef>
            </a:pPr>
            <a:r>
              <a:rPr dirty="0"/>
              <a:t> </a:t>
            </a:r>
            <a:endParaRPr b="1" dirty="0"/>
          </a:p>
          <a:p>
            <a:pPr>
              <a:spcBef>
                <a:spcPts val="0"/>
              </a:spcBef>
            </a:pPr>
            <a:r>
              <a:rPr dirty="0" err="1"/>
              <a:t>Tryggheten</a:t>
            </a:r>
            <a:r>
              <a:rPr dirty="0"/>
              <a:t> i det </a:t>
            </a:r>
            <a:r>
              <a:rPr dirty="0" err="1"/>
              <a:t>fackliga</a:t>
            </a:r>
            <a:r>
              <a:rPr dirty="0"/>
              <a:t> </a:t>
            </a:r>
            <a:r>
              <a:rPr dirty="0" err="1"/>
              <a:t>medlemskapet</a:t>
            </a:r>
            <a:r>
              <a:rPr dirty="0"/>
              <a:t> är </a:t>
            </a:r>
            <a:r>
              <a:rPr dirty="0" err="1"/>
              <a:t>alltså</a:t>
            </a:r>
            <a:r>
              <a:rPr dirty="0"/>
              <a:t> </a:t>
            </a:r>
            <a:r>
              <a:rPr dirty="0" err="1"/>
              <a:t>viktig</a:t>
            </a:r>
            <a:r>
              <a:rPr dirty="0"/>
              <a:t>. </a:t>
            </a:r>
            <a:r>
              <a:rPr dirty="0" err="1"/>
              <a:t>Facket</a:t>
            </a:r>
            <a:r>
              <a:rPr dirty="0"/>
              <a:t> </a:t>
            </a:r>
            <a:r>
              <a:rPr dirty="0" err="1"/>
              <a:t>hjälper</a:t>
            </a:r>
            <a:r>
              <a:rPr dirty="0"/>
              <a:t> och </a:t>
            </a:r>
            <a:r>
              <a:rPr dirty="0" err="1"/>
              <a:t>stöttar</a:t>
            </a:r>
            <a:r>
              <a:rPr dirty="0"/>
              <a:t> </a:t>
            </a:r>
            <a:r>
              <a:rPr dirty="0" err="1"/>
              <a:t>medlemmarna</a:t>
            </a:r>
            <a:r>
              <a:rPr dirty="0"/>
              <a:t>. Är du </a:t>
            </a:r>
            <a:r>
              <a:rPr dirty="0" err="1"/>
              <a:t>inte</a:t>
            </a:r>
            <a:r>
              <a:rPr dirty="0"/>
              <a:t> </a:t>
            </a:r>
            <a:r>
              <a:rPr dirty="0" err="1"/>
              <a:t>medlem</a:t>
            </a:r>
            <a:r>
              <a:rPr dirty="0"/>
              <a:t> </a:t>
            </a:r>
            <a:r>
              <a:rPr dirty="0" err="1"/>
              <a:t>så</a:t>
            </a:r>
            <a:r>
              <a:rPr dirty="0"/>
              <a:t> </a:t>
            </a:r>
            <a:r>
              <a:rPr dirty="0" err="1"/>
              <a:t>står</a:t>
            </a:r>
            <a:r>
              <a:rPr dirty="0"/>
              <a:t> du </a:t>
            </a:r>
            <a:r>
              <a:rPr dirty="0" err="1"/>
              <a:t>utanför</a:t>
            </a:r>
            <a:r>
              <a:rPr dirty="0"/>
              <a:t>. </a:t>
            </a:r>
          </a:p>
          <a:p>
            <a:pPr>
              <a:spcBef>
                <a:spcPts val="0"/>
              </a:spcBef>
            </a:pPr>
            <a:endParaRPr dirty="0"/>
          </a:p>
          <a:p>
            <a:pPr>
              <a:spcBef>
                <a:spcPts val="0"/>
              </a:spcBef>
            </a:pPr>
            <a:r>
              <a:rPr dirty="0" err="1"/>
              <a:t>Berätta</a:t>
            </a:r>
            <a:r>
              <a:rPr dirty="0"/>
              <a:t> att </a:t>
            </a:r>
            <a:r>
              <a:rPr dirty="0" err="1"/>
              <a:t>fackets</a:t>
            </a:r>
            <a:r>
              <a:rPr dirty="0"/>
              <a:t> </a:t>
            </a:r>
            <a:r>
              <a:rPr dirty="0" err="1"/>
              <a:t>styrka</a:t>
            </a:r>
            <a:r>
              <a:rPr dirty="0"/>
              <a:t> </a:t>
            </a:r>
            <a:r>
              <a:rPr dirty="0" err="1"/>
              <a:t>bygger</a:t>
            </a:r>
            <a:r>
              <a:rPr dirty="0"/>
              <a:t> på att vi är </a:t>
            </a:r>
            <a:r>
              <a:rPr dirty="0" err="1"/>
              <a:t>många</a:t>
            </a:r>
            <a:r>
              <a:rPr dirty="0"/>
              <a:t> </a:t>
            </a:r>
            <a:r>
              <a:rPr dirty="0" err="1"/>
              <a:t>medlemmar</a:t>
            </a:r>
            <a:r>
              <a:rPr dirty="0"/>
              <a:t>. Med </a:t>
            </a:r>
            <a:r>
              <a:rPr dirty="0" err="1"/>
              <a:t>ännu</a:t>
            </a:r>
            <a:r>
              <a:rPr dirty="0"/>
              <a:t> </a:t>
            </a:r>
            <a:r>
              <a:rPr dirty="0" err="1"/>
              <a:t>fler</a:t>
            </a:r>
            <a:r>
              <a:rPr dirty="0"/>
              <a:t> </a:t>
            </a:r>
            <a:r>
              <a:rPr dirty="0" err="1"/>
              <a:t>medlemmar</a:t>
            </a:r>
            <a:r>
              <a:rPr dirty="0"/>
              <a:t> i </a:t>
            </a:r>
            <a:r>
              <a:rPr dirty="0" err="1"/>
              <a:t>Handels</a:t>
            </a:r>
            <a:r>
              <a:rPr dirty="0"/>
              <a:t> och </a:t>
            </a:r>
            <a:r>
              <a:rPr dirty="0" err="1"/>
              <a:t>ännu</a:t>
            </a:r>
            <a:r>
              <a:rPr dirty="0"/>
              <a:t> </a:t>
            </a:r>
            <a:r>
              <a:rPr dirty="0" err="1"/>
              <a:t>större</a:t>
            </a:r>
            <a:r>
              <a:rPr dirty="0"/>
              <a:t> facklig </a:t>
            </a:r>
            <a:r>
              <a:rPr dirty="0" err="1"/>
              <a:t>styrka</a:t>
            </a:r>
            <a:r>
              <a:rPr dirty="0"/>
              <a:t> </a:t>
            </a:r>
            <a:r>
              <a:rPr dirty="0" err="1"/>
              <a:t>kan</a:t>
            </a:r>
            <a:r>
              <a:rPr dirty="0"/>
              <a:t> vi </a:t>
            </a:r>
            <a:r>
              <a:rPr dirty="0" err="1"/>
              <a:t>lyckas</a:t>
            </a:r>
            <a:r>
              <a:rPr dirty="0"/>
              <a:t> </a:t>
            </a:r>
            <a:r>
              <a:rPr dirty="0" err="1"/>
              <a:t>ännu</a:t>
            </a:r>
            <a:r>
              <a:rPr dirty="0"/>
              <a:t> </a:t>
            </a:r>
            <a:r>
              <a:rPr dirty="0" err="1"/>
              <a:t>bättre</a:t>
            </a:r>
            <a:r>
              <a:rPr dirty="0"/>
              <a:t>. </a:t>
            </a:r>
          </a:p>
          <a:p>
            <a:pPr>
              <a:spcBef>
                <a:spcPts val="0"/>
              </a:spcBef>
            </a:pPr>
            <a:r>
              <a:rPr dirty="0"/>
              <a:t>Vi har </a:t>
            </a:r>
            <a:r>
              <a:rPr dirty="0" err="1"/>
              <a:t>stora</a:t>
            </a:r>
            <a:r>
              <a:rPr dirty="0"/>
              <a:t> </a:t>
            </a:r>
            <a:r>
              <a:rPr dirty="0" err="1"/>
              <a:t>utmaningar</a:t>
            </a:r>
            <a:r>
              <a:rPr dirty="0"/>
              <a:t> </a:t>
            </a:r>
            <a:r>
              <a:rPr dirty="0" err="1"/>
              <a:t>framför</a:t>
            </a:r>
            <a:r>
              <a:rPr dirty="0"/>
              <a:t> </a:t>
            </a:r>
            <a:r>
              <a:rPr dirty="0" err="1"/>
              <a:t>oss</a:t>
            </a:r>
            <a:r>
              <a:rPr dirty="0"/>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Shape 442"/>
          <p:cNvSpPr>
            <a:spLocks noGrp="1" noRot="1" noChangeAspect="1"/>
          </p:cNvSpPr>
          <p:nvPr>
            <p:ph type="sldImg"/>
          </p:nvPr>
        </p:nvSpPr>
        <p:spPr>
          <a:xfrm>
            <a:off x="381000" y="685800"/>
            <a:ext cx="6096000" cy="3429000"/>
          </a:xfrm>
          <a:prstGeom prst="rect">
            <a:avLst/>
          </a:prstGeom>
        </p:spPr>
        <p:txBody>
          <a:bodyPr/>
          <a:lstStyle/>
          <a:p>
            <a:endParaRPr/>
          </a:p>
        </p:txBody>
      </p:sp>
      <p:sp>
        <p:nvSpPr>
          <p:cNvPr id="443" name="Shape 443"/>
          <p:cNvSpPr>
            <a:spLocks noGrp="1"/>
          </p:cNvSpPr>
          <p:nvPr>
            <p:ph type="body" sz="quarter" idx="1"/>
          </p:nvPr>
        </p:nvSpPr>
        <p:spPr>
          <a:prstGeom prst="rect">
            <a:avLst/>
          </a:prstGeom>
        </p:spPr>
        <p:txBody>
          <a:bodyPr/>
          <a:lstStyle/>
          <a:p>
            <a:pPr>
              <a:spcBef>
                <a:spcPts val="0"/>
              </a:spcBef>
            </a:pPr>
            <a:r>
              <a:rPr dirty="0" err="1"/>
              <a:t>Berätta</a:t>
            </a:r>
            <a:r>
              <a:rPr dirty="0"/>
              <a:t> om </a:t>
            </a:r>
            <a:r>
              <a:rPr dirty="0" err="1"/>
              <a:t>lägstalönerna</a:t>
            </a:r>
            <a:r>
              <a:rPr dirty="0"/>
              <a:t> i </a:t>
            </a:r>
            <a:r>
              <a:rPr dirty="0" err="1"/>
              <a:t>detaljhandelsavtalet</a:t>
            </a:r>
            <a:r>
              <a:rPr dirty="0"/>
              <a:t> (</a:t>
            </a:r>
            <a:r>
              <a:rPr dirty="0" err="1"/>
              <a:t>butik</a:t>
            </a:r>
            <a:r>
              <a:rPr dirty="0"/>
              <a:t>). </a:t>
            </a:r>
          </a:p>
          <a:p>
            <a:pPr>
              <a:spcBef>
                <a:spcPts val="0"/>
              </a:spcBef>
            </a:pPr>
            <a:endParaRPr dirty="0"/>
          </a:p>
          <a:p>
            <a:pPr>
              <a:spcBef>
                <a:spcPts val="0"/>
              </a:spcBef>
            </a:pPr>
            <a:r>
              <a:rPr dirty="0" err="1"/>
              <a:t>Berätta</a:t>
            </a:r>
            <a:r>
              <a:rPr dirty="0"/>
              <a:t> att dessa </a:t>
            </a:r>
            <a:r>
              <a:rPr dirty="0" err="1"/>
              <a:t>gäller</a:t>
            </a:r>
            <a:r>
              <a:rPr dirty="0"/>
              <a:t> </a:t>
            </a:r>
            <a:r>
              <a:rPr dirty="0" err="1"/>
              <a:t>där</a:t>
            </a:r>
            <a:r>
              <a:rPr dirty="0"/>
              <a:t> det </a:t>
            </a:r>
            <a:r>
              <a:rPr dirty="0" err="1"/>
              <a:t>finns</a:t>
            </a:r>
            <a:r>
              <a:rPr dirty="0"/>
              <a:t> </a:t>
            </a:r>
            <a:r>
              <a:rPr dirty="0" err="1"/>
              <a:t>kollektivavtal</a:t>
            </a:r>
            <a:r>
              <a:rPr dirty="0"/>
              <a:t> och gå </a:t>
            </a:r>
            <a:r>
              <a:rPr dirty="0" err="1"/>
              <a:t>igenom</a:t>
            </a:r>
            <a:r>
              <a:rPr dirty="0"/>
              <a:t> </a:t>
            </a:r>
            <a:r>
              <a:rPr dirty="0" err="1"/>
              <a:t>vikten</a:t>
            </a:r>
            <a:r>
              <a:rPr dirty="0"/>
              <a:t> av att det </a:t>
            </a:r>
            <a:r>
              <a:rPr dirty="0" err="1"/>
              <a:t>finns</a:t>
            </a:r>
            <a:r>
              <a:rPr dirty="0"/>
              <a:t> </a:t>
            </a:r>
            <a:r>
              <a:rPr dirty="0" err="1"/>
              <a:t>ett</a:t>
            </a:r>
            <a:r>
              <a:rPr dirty="0"/>
              <a:t> </a:t>
            </a:r>
            <a:r>
              <a:rPr dirty="0" err="1"/>
              <a:t>avtal</a:t>
            </a:r>
            <a:r>
              <a:rPr dirty="0"/>
              <a:t>. </a:t>
            </a:r>
          </a:p>
          <a:p>
            <a:pPr>
              <a:spcBef>
                <a:spcPts val="0"/>
              </a:spcBef>
            </a:pPr>
            <a:r>
              <a:rPr dirty="0"/>
              <a:t> </a:t>
            </a:r>
          </a:p>
          <a:p>
            <a:pPr>
              <a:spcBef>
                <a:spcPts val="0"/>
              </a:spcBef>
            </a:pPr>
            <a:r>
              <a:rPr dirty="0" err="1"/>
              <a:t>Informera</a:t>
            </a:r>
            <a:r>
              <a:rPr dirty="0"/>
              <a:t> de som </a:t>
            </a:r>
            <a:r>
              <a:rPr dirty="0" err="1"/>
              <a:t>går</a:t>
            </a:r>
            <a:r>
              <a:rPr dirty="0"/>
              <a:t> </a:t>
            </a:r>
            <a:r>
              <a:rPr dirty="0" err="1"/>
              <a:t>Handelsprogrammet</a:t>
            </a:r>
            <a:r>
              <a:rPr dirty="0"/>
              <a:t> om att de </a:t>
            </a:r>
            <a:r>
              <a:rPr dirty="0" err="1"/>
              <a:t>enligt</a:t>
            </a:r>
            <a:r>
              <a:rPr dirty="0"/>
              <a:t> </a:t>
            </a:r>
            <a:r>
              <a:rPr dirty="0" err="1"/>
              <a:t>avtalet</a:t>
            </a:r>
            <a:r>
              <a:rPr dirty="0"/>
              <a:t> ska ha </a:t>
            </a:r>
            <a:r>
              <a:rPr dirty="0" err="1"/>
              <a:t>lön</a:t>
            </a:r>
            <a:r>
              <a:rPr dirty="0"/>
              <a:t> med </a:t>
            </a:r>
            <a:r>
              <a:rPr dirty="0" err="1"/>
              <a:t>ett</a:t>
            </a:r>
            <a:r>
              <a:rPr dirty="0"/>
              <a:t> </a:t>
            </a:r>
            <a:r>
              <a:rPr dirty="0" err="1"/>
              <a:t>års</a:t>
            </a:r>
            <a:r>
              <a:rPr dirty="0"/>
              <a:t> </a:t>
            </a:r>
            <a:r>
              <a:rPr b="1" dirty="0" err="1"/>
              <a:t>branschvana</a:t>
            </a:r>
            <a:r>
              <a:rPr dirty="0"/>
              <a:t> </a:t>
            </a:r>
            <a:r>
              <a:rPr dirty="0" err="1"/>
              <a:t>när</a:t>
            </a:r>
            <a:r>
              <a:rPr dirty="0"/>
              <a:t> de </a:t>
            </a:r>
            <a:r>
              <a:rPr dirty="0" err="1"/>
              <a:t>börjar</a:t>
            </a:r>
            <a:r>
              <a:rPr dirty="0"/>
              <a:t> </a:t>
            </a:r>
            <a:r>
              <a:rPr dirty="0" err="1"/>
              <a:t>jobba</a:t>
            </a:r>
            <a:r>
              <a:rPr dirty="0"/>
              <a:t> </a:t>
            </a:r>
            <a:r>
              <a:rPr dirty="0" err="1"/>
              <a:t>efter</a:t>
            </a:r>
            <a:r>
              <a:rPr dirty="0"/>
              <a:t> att ha </a:t>
            </a:r>
            <a:r>
              <a:rPr dirty="0" err="1"/>
              <a:t>slutfört</a:t>
            </a:r>
            <a:r>
              <a:rPr dirty="0"/>
              <a:t> </a:t>
            </a:r>
            <a:r>
              <a:rPr dirty="0" err="1"/>
              <a:t>gymnasiet</a:t>
            </a:r>
            <a:r>
              <a:rPr dirty="0"/>
              <a:t>. </a:t>
            </a:r>
          </a:p>
          <a:p>
            <a:pPr>
              <a:spcBef>
                <a:spcPts val="0"/>
              </a:spcBef>
            </a:pPr>
            <a:r>
              <a:rPr dirty="0"/>
              <a:t>Elev </a:t>
            </a:r>
            <a:r>
              <a:rPr dirty="0" err="1"/>
              <a:t>som</a:t>
            </a:r>
            <a:r>
              <a:rPr dirty="0"/>
              <a:t> </a:t>
            </a:r>
            <a:r>
              <a:rPr dirty="0" err="1"/>
              <a:t>går</a:t>
            </a:r>
            <a:r>
              <a:rPr dirty="0"/>
              <a:t> </a:t>
            </a:r>
            <a:r>
              <a:rPr dirty="0" err="1"/>
              <a:t>ut</a:t>
            </a:r>
            <a:r>
              <a:rPr dirty="0"/>
              <a:t> Handels- </a:t>
            </a:r>
            <a:r>
              <a:rPr dirty="0" err="1"/>
              <a:t>och</a:t>
            </a:r>
            <a:r>
              <a:rPr dirty="0"/>
              <a:t> </a:t>
            </a:r>
            <a:r>
              <a:rPr dirty="0" err="1"/>
              <a:t>administrationsprogrammet</a:t>
            </a:r>
            <a:r>
              <a:rPr dirty="0"/>
              <a:t> med </a:t>
            </a:r>
            <a:r>
              <a:rPr dirty="0" err="1"/>
              <a:t>fullständiga</a:t>
            </a:r>
            <a:r>
              <a:rPr dirty="0"/>
              <a:t> </a:t>
            </a:r>
            <a:r>
              <a:rPr dirty="0" err="1"/>
              <a:t>betyg</a:t>
            </a:r>
            <a:r>
              <a:rPr dirty="0"/>
              <a:t> </a:t>
            </a:r>
            <a:r>
              <a:rPr dirty="0" err="1"/>
              <a:t>får</a:t>
            </a:r>
            <a:r>
              <a:rPr dirty="0"/>
              <a:t> </a:t>
            </a:r>
            <a:r>
              <a:rPr dirty="0" err="1"/>
              <a:t>tillgodoräkna</a:t>
            </a:r>
            <a:r>
              <a:rPr dirty="0"/>
              <a:t> sig </a:t>
            </a:r>
            <a:r>
              <a:rPr dirty="0" err="1"/>
              <a:t>ett</a:t>
            </a:r>
            <a:r>
              <a:rPr dirty="0"/>
              <a:t> </a:t>
            </a:r>
            <a:r>
              <a:rPr dirty="0" err="1"/>
              <a:t>års</a:t>
            </a:r>
            <a:r>
              <a:rPr dirty="0"/>
              <a:t> </a:t>
            </a:r>
            <a:r>
              <a:rPr dirty="0" err="1"/>
              <a:t>branschvana</a:t>
            </a:r>
            <a:r>
              <a:rPr lang="sv-SE" dirty="0"/>
              <a:t>.</a:t>
            </a:r>
            <a:r>
              <a:rPr dirty="0"/>
              <a:t> </a:t>
            </a:r>
            <a:r>
              <a:rPr dirty="0" err="1"/>
              <a:t>Hantverksprogram</a:t>
            </a:r>
            <a:r>
              <a:rPr dirty="0"/>
              <a:t> (</a:t>
            </a:r>
            <a:r>
              <a:rPr dirty="0" err="1"/>
              <a:t>exempelvis</a:t>
            </a:r>
            <a:r>
              <a:rPr dirty="0"/>
              <a:t> florist </a:t>
            </a:r>
            <a:r>
              <a:rPr dirty="0" err="1"/>
              <a:t>och</a:t>
            </a:r>
            <a:r>
              <a:rPr dirty="0"/>
              <a:t> </a:t>
            </a:r>
            <a:r>
              <a:rPr dirty="0" err="1"/>
              <a:t>dekoratör</a:t>
            </a:r>
            <a:r>
              <a:rPr dirty="0"/>
              <a:t>) </a:t>
            </a:r>
            <a:r>
              <a:rPr dirty="0" err="1"/>
              <a:t>får</a:t>
            </a:r>
            <a:r>
              <a:rPr dirty="0"/>
              <a:t> </a:t>
            </a:r>
            <a:r>
              <a:rPr dirty="0" err="1"/>
              <a:t>tillgodoräkna</a:t>
            </a:r>
            <a:r>
              <a:rPr dirty="0"/>
              <a:t> sig </a:t>
            </a:r>
            <a:r>
              <a:rPr dirty="0" err="1"/>
              <a:t>två</a:t>
            </a:r>
            <a:r>
              <a:rPr dirty="0"/>
              <a:t> </a:t>
            </a:r>
            <a:r>
              <a:rPr dirty="0" err="1"/>
              <a:t>års</a:t>
            </a:r>
            <a:r>
              <a:rPr dirty="0"/>
              <a:t> </a:t>
            </a:r>
            <a:r>
              <a:rPr dirty="0" err="1"/>
              <a:t>branschvana</a:t>
            </a:r>
            <a:r>
              <a:rPr lang="sv-SE" dirty="0"/>
              <a:t> under </a:t>
            </a:r>
            <a:r>
              <a:rPr lang="sv-SE" dirty="0" err="1"/>
              <a:t>förutsättning</a:t>
            </a:r>
            <a:r>
              <a:rPr lang="sv-SE" dirty="0"/>
              <a:t> </a:t>
            </a:r>
            <a:r>
              <a:rPr lang="sv-SE" dirty="0" err="1"/>
              <a:t>att</a:t>
            </a:r>
            <a:r>
              <a:rPr lang="sv-SE" dirty="0"/>
              <a:t> dem arbetar med hantverket</a:t>
            </a:r>
            <a:r>
              <a:rPr dirty="0"/>
              <a:t>.</a:t>
            </a:r>
            <a:r>
              <a:rPr lang="sv-SE" dirty="0"/>
              <a:t> </a:t>
            </a:r>
            <a:endParaRPr/>
          </a:p>
          <a:p>
            <a:pPr>
              <a:spcBef>
                <a:spcPts val="0"/>
              </a:spcBef>
            </a:pPr>
            <a:r>
              <a:rPr dirty="0"/>
              <a:t>Det </a:t>
            </a:r>
            <a:r>
              <a:rPr dirty="0" err="1"/>
              <a:t>förutsätter</a:t>
            </a:r>
            <a:r>
              <a:rPr dirty="0"/>
              <a:t> de </a:t>
            </a:r>
            <a:r>
              <a:rPr dirty="0" err="1"/>
              <a:t>jobbar</a:t>
            </a:r>
            <a:r>
              <a:rPr dirty="0"/>
              <a:t> på en </a:t>
            </a:r>
            <a:r>
              <a:rPr dirty="0" err="1"/>
              <a:t>arbetsplats</a:t>
            </a:r>
            <a:r>
              <a:rPr dirty="0"/>
              <a:t> med </a:t>
            </a:r>
            <a:r>
              <a:rPr dirty="0" err="1"/>
              <a:t>detaljhandelsavtalet</a:t>
            </a:r>
            <a:r>
              <a:rPr dirty="0"/>
              <a:t>. </a:t>
            </a:r>
          </a:p>
          <a:p>
            <a:pPr>
              <a:spcBef>
                <a:spcPts val="0"/>
              </a:spcBef>
            </a:pPr>
            <a:r>
              <a:rPr dirty="0"/>
              <a:t> </a:t>
            </a:r>
          </a:p>
          <a:p>
            <a:pPr>
              <a:spcBef>
                <a:spcPts val="0"/>
              </a:spcBef>
            </a:pPr>
            <a:r>
              <a:rPr dirty="0"/>
              <a:t>Har du </a:t>
            </a:r>
            <a:r>
              <a:rPr dirty="0" err="1"/>
              <a:t>mer</a:t>
            </a:r>
            <a:r>
              <a:rPr dirty="0"/>
              <a:t> tid </a:t>
            </a:r>
            <a:r>
              <a:rPr dirty="0" err="1"/>
              <a:t>kan</a:t>
            </a:r>
            <a:r>
              <a:rPr dirty="0"/>
              <a:t> du </a:t>
            </a:r>
            <a:r>
              <a:rPr dirty="0" err="1"/>
              <a:t>låta</a:t>
            </a:r>
            <a:r>
              <a:rPr dirty="0"/>
              <a:t> </a:t>
            </a:r>
            <a:r>
              <a:rPr dirty="0" err="1"/>
              <a:t>eleverna</a:t>
            </a:r>
            <a:r>
              <a:rPr dirty="0"/>
              <a:t> </a:t>
            </a:r>
            <a:r>
              <a:rPr dirty="0" err="1"/>
              <a:t>bläddra</a:t>
            </a:r>
            <a:r>
              <a:rPr dirty="0"/>
              <a:t> i </a:t>
            </a:r>
            <a:r>
              <a:rPr dirty="0" err="1"/>
              <a:t>kollektivavtalet</a:t>
            </a:r>
            <a:r>
              <a:rPr dirty="0"/>
              <a:t>. Du </a:t>
            </a:r>
            <a:r>
              <a:rPr dirty="0" err="1"/>
              <a:t>kan</a:t>
            </a:r>
            <a:r>
              <a:rPr dirty="0"/>
              <a:t> be dem till </a:t>
            </a:r>
            <a:r>
              <a:rPr dirty="0" err="1"/>
              <a:t>exempel</a:t>
            </a:r>
            <a:r>
              <a:rPr dirty="0"/>
              <a:t> </a:t>
            </a:r>
            <a:r>
              <a:rPr dirty="0" err="1"/>
              <a:t>själva</a:t>
            </a:r>
            <a:r>
              <a:rPr dirty="0"/>
              <a:t> </a:t>
            </a:r>
            <a:r>
              <a:rPr dirty="0" err="1"/>
              <a:t>slå</a:t>
            </a:r>
            <a:r>
              <a:rPr dirty="0"/>
              <a:t> upp var det </a:t>
            </a:r>
            <a:r>
              <a:rPr dirty="0" err="1"/>
              <a:t>står</a:t>
            </a:r>
            <a:r>
              <a:rPr dirty="0"/>
              <a:t> </a:t>
            </a:r>
            <a:r>
              <a:rPr dirty="0" err="1"/>
              <a:t>hur</a:t>
            </a:r>
            <a:r>
              <a:rPr dirty="0"/>
              <a:t> </a:t>
            </a:r>
            <a:r>
              <a:rPr dirty="0" err="1"/>
              <a:t>mycket</a:t>
            </a:r>
            <a:r>
              <a:rPr dirty="0"/>
              <a:t> man ska </a:t>
            </a:r>
            <a:r>
              <a:rPr dirty="0" err="1"/>
              <a:t>få</a:t>
            </a:r>
            <a:r>
              <a:rPr dirty="0"/>
              <a:t> i </a:t>
            </a:r>
            <a:r>
              <a:rPr dirty="0" err="1"/>
              <a:t>ob-ersättning</a:t>
            </a:r>
            <a:r>
              <a:rPr dirty="0"/>
              <a:t>, </a:t>
            </a:r>
            <a:r>
              <a:rPr dirty="0" err="1"/>
              <a:t>vilken</a:t>
            </a:r>
            <a:r>
              <a:rPr dirty="0"/>
              <a:t> </a:t>
            </a:r>
            <a:r>
              <a:rPr dirty="0" err="1"/>
              <a:t>lägstalön</a:t>
            </a:r>
            <a:r>
              <a:rPr dirty="0"/>
              <a:t> </a:t>
            </a:r>
            <a:r>
              <a:rPr dirty="0" err="1"/>
              <a:t>gäller</a:t>
            </a:r>
            <a:r>
              <a:rPr dirty="0"/>
              <a:t> för en 18 </a:t>
            </a:r>
            <a:r>
              <a:rPr dirty="0" err="1"/>
              <a:t>åring</a:t>
            </a:r>
            <a:r>
              <a:rPr dirty="0"/>
              <a:t> är och </a:t>
            </a:r>
            <a:r>
              <a:rPr dirty="0" err="1"/>
              <a:t>så</a:t>
            </a:r>
            <a:r>
              <a:rPr dirty="0"/>
              <a:t> </a:t>
            </a:r>
            <a:r>
              <a:rPr dirty="0" err="1"/>
              <a:t>vidare</a:t>
            </a:r>
            <a:r>
              <a:rPr dirty="0"/>
              <a:t>.</a:t>
            </a:r>
          </a:p>
          <a:p>
            <a:pPr>
              <a:spcBef>
                <a:spcPts val="0"/>
              </a:spcBef>
            </a:pPr>
            <a:r>
              <a:rPr dirty="0"/>
              <a:t> </a:t>
            </a:r>
          </a:p>
          <a:p>
            <a:pPr>
              <a:spcBef>
                <a:spcPts val="0"/>
              </a:spcBef>
            </a:pPr>
            <a:r>
              <a:rPr dirty="0"/>
              <a:t>Om du har </a:t>
            </a:r>
            <a:r>
              <a:rPr dirty="0" err="1"/>
              <a:t>ytterligare</a:t>
            </a:r>
            <a:r>
              <a:rPr dirty="0"/>
              <a:t> tid, visa </a:t>
            </a:r>
            <a:r>
              <a:rPr dirty="0" err="1"/>
              <a:t>gärna</a:t>
            </a:r>
            <a:r>
              <a:rPr dirty="0"/>
              <a:t> </a:t>
            </a:r>
            <a:r>
              <a:rPr dirty="0" err="1"/>
              <a:t>Videomixfilmen</a:t>
            </a:r>
            <a:r>
              <a:rPr dirty="0"/>
              <a:t> och </a:t>
            </a:r>
            <a:r>
              <a:rPr dirty="0" err="1"/>
              <a:t>låt</a:t>
            </a:r>
            <a:r>
              <a:rPr dirty="0"/>
              <a:t> dem </a:t>
            </a:r>
            <a:r>
              <a:rPr dirty="0" err="1"/>
              <a:t>resonera</a:t>
            </a:r>
            <a:r>
              <a:rPr dirty="0"/>
              <a:t> </a:t>
            </a:r>
            <a:r>
              <a:rPr dirty="0" err="1"/>
              <a:t>kring</a:t>
            </a:r>
            <a:r>
              <a:rPr dirty="0"/>
              <a:t> </a:t>
            </a:r>
            <a:r>
              <a:rPr dirty="0" err="1"/>
              <a:t>varför</a:t>
            </a:r>
            <a:r>
              <a:rPr dirty="0"/>
              <a:t> det är </a:t>
            </a:r>
            <a:r>
              <a:rPr dirty="0" err="1"/>
              <a:t>så</a:t>
            </a:r>
            <a:r>
              <a:rPr dirty="0"/>
              <a:t> </a:t>
            </a:r>
            <a:r>
              <a:rPr dirty="0" err="1"/>
              <a:t>viktigt</a:t>
            </a:r>
            <a:r>
              <a:rPr dirty="0"/>
              <a:t> att </a:t>
            </a:r>
            <a:r>
              <a:rPr dirty="0" err="1"/>
              <a:t>facket</a:t>
            </a:r>
            <a:r>
              <a:rPr dirty="0"/>
              <a:t> </a:t>
            </a:r>
            <a:r>
              <a:rPr dirty="0" err="1"/>
              <a:t>tecknar</a:t>
            </a:r>
            <a:r>
              <a:rPr dirty="0"/>
              <a:t> </a:t>
            </a:r>
            <a:r>
              <a:rPr dirty="0" err="1"/>
              <a:t>kollektivavtal</a:t>
            </a:r>
            <a:r>
              <a:rPr dirty="0"/>
              <a:t>.</a:t>
            </a:r>
          </a:p>
          <a:p>
            <a:pPr>
              <a:spcBef>
                <a:spcPts val="0"/>
              </a:spcBef>
            </a:pPr>
            <a:r>
              <a:rPr dirty="0"/>
              <a:t> </a:t>
            </a:r>
          </a:p>
          <a:p>
            <a:pPr>
              <a:spcBef>
                <a:spcPts val="0"/>
              </a:spcBef>
              <a:defRPr b="1"/>
            </a:pPr>
            <a:r>
              <a:rPr dirty="0" err="1"/>
              <a:t>Verktyg</a:t>
            </a:r>
            <a:r>
              <a:rPr dirty="0"/>
              <a:t>:</a:t>
            </a:r>
          </a:p>
          <a:p>
            <a:pPr>
              <a:spcBef>
                <a:spcPts val="0"/>
              </a:spcBef>
            </a:pPr>
            <a:r>
              <a:rPr dirty="0" err="1"/>
              <a:t>Vykort</a:t>
            </a:r>
            <a:r>
              <a:rPr dirty="0"/>
              <a:t> med </a:t>
            </a:r>
            <a:r>
              <a:rPr dirty="0" err="1"/>
              <a:t>lägstalönerna</a:t>
            </a:r>
            <a:r>
              <a:rPr dirty="0"/>
              <a:t> i </a:t>
            </a:r>
            <a:r>
              <a:rPr dirty="0" err="1"/>
              <a:t>butik</a:t>
            </a:r>
            <a:r>
              <a:rPr dirty="0"/>
              <a:t> / lager</a:t>
            </a:r>
          </a:p>
          <a:p>
            <a:pPr>
              <a:spcBef>
                <a:spcPts val="0"/>
              </a:spcBef>
            </a:pPr>
            <a:r>
              <a:rPr dirty="0" err="1"/>
              <a:t>Detaljhandelsavtalet</a:t>
            </a:r>
            <a:endParaRPr dirty="0"/>
          </a:p>
          <a:p>
            <a:pPr>
              <a:spcBef>
                <a:spcPts val="0"/>
              </a:spcBef>
            </a:pPr>
            <a:r>
              <a:rPr dirty="0" err="1"/>
              <a:t>Videomixfilmen</a:t>
            </a:r>
            <a:r>
              <a:rPr dirty="0"/>
              <a:t>: </a:t>
            </a:r>
            <a:r>
              <a:rPr u="sng" dirty="0">
                <a:solidFill>
                  <a:srgbClr val="0000FF"/>
                </a:solidFill>
                <a:uFill>
                  <a:solidFill>
                    <a:srgbClr val="0000FF"/>
                  </a:solidFill>
                </a:uFill>
                <a:hlinkClick r:id="rId3"/>
              </a:rPr>
              <a:t>https://vimeo.com/12923478</a:t>
            </a:r>
            <a:r>
              <a:rPr dirty="0"/>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Shape 663"/>
          <p:cNvSpPr>
            <a:spLocks noGrp="1" noRot="1" noChangeAspect="1"/>
          </p:cNvSpPr>
          <p:nvPr>
            <p:ph type="sldImg"/>
          </p:nvPr>
        </p:nvSpPr>
        <p:spPr>
          <a:xfrm>
            <a:off x="381000" y="685800"/>
            <a:ext cx="6096000" cy="3429000"/>
          </a:xfrm>
          <a:prstGeom prst="rect">
            <a:avLst/>
          </a:prstGeom>
        </p:spPr>
        <p:txBody>
          <a:bodyPr/>
          <a:lstStyle/>
          <a:p>
            <a:endParaRPr/>
          </a:p>
        </p:txBody>
      </p:sp>
      <p:sp>
        <p:nvSpPr>
          <p:cNvPr id="664" name="Shape 664"/>
          <p:cNvSpPr>
            <a:spLocks noGrp="1"/>
          </p:cNvSpPr>
          <p:nvPr>
            <p:ph type="body" sz="quarter" idx="1"/>
          </p:nvPr>
        </p:nvSpPr>
        <p:spPr>
          <a:prstGeom prst="rect">
            <a:avLst/>
          </a:prstGeom>
        </p:spPr>
        <p:txBody>
          <a:bodyPr/>
          <a:lstStyle/>
          <a:p>
            <a:pPr>
              <a:spcBef>
                <a:spcPts val="0"/>
              </a:spcBef>
            </a:pPr>
            <a:r>
              <a:t>Dela ut ett förslag på anställningsbevis eller visa på det som finns i powerpointen. Berätta lite om hur det ska vara ifyllt. </a:t>
            </a:r>
          </a:p>
          <a:p>
            <a:pPr>
              <a:spcBef>
                <a:spcPts val="0"/>
              </a:spcBef>
            </a:pPr>
            <a:endParaRPr/>
          </a:p>
          <a:p>
            <a:pPr>
              <a:spcBef>
                <a:spcPts val="0"/>
              </a:spcBef>
            </a:pPr>
            <a:r>
              <a:t>Det ska tydligt framgå exakt vilken arbetsgivare du arbetar för samt på vilket/vilka arbetsställen (var) du förväntas arbeta. Det ska också framgå vilken anställningsform du har. Det ska framgå vilken tid anställningen omfattar. Alltså när anställningen startar och eventuellt slutar (om tidsbegränsad anställning). </a:t>
            </a:r>
          </a:p>
          <a:p>
            <a:pPr>
              <a:spcBef>
                <a:spcPts val="0"/>
              </a:spcBef>
            </a:pPr>
            <a:endParaRPr/>
          </a:p>
          <a:p>
            <a:pPr>
              <a:spcBef>
                <a:spcPts val="0"/>
              </a:spcBef>
            </a:pPr>
            <a:r>
              <a:t>Påminn om att det är viktigt att som anställd får ett av originalen och sparar det på en plats som du själv har tillgång till. Förslagsvis hemma. </a:t>
            </a:r>
          </a:p>
          <a:p>
            <a:pPr>
              <a:spcBef>
                <a:spcPts val="0"/>
              </a:spcBef>
            </a:pPr>
            <a:endParaRPr/>
          </a:p>
          <a:p>
            <a:pPr>
              <a:spcBef>
                <a:spcPts val="0"/>
              </a:spcBef>
            </a:pPr>
            <a:r>
              <a:t>De saker dem kommit överens om med arbetsgivaren ska stå med, bland annat vilken lön som gäller. </a:t>
            </a:r>
          </a:p>
          <a:p>
            <a:pPr>
              <a:spcBef>
                <a:spcPts val="0"/>
              </a:spcBef>
            </a:pPr>
            <a:endParaRPr/>
          </a:p>
          <a:p>
            <a:pPr>
              <a:spcBef>
                <a:spcPts val="0"/>
              </a:spcBef>
            </a:pPr>
            <a:r>
              <a:t>Självklart ska kollektivavtalet följas. Om det står en lägre lön i anställningsbeviset än vad kollektivavtalet lägst stipulerar så gäller den högre lönen i kollektivavtalet förutsatt att arbetsgivaren är bundet av kollektivavtalet. Det vill säga är med i arbetsgivarorganisationen eller själv har skrivit under kollektivavtalet (så kallat hängavtal).</a:t>
            </a:r>
          </a:p>
          <a:p>
            <a:pPr>
              <a:spcBef>
                <a:spcPts val="0"/>
              </a:spcBef>
            </a:pPr>
            <a:endParaRPr/>
          </a:p>
          <a:p>
            <a:pPr>
              <a:spcBef>
                <a:spcPts val="0"/>
              </a:spcBef>
            </a:pPr>
            <a:r>
              <a:t>Handels inställning är att du ska ha ett anställningsbevis första jobbdagen. </a:t>
            </a:r>
          </a:p>
          <a:p>
            <a:pPr>
              <a:spcBef>
                <a:spcPts val="0"/>
              </a:spcBef>
            </a:pPr>
            <a:r>
              <a:t> </a:t>
            </a:r>
          </a:p>
          <a:p>
            <a:pPr>
              <a:spcBef>
                <a:spcPts val="0"/>
              </a:spcBef>
              <a:defRPr b="1"/>
            </a:pPr>
            <a:r>
              <a:t>Verktyg:</a:t>
            </a:r>
          </a:p>
          <a:p>
            <a:pPr>
              <a:spcBef>
                <a:spcPts val="0"/>
              </a:spcBef>
            </a:pPr>
            <a:r>
              <a:t>Förslag på anställningsbevis. Finns på handels.se/skolinfo</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Shape 716"/>
          <p:cNvSpPr>
            <a:spLocks noGrp="1" noRot="1" noChangeAspect="1"/>
          </p:cNvSpPr>
          <p:nvPr>
            <p:ph type="sldImg"/>
          </p:nvPr>
        </p:nvSpPr>
        <p:spPr>
          <a:xfrm>
            <a:off x="381000" y="685800"/>
            <a:ext cx="6096000" cy="3429000"/>
          </a:xfrm>
          <a:prstGeom prst="rect">
            <a:avLst/>
          </a:prstGeom>
        </p:spPr>
        <p:txBody>
          <a:bodyPr/>
          <a:lstStyle/>
          <a:p>
            <a:endParaRPr/>
          </a:p>
        </p:txBody>
      </p:sp>
      <p:sp>
        <p:nvSpPr>
          <p:cNvPr id="717" name="Shape 717"/>
          <p:cNvSpPr>
            <a:spLocks noGrp="1"/>
          </p:cNvSpPr>
          <p:nvPr>
            <p:ph type="body" sz="quarter" idx="1"/>
          </p:nvPr>
        </p:nvSpPr>
        <p:spPr>
          <a:prstGeom prst="rect">
            <a:avLst/>
          </a:prstGeom>
        </p:spPr>
        <p:txBody>
          <a:bodyPr/>
          <a:lstStyle/>
          <a:p>
            <a:pPr>
              <a:spcBef>
                <a:spcPts val="0"/>
              </a:spcBef>
              <a:defRPr b="1"/>
            </a:pPr>
            <a:r>
              <a:rPr dirty="0" err="1"/>
              <a:t>Förklara</a:t>
            </a:r>
            <a:r>
              <a:rPr dirty="0"/>
              <a:t> de </a:t>
            </a:r>
            <a:r>
              <a:rPr dirty="0" err="1"/>
              <a:t>olika</a:t>
            </a:r>
            <a:r>
              <a:rPr dirty="0"/>
              <a:t> </a:t>
            </a:r>
            <a:r>
              <a:rPr dirty="0" err="1"/>
              <a:t>anställningsformerna</a:t>
            </a:r>
            <a:r>
              <a:rPr dirty="0"/>
              <a:t>.</a:t>
            </a:r>
          </a:p>
          <a:p>
            <a:pPr>
              <a:spcBef>
                <a:spcPts val="0"/>
              </a:spcBef>
            </a:pPr>
            <a:r>
              <a:rPr dirty="0"/>
              <a:t> </a:t>
            </a:r>
          </a:p>
          <a:p>
            <a:pPr>
              <a:spcBef>
                <a:spcPts val="0"/>
              </a:spcBef>
              <a:defRPr b="1"/>
            </a:pPr>
            <a:r>
              <a:rPr dirty="0" err="1"/>
              <a:t>Tillsvidare</a:t>
            </a:r>
            <a:r>
              <a:rPr lang="sv-SE" dirty="0"/>
              <a:t>  </a:t>
            </a:r>
            <a:r>
              <a:rPr dirty="0"/>
              <a:t> </a:t>
            </a:r>
            <a:r>
              <a:rPr b="0" dirty="0"/>
              <a:t>En </a:t>
            </a:r>
            <a:r>
              <a:rPr b="0" dirty="0" err="1"/>
              <a:t>anställning</a:t>
            </a:r>
            <a:r>
              <a:rPr b="0" dirty="0"/>
              <a:t> som </a:t>
            </a:r>
            <a:r>
              <a:rPr b="0" dirty="0" err="1"/>
              <a:t>fortsätter</a:t>
            </a:r>
            <a:r>
              <a:rPr b="0" dirty="0"/>
              <a:t> tills </a:t>
            </a:r>
            <a:r>
              <a:rPr b="0" dirty="0" err="1"/>
              <a:t>dess</a:t>
            </a:r>
            <a:r>
              <a:rPr b="0" dirty="0"/>
              <a:t> </a:t>
            </a:r>
            <a:r>
              <a:rPr b="0" dirty="0" err="1"/>
              <a:t>arbetsgivaren</a:t>
            </a:r>
            <a:r>
              <a:rPr b="0" dirty="0"/>
              <a:t> </a:t>
            </a:r>
            <a:r>
              <a:rPr b="0" dirty="0" err="1"/>
              <a:t>eller</a:t>
            </a:r>
            <a:r>
              <a:rPr b="0" dirty="0"/>
              <a:t> den </a:t>
            </a:r>
            <a:r>
              <a:rPr b="0" dirty="0" err="1"/>
              <a:t>anställda</a:t>
            </a:r>
            <a:r>
              <a:rPr b="0" dirty="0"/>
              <a:t> </a:t>
            </a:r>
            <a:r>
              <a:rPr b="0" dirty="0" err="1"/>
              <a:t>säger</a:t>
            </a:r>
            <a:r>
              <a:rPr b="0" dirty="0"/>
              <a:t> upp den. Trygg form av </a:t>
            </a:r>
            <a:r>
              <a:rPr b="0" dirty="0" err="1"/>
              <a:t>anställning</a:t>
            </a:r>
            <a:r>
              <a:rPr b="0" dirty="0"/>
              <a:t>, </a:t>
            </a:r>
            <a:r>
              <a:rPr b="0" dirty="0" err="1"/>
              <a:t>kallas</a:t>
            </a:r>
            <a:r>
              <a:rPr b="0" dirty="0"/>
              <a:t> </a:t>
            </a:r>
            <a:r>
              <a:rPr b="0" dirty="0" err="1"/>
              <a:t>ofta</a:t>
            </a:r>
            <a:r>
              <a:rPr b="0" dirty="0"/>
              <a:t> för ”fast”.</a:t>
            </a:r>
            <a:r>
              <a:rPr lang="sv-SE" dirty="0"/>
              <a:t> </a:t>
            </a:r>
            <a:endParaRPr b="0" dirty="0"/>
          </a:p>
          <a:p>
            <a:pPr>
              <a:spcBef>
                <a:spcPts val="0"/>
              </a:spcBef>
            </a:pPr>
            <a:r>
              <a:rPr dirty="0" err="1"/>
              <a:t>Uppsägning</a:t>
            </a:r>
            <a:r>
              <a:rPr dirty="0"/>
              <a:t> från </a:t>
            </a:r>
            <a:r>
              <a:rPr dirty="0" err="1"/>
              <a:t>arbetsgivarens</a:t>
            </a:r>
            <a:r>
              <a:rPr dirty="0"/>
              <a:t> </a:t>
            </a:r>
            <a:r>
              <a:rPr dirty="0" err="1"/>
              <a:t>sida</a:t>
            </a:r>
            <a:r>
              <a:rPr dirty="0"/>
              <a:t> </a:t>
            </a:r>
            <a:r>
              <a:rPr dirty="0" err="1"/>
              <a:t>kräver</a:t>
            </a:r>
            <a:r>
              <a:rPr dirty="0"/>
              <a:t> </a:t>
            </a:r>
            <a:r>
              <a:rPr dirty="0" err="1"/>
              <a:t>saklig</a:t>
            </a:r>
            <a:r>
              <a:rPr dirty="0"/>
              <a:t> </a:t>
            </a:r>
            <a:r>
              <a:rPr dirty="0" err="1"/>
              <a:t>grund</a:t>
            </a:r>
            <a:r>
              <a:rPr dirty="0"/>
              <a:t>. </a:t>
            </a:r>
            <a:r>
              <a:rPr dirty="0" err="1"/>
              <a:t>Antingen</a:t>
            </a:r>
            <a:r>
              <a:rPr dirty="0"/>
              <a:t> på </a:t>
            </a:r>
            <a:r>
              <a:rPr dirty="0" err="1"/>
              <a:t>grund</a:t>
            </a:r>
            <a:r>
              <a:rPr dirty="0"/>
              <a:t> av </a:t>
            </a:r>
            <a:r>
              <a:rPr dirty="0" err="1"/>
              <a:t>så</a:t>
            </a:r>
            <a:r>
              <a:rPr dirty="0"/>
              <a:t> </a:t>
            </a:r>
            <a:r>
              <a:rPr dirty="0" err="1"/>
              <a:t>kallad</a:t>
            </a:r>
            <a:r>
              <a:rPr dirty="0"/>
              <a:t> </a:t>
            </a:r>
            <a:r>
              <a:rPr dirty="0" err="1"/>
              <a:t>arbetsbrist</a:t>
            </a:r>
            <a:r>
              <a:rPr dirty="0"/>
              <a:t> </a:t>
            </a:r>
            <a:r>
              <a:rPr dirty="0" err="1"/>
              <a:t>eller</a:t>
            </a:r>
            <a:r>
              <a:rPr dirty="0"/>
              <a:t> </a:t>
            </a:r>
            <a:r>
              <a:rPr dirty="0" err="1"/>
              <a:t>personliga</a:t>
            </a:r>
            <a:r>
              <a:rPr dirty="0"/>
              <a:t> </a:t>
            </a:r>
            <a:r>
              <a:rPr dirty="0" err="1"/>
              <a:t>skäl</a:t>
            </a:r>
            <a:r>
              <a:rPr dirty="0"/>
              <a:t>. </a:t>
            </a:r>
          </a:p>
          <a:p>
            <a:pPr>
              <a:spcBef>
                <a:spcPts val="0"/>
              </a:spcBef>
              <a:defRPr u="sng"/>
            </a:pPr>
            <a:r>
              <a:rPr dirty="0" err="1"/>
              <a:t>Personliga</a:t>
            </a:r>
            <a:r>
              <a:rPr dirty="0"/>
              <a:t> </a:t>
            </a:r>
            <a:r>
              <a:rPr dirty="0" err="1"/>
              <a:t>skäl</a:t>
            </a:r>
            <a:r>
              <a:rPr dirty="0"/>
              <a:t> </a:t>
            </a:r>
            <a:r>
              <a:rPr u="none" dirty="0" err="1"/>
              <a:t>handlar</a:t>
            </a:r>
            <a:r>
              <a:rPr u="none" dirty="0"/>
              <a:t> </a:t>
            </a:r>
            <a:r>
              <a:rPr u="none" dirty="0" err="1"/>
              <a:t>oftast</a:t>
            </a:r>
            <a:r>
              <a:rPr u="none" dirty="0"/>
              <a:t> om </a:t>
            </a:r>
            <a:r>
              <a:rPr u="none" dirty="0" err="1"/>
              <a:t>misskötsamhet</a:t>
            </a:r>
            <a:r>
              <a:rPr u="none" dirty="0"/>
              <a:t>, </a:t>
            </a:r>
            <a:r>
              <a:rPr u="none" dirty="0" err="1"/>
              <a:t>ibland</a:t>
            </a:r>
            <a:r>
              <a:rPr u="none" dirty="0"/>
              <a:t> trots </a:t>
            </a:r>
            <a:r>
              <a:rPr u="none" dirty="0" err="1"/>
              <a:t>varningar</a:t>
            </a:r>
            <a:r>
              <a:rPr u="none" dirty="0"/>
              <a:t>. </a:t>
            </a:r>
          </a:p>
          <a:p>
            <a:pPr>
              <a:spcBef>
                <a:spcPts val="0"/>
              </a:spcBef>
              <a:defRPr u="sng"/>
            </a:pPr>
            <a:r>
              <a:rPr dirty="0"/>
              <a:t>Vid </a:t>
            </a:r>
            <a:r>
              <a:rPr dirty="0" err="1"/>
              <a:t>uppsägning</a:t>
            </a:r>
            <a:r>
              <a:rPr dirty="0"/>
              <a:t> på </a:t>
            </a:r>
            <a:r>
              <a:rPr dirty="0" err="1"/>
              <a:t>grund</a:t>
            </a:r>
            <a:r>
              <a:rPr dirty="0"/>
              <a:t> av </a:t>
            </a:r>
            <a:r>
              <a:rPr dirty="0" err="1"/>
              <a:t>arbetsbrist</a:t>
            </a:r>
            <a:r>
              <a:rPr u="none" dirty="0"/>
              <a:t> </a:t>
            </a:r>
            <a:r>
              <a:rPr u="none" dirty="0" err="1"/>
              <a:t>går</a:t>
            </a:r>
            <a:r>
              <a:rPr u="none" dirty="0"/>
              <a:t> man </a:t>
            </a:r>
            <a:r>
              <a:rPr u="none" dirty="0" err="1"/>
              <a:t>efter</a:t>
            </a:r>
            <a:r>
              <a:rPr u="none" dirty="0"/>
              <a:t> en </a:t>
            </a:r>
            <a:r>
              <a:rPr u="none" dirty="0" err="1"/>
              <a:t>turordningslista</a:t>
            </a:r>
            <a:r>
              <a:rPr u="none" dirty="0"/>
              <a:t> </a:t>
            </a:r>
            <a:r>
              <a:rPr u="none" dirty="0" err="1"/>
              <a:t>där</a:t>
            </a:r>
            <a:r>
              <a:rPr u="none" dirty="0"/>
              <a:t> den som </a:t>
            </a:r>
            <a:r>
              <a:rPr u="none" dirty="0" err="1"/>
              <a:t>senast</a:t>
            </a:r>
            <a:r>
              <a:rPr u="none" dirty="0"/>
              <a:t> </a:t>
            </a:r>
            <a:r>
              <a:rPr u="none" dirty="0" err="1"/>
              <a:t>anställdes</a:t>
            </a:r>
            <a:r>
              <a:rPr u="none" dirty="0"/>
              <a:t> är den </a:t>
            </a:r>
            <a:r>
              <a:rPr u="none" dirty="0" err="1"/>
              <a:t>första</a:t>
            </a:r>
            <a:r>
              <a:rPr u="none" dirty="0"/>
              <a:t> att </a:t>
            </a:r>
            <a:r>
              <a:rPr u="none" dirty="0" err="1"/>
              <a:t>bli</a:t>
            </a:r>
            <a:r>
              <a:rPr u="none" dirty="0"/>
              <a:t> </a:t>
            </a:r>
            <a:r>
              <a:rPr u="none" dirty="0" err="1"/>
              <a:t>uppsagd</a:t>
            </a:r>
            <a:r>
              <a:rPr u="none" dirty="0"/>
              <a:t>. Detta om </a:t>
            </a:r>
            <a:r>
              <a:rPr u="none" dirty="0" err="1"/>
              <a:t>inte</a:t>
            </a:r>
            <a:r>
              <a:rPr u="none" dirty="0"/>
              <a:t> en </a:t>
            </a:r>
            <a:r>
              <a:rPr u="none" dirty="0" err="1"/>
              <a:t>annan</a:t>
            </a:r>
            <a:r>
              <a:rPr u="none" dirty="0"/>
              <a:t> </a:t>
            </a:r>
            <a:r>
              <a:rPr u="none" dirty="0" err="1"/>
              <a:t>lösning</a:t>
            </a:r>
            <a:r>
              <a:rPr u="none" dirty="0"/>
              <a:t> </a:t>
            </a:r>
            <a:r>
              <a:rPr u="none" dirty="0" err="1"/>
              <a:t>förhandlas</a:t>
            </a:r>
            <a:r>
              <a:rPr u="none" dirty="0"/>
              <a:t> </a:t>
            </a:r>
            <a:r>
              <a:rPr u="none" dirty="0" err="1"/>
              <a:t>fram</a:t>
            </a:r>
            <a:r>
              <a:rPr u="none" dirty="0"/>
              <a:t> med </a:t>
            </a:r>
            <a:r>
              <a:rPr u="none" dirty="0" err="1"/>
              <a:t>facket</a:t>
            </a:r>
            <a:r>
              <a:rPr u="none" dirty="0"/>
              <a:t>. Det är </a:t>
            </a:r>
            <a:r>
              <a:rPr u="none" dirty="0" err="1"/>
              <a:t>vanligt</a:t>
            </a:r>
            <a:r>
              <a:rPr u="none" dirty="0"/>
              <a:t> att </a:t>
            </a:r>
            <a:r>
              <a:rPr u="none" dirty="0" err="1"/>
              <a:t>facket</a:t>
            </a:r>
            <a:r>
              <a:rPr u="none" dirty="0"/>
              <a:t> </a:t>
            </a:r>
            <a:r>
              <a:rPr u="none" dirty="0" err="1"/>
              <a:t>hittar</a:t>
            </a:r>
            <a:r>
              <a:rPr u="none" dirty="0"/>
              <a:t> </a:t>
            </a:r>
            <a:r>
              <a:rPr u="none" dirty="0" err="1"/>
              <a:t>bättre</a:t>
            </a:r>
            <a:r>
              <a:rPr u="none" dirty="0"/>
              <a:t> </a:t>
            </a:r>
            <a:r>
              <a:rPr u="none" dirty="0" err="1"/>
              <a:t>lösning</a:t>
            </a:r>
            <a:r>
              <a:rPr u="none" dirty="0"/>
              <a:t>. Om du </a:t>
            </a:r>
            <a:r>
              <a:rPr u="none" dirty="0" err="1"/>
              <a:t>blir</a:t>
            </a:r>
            <a:r>
              <a:rPr u="none" dirty="0"/>
              <a:t> </a:t>
            </a:r>
            <a:r>
              <a:rPr u="none" dirty="0" err="1"/>
              <a:t>uppsagd</a:t>
            </a:r>
            <a:r>
              <a:rPr u="none" dirty="0"/>
              <a:t> har du </a:t>
            </a:r>
            <a:r>
              <a:rPr u="none" dirty="0" err="1"/>
              <a:t>minst</a:t>
            </a:r>
            <a:r>
              <a:rPr u="none" dirty="0"/>
              <a:t> en </a:t>
            </a:r>
            <a:r>
              <a:rPr u="none" dirty="0" err="1"/>
              <a:t>månads</a:t>
            </a:r>
            <a:r>
              <a:rPr u="none" dirty="0"/>
              <a:t> </a:t>
            </a:r>
            <a:r>
              <a:rPr u="none" dirty="0" err="1"/>
              <a:t>uppsägningstid</a:t>
            </a:r>
            <a:r>
              <a:rPr u="none" dirty="0"/>
              <a:t>.</a:t>
            </a:r>
          </a:p>
          <a:p>
            <a:pPr>
              <a:spcBef>
                <a:spcPts val="0"/>
              </a:spcBef>
            </a:pPr>
            <a:endParaRPr u="none" dirty="0"/>
          </a:p>
          <a:p>
            <a:pPr>
              <a:spcBef>
                <a:spcPts val="0"/>
              </a:spcBef>
              <a:defRPr b="1"/>
            </a:pPr>
            <a:r>
              <a:rPr dirty="0" err="1"/>
              <a:t>Provanställning</a:t>
            </a:r>
            <a:r>
              <a:rPr lang="sv-SE" dirty="0"/>
              <a:t>  </a:t>
            </a:r>
            <a:r>
              <a:rPr b="0" dirty="0"/>
              <a:t> En </a:t>
            </a:r>
            <a:r>
              <a:rPr b="0" dirty="0" err="1"/>
              <a:t>anställning</a:t>
            </a:r>
            <a:r>
              <a:rPr b="0" dirty="0"/>
              <a:t> </a:t>
            </a:r>
            <a:r>
              <a:rPr b="0" dirty="0" err="1"/>
              <a:t>som</a:t>
            </a:r>
            <a:r>
              <a:rPr b="0" dirty="0"/>
              <a:t> </a:t>
            </a:r>
            <a:r>
              <a:rPr b="0" dirty="0" err="1"/>
              <a:t>efter</a:t>
            </a:r>
            <a:r>
              <a:rPr b="0" dirty="0"/>
              <a:t> </a:t>
            </a:r>
            <a:r>
              <a:rPr b="0" dirty="0" err="1"/>
              <a:t>senast</a:t>
            </a:r>
            <a:r>
              <a:rPr b="0" dirty="0"/>
              <a:t> 6 </a:t>
            </a:r>
            <a:r>
              <a:rPr b="0" dirty="0" err="1"/>
              <a:t>månader</a:t>
            </a:r>
            <a:r>
              <a:rPr b="0" dirty="0"/>
              <a:t> </a:t>
            </a:r>
            <a:r>
              <a:rPr b="0" dirty="0" err="1"/>
              <a:t>övergår</a:t>
            </a:r>
            <a:r>
              <a:rPr b="0" dirty="0"/>
              <a:t> till </a:t>
            </a:r>
            <a:r>
              <a:rPr b="0" dirty="0" err="1"/>
              <a:t>en</a:t>
            </a:r>
            <a:r>
              <a:rPr b="0" dirty="0"/>
              <a:t> </a:t>
            </a:r>
            <a:r>
              <a:rPr b="0" dirty="0" err="1"/>
              <a:t>tillsvidareanställning</a:t>
            </a:r>
            <a:r>
              <a:rPr b="0" dirty="0"/>
              <a:t>.</a:t>
            </a:r>
            <a:r>
              <a:rPr lang="sv-SE" dirty="0"/>
              <a:t> En frisörelev kan ha provanställning upp till 8 månader</a:t>
            </a:r>
            <a:r>
              <a:rPr lang="sv-SE" b="1" dirty="0"/>
              <a:t>.</a:t>
            </a:r>
            <a:r>
              <a:rPr b="0" dirty="0"/>
              <a:t> Detta </a:t>
            </a:r>
            <a:r>
              <a:rPr b="0" dirty="0" err="1"/>
              <a:t>är</a:t>
            </a:r>
            <a:r>
              <a:rPr b="0" dirty="0"/>
              <a:t> </a:t>
            </a:r>
            <a:r>
              <a:rPr b="0" dirty="0" err="1"/>
              <a:t>arbetsgivarens</a:t>
            </a:r>
            <a:r>
              <a:rPr b="0" dirty="0"/>
              <a:t> </a:t>
            </a:r>
            <a:r>
              <a:rPr b="0" dirty="0" err="1"/>
              <a:t>chans</a:t>
            </a:r>
            <a:r>
              <a:rPr b="0" dirty="0"/>
              <a:t> </a:t>
            </a:r>
            <a:r>
              <a:rPr b="0" dirty="0" err="1"/>
              <a:t>att</a:t>
            </a:r>
            <a:r>
              <a:rPr b="0" dirty="0"/>
              <a:t> </a:t>
            </a:r>
            <a:r>
              <a:rPr b="0" dirty="0" err="1"/>
              <a:t>kolla</a:t>
            </a:r>
            <a:r>
              <a:rPr b="0" dirty="0"/>
              <a:t> om man </a:t>
            </a:r>
            <a:r>
              <a:rPr b="0" dirty="0" err="1"/>
              <a:t>passar</a:t>
            </a:r>
            <a:r>
              <a:rPr b="0" dirty="0"/>
              <a:t> </a:t>
            </a:r>
            <a:r>
              <a:rPr b="0" dirty="0" err="1"/>
              <a:t>för</a:t>
            </a:r>
            <a:r>
              <a:rPr b="0" dirty="0"/>
              <a:t> </a:t>
            </a:r>
            <a:r>
              <a:rPr b="0" dirty="0" err="1"/>
              <a:t>jobbet</a:t>
            </a:r>
            <a:r>
              <a:rPr b="0" dirty="0"/>
              <a:t>. En </a:t>
            </a:r>
            <a:r>
              <a:rPr b="0" dirty="0" err="1"/>
              <a:t>provanställning</a:t>
            </a:r>
            <a:r>
              <a:rPr b="0" dirty="0"/>
              <a:t> </a:t>
            </a:r>
            <a:r>
              <a:rPr b="0" dirty="0" err="1"/>
              <a:t>kan</a:t>
            </a:r>
            <a:r>
              <a:rPr b="0" dirty="0"/>
              <a:t> </a:t>
            </a:r>
            <a:r>
              <a:rPr b="0" dirty="0" err="1"/>
              <a:t>avbrytas</a:t>
            </a:r>
            <a:r>
              <a:rPr b="0" dirty="0"/>
              <a:t> under </a:t>
            </a:r>
            <a:r>
              <a:rPr b="0" dirty="0" err="1"/>
              <a:t>prövotiden</a:t>
            </a:r>
            <a:r>
              <a:rPr b="0" dirty="0"/>
              <a:t>. Du </a:t>
            </a:r>
            <a:r>
              <a:rPr b="0" dirty="0" err="1"/>
              <a:t>har</a:t>
            </a:r>
            <a:r>
              <a:rPr b="0" dirty="0"/>
              <a:t> </a:t>
            </a:r>
            <a:r>
              <a:rPr b="0" dirty="0" err="1"/>
              <a:t>då</a:t>
            </a:r>
            <a:r>
              <a:rPr b="0" dirty="0"/>
              <a:t> </a:t>
            </a:r>
            <a:r>
              <a:rPr b="0" dirty="0" err="1"/>
              <a:t>två</a:t>
            </a:r>
            <a:r>
              <a:rPr b="0" dirty="0"/>
              <a:t> </a:t>
            </a:r>
            <a:r>
              <a:rPr b="0" dirty="0" err="1"/>
              <a:t>veckors</a:t>
            </a:r>
            <a:r>
              <a:rPr b="0" dirty="0"/>
              <a:t> </a:t>
            </a:r>
            <a:r>
              <a:rPr b="0" dirty="0" err="1"/>
              <a:t>uppsägningstid</a:t>
            </a:r>
            <a:r>
              <a:rPr b="0" dirty="0"/>
              <a:t>.</a:t>
            </a:r>
            <a:r>
              <a:rPr lang="sv-SE" dirty="0"/>
              <a:t>  </a:t>
            </a:r>
            <a:endParaRPr dirty="0"/>
          </a:p>
          <a:p>
            <a:pPr>
              <a:spcBef>
                <a:spcPts val="0"/>
              </a:spcBef>
              <a:defRPr sz="800"/>
            </a:pPr>
            <a:endParaRPr b="0" dirty="0"/>
          </a:p>
          <a:p>
            <a:pPr>
              <a:spcBef>
                <a:spcPts val="0"/>
              </a:spcBef>
              <a:defRPr u="sng"/>
            </a:pPr>
            <a:r>
              <a:rPr dirty="0" err="1"/>
              <a:t>Visstidsanställningar</a:t>
            </a:r>
            <a:r>
              <a:rPr dirty="0"/>
              <a:t>/</a:t>
            </a:r>
            <a:r>
              <a:rPr dirty="0" err="1"/>
              <a:t>olika</a:t>
            </a:r>
            <a:r>
              <a:rPr dirty="0"/>
              <a:t> former av </a:t>
            </a:r>
            <a:r>
              <a:rPr dirty="0" err="1"/>
              <a:t>tidsbegränsade</a:t>
            </a:r>
            <a:r>
              <a:rPr dirty="0"/>
              <a:t> </a:t>
            </a:r>
            <a:r>
              <a:rPr dirty="0" err="1"/>
              <a:t>anställningar</a:t>
            </a:r>
            <a:r>
              <a:rPr dirty="0"/>
              <a:t>:</a:t>
            </a:r>
          </a:p>
          <a:p>
            <a:pPr>
              <a:spcBef>
                <a:spcPts val="0"/>
              </a:spcBef>
              <a:defRPr u="sng"/>
            </a:pPr>
            <a:endParaRPr dirty="0"/>
          </a:p>
          <a:p>
            <a:pPr>
              <a:spcBef>
                <a:spcPts val="0"/>
              </a:spcBef>
              <a:defRPr b="1"/>
            </a:pPr>
            <a:r>
              <a:rPr dirty="0" err="1"/>
              <a:t>Vikariat</a:t>
            </a:r>
            <a:r>
              <a:rPr b="0" dirty="0"/>
              <a:t>   </a:t>
            </a:r>
            <a:r>
              <a:rPr b="0" dirty="0" err="1"/>
              <a:t>Ett</a:t>
            </a:r>
            <a:r>
              <a:rPr b="0" dirty="0"/>
              <a:t> </a:t>
            </a:r>
            <a:r>
              <a:rPr b="0" dirty="0" err="1"/>
              <a:t>vikariat</a:t>
            </a:r>
            <a:r>
              <a:rPr b="0" dirty="0"/>
              <a:t> </a:t>
            </a:r>
            <a:r>
              <a:rPr b="0" dirty="0" err="1"/>
              <a:t>betyder</a:t>
            </a:r>
            <a:r>
              <a:rPr b="0" dirty="0"/>
              <a:t> att du </a:t>
            </a:r>
            <a:r>
              <a:rPr b="0" dirty="0" err="1"/>
              <a:t>jobbar</a:t>
            </a:r>
            <a:r>
              <a:rPr b="0" dirty="0"/>
              <a:t> för en </a:t>
            </a:r>
            <a:r>
              <a:rPr b="0" dirty="0" err="1"/>
              <a:t>annan</a:t>
            </a:r>
            <a:r>
              <a:rPr b="0" dirty="0"/>
              <a:t> person </a:t>
            </a:r>
            <a:r>
              <a:rPr b="0" dirty="0" err="1"/>
              <a:t>medan</a:t>
            </a:r>
            <a:r>
              <a:rPr b="0" dirty="0"/>
              <a:t> den är </a:t>
            </a:r>
            <a:r>
              <a:rPr b="0" dirty="0" err="1"/>
              <a:t>sjuk</a:t>
            </a:r>
            <a:r>
              <a:rPr b="0" dirty="0"/>
              <a:t>/</a:t>
            </a:r>
            <a:r>
              <a:rPr b="0" dirty="0" err="1"/>
              <a:t>föräldraledig</a:t>
            </a:r>
            <a:r>
              <a:rPr b="0" dirty="0"/>
              <a:t> </a:t>
            </a:r>
            <a:r>
              <a:rPr b="0" dirty="0" err="1"/>
              <a:t>eller</a:t>
            </a:r>
            <a:r>
              <a:rPr b="0" dirty="0"/>
              <a:t> </a:t>
            </a:r>
            <a:r>
              <a:rPr b="0" dirty="0" err="1"/>
              <a:t>liknande</a:t>
            </a:r>
            <a:r>
              <a:rPr b="0" dirty="0"/>
              <a:t>. </a:t>
            </a:r>
          </a:p>
          <a:p>
            <a:pPr>
              <a:spcBef>
                <a:spcPts val="0"/>
              </a:spcBef>
            </a:pPr>
            <a:endParaRPr b="0" dirty="0"/>
          </a:p>
          <a:p>
            <a:pPr>
              <a:spcBef>
                <a:spcPts val="0"/>
              </a:spcBef>
              <a:defRPr b="1"/>
            </a:pPr>
            <a:r>
              <a:rPr dirty="0" err="1"/>
              <a:t>Säsongsanställning</a:t>
            </a:r>
            <a:r>
              <a:rPr b="0" dirty="0"/>
              <a:t>    En </a:t>
            </a:r>
            <a:r>
              <a:rPr b="0" dirty="0" err="1"/>
              <a:t>säsongsanställning</a:t>
            </a:r>
            <a:r>
              <a:rPr b="0" dirty="0"/>
              <a:t> </a:t>
            </a:r>
            <a:r>
              <a:rPr b="0" dirty="0" err="1"/>
              <a:t>kan</a:t>
            </a:r>
            <a:r>
              <a:rPr b="0" dirty="0"/>
              <a:t> </a:t>
            </a:r>
            <a:r>
              <a:rPr b="0" dirty="0" err="1"/>
              <a:t>träffas</a:t>
            </a:r>
            <a:r>
              <a:rPr b="0" dirty="0"/>
              <a:t> för </a:t>
            </a:r>
            <a:r>
              <a:rPr b="0" dirty="0" err="1"/>
              <a:t>ett</a:t>
            </a:r>
            <a:r>
              <a:rPr b="0" dirty="0"/>
              <a:t> </a:t>
            </a:r>
            <a:r>
              <a:rPr b="0" dirty="0" err="1"/>
              <a:t>arbete</a:t>
            </a:r>
            <a:r>
              <a:rPr b="0" dirty="0"/>
              <a:t> som bara </a:t>
            </a:r>
            <a:r>
              <a:rPr b="0" dirty="0" err="1"/>
              <a:t>kan</a:t>
            </a:r>
            <a:r>
              <a:rPr b="0" dirty="0"/>
              <a:t> </a:t>
            </a:r>
            <a:r>
              <a:rPr b="0" dirty="0" err="1"/>
              <a:t>utföras</a:t>
            </a:r>
            <a:r>
              <a:rPr b="0" dirty="0"/>
              <a:t> under en </a:t>
            </a:r>
            <a:r>
              <a:rPr b="0" dirty="0" err="1"/>
              <a:t>viss</a:t>
            </a:r>
            <a:r>
              <a:rPr b="0" dirty="0"/>
              <a:t> </a:t>
            </a:r>
            <a:r>
              <a:rPr b="0" dirty="0" err="1"/>
              <a:t>säsong</a:t>
            </a:r>
            <a:r>
              <a:rPr b="0" dirty="0"/>
              <a:t>. </a:t>
            </a:r>
            <a:r>
              <a:rPr b="0" dirty="0" err="1"/>
              <a:t>Så</a:t>
            </a:r>
            <a:r>
              <a:rPr b="0" dirty="0"/>
              <a:t> som </a:t>
            </a:r>
            <a:r>
              <a:rPr b="0" dirty="0" err="1"/>
              <a:t>skidlärare</a:t>
            </a:r>
            <a:r>
              <a:rPr b="0" dirty="0"/>
              <a:t> i </a:t>
            </a:r>
            <a:r>
              <a:rPr b="0" dirty="0" err="1"/>
              <a:t>fjällen</a:t>
            </a:r>
            <a:r>
              <a:rPr b="0" dirty="0"/>
              <a:t>, </a:t>
            </a:r>
            <a:r>
              <a:rPr b="0" dirty="0" err="1"/>
              <a:t>attraktionsansvarig</a:t>
            </a:r>
            <a:r>
              <a:rPr b="0" dirty="0"/>
              <a:t> på Gröna Lund </a:t>
            </a:r>
            <a:r>
              <a:rPr b="0" dirty="0" err="1"/>
              <a:t>eller</a:t>
            </a:r>
            <a:r>
              <a:rPr b="0" dirty="0"/>
              <a:t> </a:t>
            </a:r>
            <a:r>
              <a:rPr b="0" dirty="0" err="1"/>
              <a:t>Liseberg</a:t>
            </a:r>
            <a:r>
              <a:rPr b="0" dirty="0"/>
              <a:t>, </a:t>
            </a:r>
            <a:r>
              <a:rPr b="0" dirty="0" err="1"/>
              <a:t>bärplockning</a:t>
            </a:r>
            <a:r>
              <a:rPr b="0" dirty="0"/>
              <a:t> och </a:t>
            </a:r>
            <a:r>
              <a:rPr b="0" dirty="0" err="1"/>
              <a:t>så</a:t>
            </a:r>
            <a:r>
              <a:rPr b="0" dirty="0"/>
              <a:t> </a:t>
            </a:r>
            <a:r>
              <a:rPr b="0" dirty="0" err="1"/>
              <a:t>vidare</a:t>
            </a:r>
            <a:r>
              <a:rPr b="0" dirty="0"/>
              <a:t>.</a:t>
            </a:r>
          </a:p>
          <a:p>
            <a:pPr>
              <a:spcBef>
                <a:spcPts val="0"/>
              </a:spcBef>
            </a:pPr>
            <a:endParaRPr b="0" dirty="0"/>
          </a:p>
          <a:p>
            <a:pPr>
              <a:spcBef>
                <a:spcPts val="0"/>
              </a:spcBef>
              <a:defRPr b="1"/>
            </a:pPr>
            <a:r>
              <a:rPr dirty="0" err="1"/>
              <a:t>Allmän</a:t>
            </a:r>
            <a:r>
              <a:rPr dirty="0"/>
              <a:t> </a:t>
            </a:r>
            <a:r>
              <a:rPr dirty="0" err="1"/>
              <a:t>visstidsanställning</a:t>
            </a:r>
            <a:r>
              <a:rPr lang="sv-SE" dirty="0"/>
              <a:t>   </a:t>
            </a:r>
            <a:r>
              <a:rPr dirty="0"/>
              <a:t> </a:t>
            </a:r>
            <a:r>
              <a:rPr b="0" dirty="0"/>
              <a:t>Kallas av </a:t>
            </a:r>
            <a:r>
              <a:rPr b="0" dirty="0" err="1"/>
              <a:t>många</a:t>
            </a:r>
            <a:r>
              <a:rPr b="0" dirty="0"/>
              <a:t> för </a:t>
            </a:r>
            <a:r>
              <a:rPr b="0" dirty="0" err="1"/>
              <a:t>timanställning</a:t>
            </a:r>
            <a:r>
              <a:rPr b="0" dirty="0"/>
              <a:t> </a:t>
            </a:r>
            <a:r>
              <a:rPr b="0" dirty="0" err="1"/>
              <a:t>eller</a:t>
            </a:r>
            <a:r>
              <a:rPr b="0" dirty="0"/>
              <a:t> vid </a:t>
            </a:r>
            <a:r>
              <a:rPr b="0" dirty="0" err="1"/>
              <a:t>behov</a:t>
            </a:r>
            <a:r>
              <a:rPr b="0" dirty="0"/>
              <a:t>. Det är </a:t>
            </a:r>
            <a:r>
              <a:rPr b="0" dirty="0" err="1"/>
              <a:t>problematiskt</a:t>
            </a:r>
            <a:r>
              <a:rPr b="0" dirty="0"/>
              <a:t> att </a:t>
            </a:r>
            <a:r>
              <a:rPr b="0" dirty="0" err="1"/>
              <a:t>många</a:t>
            </a:r>
            <a:r>
              <a:rPr b="0" dirty="0"/>
              <a:t>, </a:t>
            </a:r>
            <a:r>
              <a:rPr b="0" dirty="0" err="1"/>
              <a:t>speciellt</a:t>
            </a:r>
            <a:r>
              <a:rPr b="0" dirty="0"/>
              <a:t> </a:t>
            </a:r>
            <a:r>
              <a:rPr b="0" dirty="0" err="1"/>
              <a:t>unga</a:t>
            </a:r>
            <a:r>
              <a:rPr b="0" dirty="0"/>
              <a:t>, </a:t>
            </a:r>
            <a:r>
              <a:rPr b="0" dirty="0" err="1"/>
              <a:t>tvingas</a:t>
            </a:r>
            <a:r>
              <a:rPr b="0" dirty="0"/>
              <a:t> ha </a:t>
            </a:r>
            <a:r>
              <a:rPr b="0" dirty="0" err="1"/>
              <a:t>mycket</a:t>
            </a:r>
            <a:r>
              <a:rPr b="0" dirty="0"/>
              <a:t> </a:t>
            </a:r>
            <a:r>
              <a:rPr b="0" dirty="0" err="1"/>
              <a:t>otrygga</a:t>
            </a:r>
            <a:r>
              <a:rPr b="0" dirty="0"/>
              <a:t> </a:t>
            </a:r>
            <a:r>
              <a:rPr b="0" dirty="0" err="1"/>
              <a:t>jobb</a:t>
            </a:r>
            <a:r>
              <a:rPr b="0" dirty="0"/>
              <a:t> under </a:t>
            </a:r>
            <a:r>
              <a:rPr b="0" dirty="0" err="1"/>
              <a:t>väldigt</a:t>
            </a:r>
            <a:r>
              <a:rPr b="0" dirty="0"/>
              <a:t> </a:t>
            </a:r>
            <a:r>
              <a:rPr b="0" dirty="0" err="1"/>
              <a:t>lång</a:t>
            </a:r>
            <a:r>
              <a:rPr b="0" dirty="0"/>
              <a:t> tid </a:t>
            </a:r>
            <a:r>
              <a:rPr b="0" dirty="0" err="1"/>
              <a:t>vilket</a:t>
            </a:r>
            <a:r>
              <a:rPr b="0" dirty="0"/>
              <a:t> </a:t>
            </a:r>
            <a:r>
              <a:rPr b="0" dirty="0" err="1"/>
              <a:t>gör</a:t>
            </a:r>
            <a:r>
              <a:rPr b="0" dirty="0"/>
              <a:t> det </a:t>
            </a:r>
            <a:r>
              <a:rPr b="0" dirty="0" err="1"/>
              <a:t>svårt</a:t>
            </a:r>
            <a:r>
              <a:rPr b="0" dirty="0"/>
              <a:t> att </a:t>
            </a:r>
            <a:r>
              <a:rPr b="0" dirty="0" err="1"/>
              <a:t>planera</a:t>
            </a:r>
            <a:r>
              <a:rPr b="0" dirty="0"/>
              <a:t> </a:t>
            </a:r>
            <a:r>
              <a:rPr b="0" dirty="0" err="1"/>
              <a:t>sina</a:t>
            </a:r>
            <a:r>
              <a:rPr b="0" dirty="0"/>
              <a:t> liv och </a:t>
            </a:r>
            <a:r>
              <a:rPr b="0" dirty="0" err="1"/>
              <a:t>känna</a:t>
            </a:r>
            <a:r>
              <a:rPr b="0" dirty="0"/>
              <a:t> </a:t>
            </a:r>
            <a:r>
              <a:rPr b="0" dirty="0" err="1"/>
              <a:t>trygghet</a:t>
            </a:r>
            <a:r>
              <a:rPr b="0" dirty="0"/>
              <a:t>. </a:t>
            </a:r>
            <a:r>
              <a:rPr b="0" dirty="0" err="1"/>
              <a:t>Många</a:t>
            </a:r>
            <a:r>
              <a:rPr b="0" dirty="0"/>
              <a:t> med </a:t>
            </a:r>
            <a:r>
              <a:rPr b="0" dirty="0" err="1"/>
              <a:t>allmän</a:t>
            </a:r>
            <a:r>
              <a:rPr b="0" dirty="0"/>
              <a:t> </a:t>
            </a:r>
            <a:r>
              <a:rPr b="0" dirty="0" err="1"/>
              <a:t>visstidsanställning</a:t>
            </a:r>
            <a:r>
              <a:rPr b="0" dirty="0"/>
              <a:t> har en </a:t>
            </a:r>
            <a:r>
              <a:rPr b="0" dirty="0" err="1"/>
              <a:t>mycket</a:t>
            </a:r>
            <a:r>
              <a:rPr b="0" dirty="0"/>
              <a:t> </a:t>
            </a:r>
            <a:r>
              <a:rPr b="0" dirty="0" err="1"/>
              <a:t>otrygg</a:t>
            </a:r>
            <a:r>
              <a:rPr b="0" dirty="0"/>
              <a:t> </a:t>
            </a:r>
            <a:r>
              <a:rPr b="0" dirty="0" err="1"/>
              <a:t>arbetssituation</a:t>
            </a:r>
            <a:r>
              <a:rPr b="0" dirty="0"/>
              <a:t>. Handels </a:t>
            </a:r>
            <a:r>
              <a:rPr b="0" dirty="0" err="1"/>
              <a:t>arbetar</a:t>
            </a:r>
            <a:r>
              <a:rPr b="0" dirty="0"/>
              <a:t> för </a:t>
            </a:r>
            <a:r>
              <a:rPr b="0" dirty="0" err="1"/>
              <a:t>trygga</a:t>
            </a:r>
            <a:r>
              <a:rPr b="0" dirty="0"/>
              <a:t> </a:t>
            </a:r>
            <a:r>
              <a:rPr b="0" dirty="0" err="1"/>
              <a:t>jobb</a:t>
            </a:r>
            <a:r>
              <a:rPr b="0" dirty="0"/>
              <a:t> och </a:t>
            </a:r>
            <a:r>
              <a:rPr b="0" dirty="0" err="1"/>
              <a:t>förbättring</a:t>
            </a:r>
            <a:r>
              <a:rPr b="0" dirty="0"/>
              <a:t>.</a:t>
            </a:r>
            <a:r>
              <a:rPr lang="sv-SE" dirty="0"/>
              <a:t> </a:t>
            </a:r>
            <a:endParaRPr b="0" dirty="0"/>
          </a:p>
          <a:p>
            <a:pPr>
              <a:spcBef>
                <a:spcPts val="0"/>
              </a:spcBef>
            </a:pPr>
            <a:r>
              <a:rPr dirty="0"/>
              <a:t>Handels </a:t>
            </a:r>
            <a:r>
              <a:rPr dirty="0" err="1"/>
              <a:t>tycker</a:t>
            </a:r>
            <a:r>
              <a:rPr dirty="0"/>
              <a:t> att </a:t>
            </a:r>
            <a:r>
              <a:rPr dirty="0" err="1"/>
              <a:t>arbetsgivarens</a:t>
            </a:r>
            <a:r>
              <a:rPr dirty="0"/>
              <a:t> </a:t>
            </a:r>
            <a:r>
              <a:rPr dirty="0" err="1"/>
              <a:t>permanenta</a:t>
            </a:r>
            <a:r>
              <a:rPr dirty="0"/>
              <a:t> </a:t>
            </a:r>
            <a:r>
              <a:rPr dirty="0" err="1"/>
              <a:t>behov</a:t>
            </a:r>
            <a:r>
              <a:rPr dirty="0"/>
              <a:t> av </a:t>
            </a:r>
            <a:r>
              <a:rPr dirty="0" err="1"/>
              <a:t>arbetskraft</a:t>
            </a:r>
            <a:r>
              <a:rPr dirty="0"/>
              <a:t> ska </a:t>
            </a:r>
            <a:r>
              <a:rPr dirty="0" err="1"/>
              <a:t>fyllas</a:t>
            </a:r>
            <a:r>
              <a:rPr dirty="0"/>
              <a:t> </a:t>
            </a:r>
            <a:r>
              <a:rPr dirty="0" err="1"/>
              <a:t>genom</a:t>
            </a:r>
            <a:r>
              <a:rPr dirty="0"/>
              <a:t> </a:t>
            </a:r>
            <a:r>
              <a:rPr dirty="0" err="1"/>
              <a:t>trygga</a:t>
            </a:r>
            <a:r>
              <a:rPr dirty="0"/>
              <a:t> </a:t>
            </a:r>
            <a:r>
              <a:rPr dirty="0" err="1"/>
              <a:t>anställningar</a:t>
            </a:r>
            <a:r>
              <a:rPr dirty="0"/>
              <a:t>. Inte </a:t>
            </a:r>
            <a:r>
              <a:rPr dirty="0" err="1"/>
              <a:t>genom</a:t>
            </a:r>
            <a:r>
              <a:rPr dirty="0"/>
              <a:t> </a:t>
            </a:r>
            <a:r>
              <a:rPr dirty="0" err="1"/>
              <a:t>korta</a:t>
            </a:r>
            <a:r>
              <a:rPr dirty="0"/>
              <a:t> </a:t>
            </a:r>
            <a:r>
              <a:rPr dirty="0" err="1"/>
              <a:t>allmänna</a:t>
            </a:r>
            <a:r>
              <a:rPr dirty="0"/>
              <a:t> </a:t>
            </a:r>
            <a:r>
              <a:rPr dirty="0" err="1"/>
              <a:t>visstidsanställningar</a:t>
            </a:r>
            <a:r>
              <a:rPr dirty="0"/>
              <a:t>. </a:t>
            </a:r>
            <a:r>
              <a:rPr dirty="0" err="1"/>
              <a:t>Så</a:t>
            </a:r>
            <a:r>
              <a:rPr dirty="0"/>
              <a:t> är det </a:t>
            </a:r>
            <a:r>
              <a:rPr dirty="0" err="1"/>
              <a:t>tyvärr</a:t>
            </a:r>
            <a:r>
              <a:rPr dirty="0"/>
              <a:t> </a:t>
            </a:r>
            <a:r>
              <a:rPr dirty="0" err="1"/>
              <a:t>inte</a:t>
            </a:r>
            <a:r>
              <a:rPr dirty="0"/>
              <a:t> </a:t>
            </a:r>
            <a:r>
              <a:rPr dirty="0" err="1"/>
              <a:t>idag</a:t>
            </a:r>
            <a:r>
              <a:rPr dirty="0"/>
              <a:t>.</a:t>
            </a:r>
            <a:r>
              <a:rPr lang="sv-SE" dirty="0"/>
              <a:t> </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Shape 727"/>
          <p:cNvSpPr>
            <a:spLocks noGrp="1" noRot="1" noChangeAspect="1"/>
          </p:cNvSpPr>
          <p:nvPr>
            <p:ph type="sldImg"/>
          </p:nvPr>
        </p:nvSpPr>
        <p:spPr>
          <a:xfrm>
            <a:off x="381000" y="685800"/>
            <a:ext cx="6096000" cy="3429000"/>
          </a:xfrm>
          <a:prstGeom prst="rect">
            <a:avLst/>
          </a:prstGeom>
        </p:spPr>
        <p:txBody>
          <a:bodyPr/>
          <a:lstStyle/>
          <a:p>
            <a:endParaRPr/>
          </a:p>
        </p:txBody>
      </p:sp>
      <p:sp>
        <p:nvSpPr>
          <p:cNvPr id="728" name="Shape 728"/>
          <p:cNvSpPr>
            <a:spLocks noGrp="1"/>
          </p:cNvSpPr>
          <p:nvPr>
            <p:ph type="body" sz="quarter" idx="1"/>
          </p:nvPr>
        </p:nvSpPr>
        <p:spPr>
          <a:prstGeom prst="rect">
            <a:avLst/>
          </a:prstGeom>
        </p:spPr>
        <p:txBody>
          <a:bodyPr/>
          <a:lstStyle/>
          <a:p>
            <a:pPr>
              <a:spcBef>
                <a:spcPts val="0"/>
              </a:spcBef>
            </a:pPr>
            <a:r>
              <a:t>Regnavtal är ett problem, särskilt för sommarjobbare. Det betyder att den anställde inte får jobba som planerat om vädret är dåligt och arbetsgivarens verksamhet går på lågvarv. Regnavtal är inte okej. </a:t>
            </a:r>
          </a:p>
          <a:p>
            <a:pPr>
              <a:spcBef>
                <a:spcPts val="0"/>
              </a:spcBef>
            </a:pPr>
            <a:endParaRPr/>
          </a:p>
          <a:p>
            <a:pPr>
              <a:spcBef>
                <a:spcPts val="0"/>
              </a:spcBef>
            </a:pPr>
            <a:r>
              <a:t>En del arbetsgivare försöker tyvärr göra jobbet till något där de anställda får ta risken.</a:t>
            </a:r>
          </a:p>
          <a:p>
            <a:pPr>
              <a:spcBef>
                <a:spcPts val="0"/>
              </a:spcBef>
            </a:pPr>
            <a:endParaRPr/>
          </a:p>
          <a:p>
            <a:pPr>
              <a:spcBef>
                <a:spcPts val="0"/>
              </a:spcBef>
            </a:pPr>
            <a:r>
              <a:t>Du har rätt till din lön enligt schema och det ni kommit överens om. </a:t>
            </a:r>
          </a:p>
          <a:p>
            <a:pPr>
              <a:spcBef>
                <a:spcPts val="0"/>
              </a:spcBef>
            </a:pPr>
            <a:endParaRPr/>
          </a:p>
          <a:p>
            <a:pPr>
              <a:spcBef>
                <a:spcPts val="0"/>
              </a:spcBef>
            </a:pPr>
            <a:r>
              <a:t>Du förebygger många problem genom att ha ett anställningsbevis och ett tydligt schema.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 name="Shape 734"/>
          <p:cNvSpPr>
            <a:spLocks noGrp="1" noRot="1" noChangeAspect="1"/>
          </p:cNvSpPr>
          <p:nvPr>
            <p:ph type="sldImg"/>
          </p:nvPr>
        </p:nvSpPr>
        <p:spPr>
          <a:xfrm>
            <a:off x="381000" y="685800"/>
            <a:ext cx="6096000" cy="3429000"/>
          </a:xfrm>
          <a:prstGeom prst="rect">
            <a:avLst/>
          </a:prstGeom>
        </p:spPr>
        <p:txBody>
          <a:bodyPr/>
          <a:lstStyle/>
          <a:p>
            <a:endParaRPr/>
          </a:p>
        </p:txBody>
      </p:sp>
      <p:sp>
        <p:nvSpPr>
          <p:cNvPr id="735" name="Shape 735"/>
          <p:cNvSpPr>
            <a:spLocks noGrp="1"/>
          </p:cNvSpPr>
          <p:nvPr>
            <p:ph type="body" sz="quarter" idx="1"/>
          </p:nvPr>
        </p:nvSpPr>
        <p:spPr>
          <a:prstGeom prst="rect">
            <a:avLst/>
          </a:prstGeom>
        </p:spPr>
        <p:txBody>
          <a:bodyPr/>
          <a:lstStyle/>
          <a:p>
            <a:pPr>
              <a:spcBef>
                <a:spcPts val="0"/>
              </a:spcBef>
            </a:pPr>
            <a:r>
              <a:t>I Sverige har vi inte minimilöner i lag. Det betyder att det inte är olagligt att betala ut en väldigt låg lön. </a:t>
            </a:r>
          </a:p>
          <a:p>
            <a:pPr>
              <a:spcBef>
                <a:spcPts val="0"/>
              </a:spcBef>
            </a:pPr>
            <a:endParaRPr/>
          </a:p>
          <a:p>
            <a:pPr>
              <a:spcBef>
                <a:spcPts val="0"/>
              </a:spcBef>
            </a:pPr>
            <a:r>
              <a:t>Om du vill kan du fråga eleverna vilken lön de tror att lagen säger att man minst har rätt till. De kommer antagligen bli förvånade när du berättar att svaret är 0 kr. Det finns ju ingen minimilön enligt lag. </a:t>
            </a:r>
          </a:p>
          <a:p>
            <a:pPr>
              <a:spcBef>
                <a:spcPts val="0"/>
              </a:spcBef>
            </a:pPr>
            <a:endParaRPr/>
          </a:p>
          <a:p>
            <a:pPr>
              <a:spcBef>
                <a:spcPts val="0"/>
              </a:spcBef>
            </a:pPr>
            <a:r>
              <a:t>Lägstalöner, rätt till löneökning, ob-tillägg osv står i kollektivavtalen. Det är en bra modell som ger arbetsmarknadens parter inflytande. I länder där dessa saker står i lagar tenderar politiker att hålla ner löner och villkor. Så är det exempelvis i USA.</a:t>
            </a:r>
          </a:p>
          <a:p>
            <a:pPr>
              <a:spcBef>
                <a:spcPts val="0"/>
              </a:spcBef>
            </a:pPr>
            <a:endParaRPr/>
          </a:p>
          <a:p>
            <a:pPr>
              <a:spcBef>
                <a:spcPts val="0"/>
              </a:spcBef>
            </a:pPr>
            <a:r>
              <a:t>Kollektivavtalen är alltså väldigt viktiga i Sverige. Där står det mesta som rör lön.</a:t>
            </a:r>
          </a:p>
          <a:p>
            <a:pPr>
              <a:spcBef>
                <a:spcPts val="0"/>
              </a:spcBef>
            </a:pPr>
            <a:endParaRPr/>
          </a:p>
          <a:p>
            <a:pPr>
              <a:spcBef>
                <a:spcPts val="0"/>
              </a:spcBef>
            </a:pPr>
            <a:r>
              <a:t>Som de flesta avtal har också kollektivavtal ett utgångsdatum. Det innebär att avtalet ska förhandlas om och vi vet därför inte vilka löner och exakt vilka villkor som kommer gälla efter att kollektivavtalen gått ut. </a:t>
            </a:r>
          </a:p>
          <a:p>
            <a:pPr>
              <a:spcBef>
                <a:spcPts val="0"/>
              </a:spcBef>
            </a:pPr>
            <a:endParaRPr/>
          </a:p>
          <a:p>
            <a:pPr>
              <a:spcBef>
                <a:spcPts val="0"/>
              </a:spcBef>
            </a:pPr>
            <a:r>
              <a:t>Det finns ingen garanti för att exempelvis ob-tillägget kommer vara detsamma efter att kollektivavtalen gått ut och ett nytt börjat gälla. </a:t>
            </a:r>
          </a:p>
          <a:p>
            <a:pPr>
              <a:spcBef>
                <a:spcPts val="0"/>
              </a:spcBef>
            </a:pPr>
            <a:endParaRPr/>
          </a:p>
          <a:p>
            <a:pPr>
              <a:spcBef>
                <a:spcPts val="0"/>
              </a:spcBef>
            </a:pPr>
            <a:r>
              <a:t>Vilka löner och villkor som kommer gälla i framtiden beror med andra ord på hur bra kollektivavtal facket lyckas få till. </a:t>
            </a:r>
          </a:p>
          <a:p>
            <a:pPr>
              <a:spcBef>
                <a:spcPts val="0"/>
              </a:spcBef>
              <a:defRPr b="1"/>
            </a:pPr>
            <a:r>
              <a:t>Många medlemmar och facklig styrka ger bra löner och villkor.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Shape 743"/>
          <p:cNvSpPr>
            <a:spLocks noGrp="1" noRot="1" noChangeAspect="1"/>
          </p:cNvSpPr>
          <p:nvPr>
            <p:ph type="sldImg"/>
          </p:nvPr>
        </p:nvSpPr>
        <p:spPr>
          <a:xfrm>
            <a:off x="381000" y="685800"/>
            <a:ext cx="6096000" cy="3429000"/>
          </a:xfrm>
          <a:prstGeom prst="rect">
            <a:avLst/>
          </a:prstGeom>
        </p:spPr>
        <p:txBody>
          <a:bodyPr/>
          <a:lstStyle/>
          <a:p>
            <a:endParaRPr/>
          </a:p>
        </p:txBody>
      </p:sp>
      <p:sp>
        <p:nvSpPr>
          <p:cNvPr id="744" name="Shape 744"/>
          <p:cNvSpPr>
            <a:spLocks noGrp="1"/>
          </p:cNvSpPr>
          <p:nvPr>
            <p:ph type="body" sz="quarter" idx="1"/>
          </p:nvPr>
        </p:nvSpPr>
        <p:spPr>
          <a:prstGeom prst="rect">
            <a:avLst/>
          </a:prstGeom>
        </p:spPr>
        <p:txBody>
          <a:bodyPr/>
          <a:lstStyle/>
          <a:p>
            <a:pPr>
              <a:spcBef>
                <a:spcPts val="0"/>
              </a:spcBef>
            </a:pPr>
            <a:r>
              <a:t>Många unga hör av sig till facket och har råkat ut för att ha blivit tillfrågade om att ”provjobba” utan att få lön. Alltså jobba gratis. Ställ aldrig upp på det. Det är fel av en arbetsgivare att göra på det viset. </a:t>
            </a:r>
          </a:p>
          <a:p>
            <a:pPr>
              <a:spcBef>
                <a:spcPts val="0"/>
              </a:spcBef>
            </a:pPr>
            <a:endParaRPr/>
          </a:p>
          <a:p>
            <a:pPr>
              <a:spcBef>
                <a:spcPts val="0"/>
              </a:spcBef>
            </a:pPr>
            <a:r>
              <a:t>Påminn om att det ju faktiskt finns provanställningar, där du får lön för den tid du arbetar och arbetsgivaren kan samtidigt se om du är rätt person för jobbet.</a:t>
            </a:r>
          </a:p>
          <a:p>
            <a:pPr>
              <a:spcBef>
                <a:spcPts val="0"/>
              </a:spcBef>
            </a:pPr>
            <a:r>
              <a:t> </a:t>
            </a:r>
          </a:p>
          <a:p>
            <a:pPr>
              <a:spcBef>
                <a:spcPts val="0"/>
              </a:spcBef>
            </a:pPr>
            <a:r>
              <a:t>Påminn om vikten av anställningsbevis.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Shape 765"/>
          <p:cNvSpPr>
            <a:spLocks noGrp="1" noRot="1" noChangeAspect="1"/>
          </p:cNvSpPr>
          <p:nvPr>
            <p:ph type="sldImg"/>
          </p:nvPr>
        </p:nvSpPr>
        <p:spPr>
          <a:xfrm>
            <a:off x="381000" y="685800"/>
            <a:ext cx="6096000" cy="3429000"/>
          </a:xfrm>
          <a:prstGeom prst="rect">
            <a:avLst/>
          </a:prstGeom>
        </p:spPr>
        <p:txBody>
          <a:bodyPr/>
          <a:lstStyle/>
          <a:p>
            <a:endParaRPr/>
          </a:p>
        </p:txBody>
      </p:sp>
      <p:sp>
        <p:nvSpPr>
          <p:cNvPr id="766" name="Shape 766"/>
          <p:cNvSpPr>
            <a:spLocks noGrp="1"/>
          </p:cNvSpPr>
          <p:nvPr>
            <p:ph type="body" sz="quarter" idx="1"/>
          </p:nvPr>
        </p:nvSpPr>
        <p:spPr>
          <a:prstGeom prst="rect">
            <a:avLst/>
          </a:prstGeom>
        </p:spPr>
        <p:txBody>
          <a:bodyPr/>
          <a:lstStyle/>
          <a:p>
            <a:pPr>
              <a:spcBef>
                <a:spcPts val="0"/>
              </a:spcBef>
            </a:pPr>
            <a:r>
              <a:t>Även om du får högre grundlön om du jobbar ”svart” än om du jobbar ”vitt” så kommer du förlora på att jobba ”svart”. </a:t>
            </a:r>
          </a:p>
          <a:p>
            <a:pPr>
              <a:spcBef>
                <a:spcPts val="0"/>
              </a:spcBef>
            </a:pPr>
            <a:endParaRPr/>
          </a:p>
          <a:p>
            <a:pPr>
              <a:spcBef>
                <a:spcPts val="0"/>
              </a:spcBef>
            </a:pPr>
            <a:r>
              <a:t>Det finns alltid någon som tjänar på att du jobbar ”svart”. Det är aldrig du.</a:t>
            </a:r>
          </a:p>
          <a:p>
            <a:pPr>
              <a:spcBef>
                <a:spcPts val="0"/>
              </a:spcBef>
            </a:pPr>
            <a:r>
              <a:t> </a:t>
            </a:r>
          </a:p>
          <a:p>
            <a:pPr>
              <a:spcBef>
                <a:spcPts val="0"/>
              </a:spcBef>
            </a:pPr>
            <a:r>
              <a:t>Det beror på att den som betalar din lön ”svart” vill betala lägre lön än om du hade jobbat ”vitt”. </a:t>
            </a:r>
          </a:p>
          <a:p>
            <a:pPr>
              <a:spcBef>
                <a:spcPts val="0"/>
              </a:spcBef>
            </a:pPr>
            <a:endParaRPr/>
          </a:p>
          <a:p>
            <a:pPr>
              <a:spcBef>
                <a:spcPts val="0"/>
              </a:spcBef>
              <a:defRPr b="1"/>
            </a:pPr>
            <a:r>
              <a:t>Påminn om att lönen består av tre delar, inte bara av den rena grundlönen</a:t>
            </a:r>
            <a:r>
              <a:rPr b="0"/>
              <a:t>. </a:t>
            </a:r>
          </a:p>
          <a:p>
            <a:pPr>
              <a:spcBef>
                <a:spcPts val="0"/>
              </a:spcBef>
            </a:pPr>
            <a:endParaRPr b="0"/>
          </a:p>
          <a:p>
            <a:pPr>
              <a:spcBef>
                <a:spcPts val="0"/>
              </a:spcBef>
            </a:pPr>
            <a:r>
              <a:t>Det finns en anledning till att arbetsgivaren är beredd att ta risken att åka dit för den olagliga handling det är att anställa ”svart”. Arbetsgivaren tar nämligen de anställdas pengar som annars hade gått till exempelvis skatt, pension, sociala avgifter, semester och mycket annat och stoppar dem i egen ficka.</a:t>
            </a:r>
          </a:p>
          <a:p>
            <a:pPr>
              <a:spcBef>
                <a:spcPts val="0"/>
              </a:spcBef>
            </a:pPr>
            <a:r>
              <a:t> </a:t>
            </a:r>
          </a:p>
          <a:p>
            <a:pPr>
              <a:spcBef>
                <a:spcPts val="0"/>
              </a:spcBef>
            </a:pPr>
            <a:r>
              <a:t>Om du skadar dig på jobbet täcks du inte av försäkringar.</a:t>
            </a:r>
          </a:p>
          <a:p>
            <a:pPr>
              <a:spcBef>
                <a:spcPts val="0"/>
              </a:spcBef>
            </a:pPr>
            <a:r>
              <a:t> </a:t>
            </a:r>
          </a:p>
          <a:p>
            <a:pPr>
              <a:spcBef>
                <a:spcPts val="0"/>
              </a:spcBef>
            </a:pPr>
            <a:r>
              <a:t>Om du jobbar ”svart” är det svårt att använda jobbet som en merit för framtida jobb eftersom arbetsgivaren inte kommer vilja ge ut ett intyg på att du arbetat där. Och vad gör du om arbetsgivaren bestämmer sig för att sluta betala ut lönen helt plötsligt eller säger att du inte är välkommen tillbaka?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noRot="1" noChangeAspect="1"/>
          </p:cNvSpPr>
          <p:nvPr>
            <p:ph type="sldImg"/>
          </p:nvPr>
        </p:nvSpPr>
        <p:spPr>
          <a:xfrm>
            <a:off x="381000" y="685800"/>
            <a:ext cx="6096000" cy="3429000"/>
          </a:xfrm>
          <a:prstGeom prst="rect">
            <a:avLst/>
          </a:prstGeom>
        </p:spPr>
        <p:txBody>
          <a:bodyPr/>
          <a:lstStyle/>
          <a:p>
            <a:endParaRPr/>
          </a:p>
        </p:txBody>
      </p:sp>
      <p:sp>
        <p:nvSpPr>
          <p:cNvPr id="103" name="Shape 103"/>
          <p:cNvSpPr>
            <a:spLocks noGrp="1"/>
          </p:cNvSpPr>
          <p:nvPr>
            <p:ph type="body" sz="quarter" idx="1"/>
          </p:nvPr>
        </p:nvSpPr>
        <p:spPr>
          <a:prstGeom prst="rect">
            <a:avLst/>
          </a:prstGeom>
        </p:spPr>
        <p:txBody>
          <a:bodyPr/>
          <a:lstStyle/>
          <a:p>
            <a:pPr>
              <a:spcBef>
                <a:spcPts val="0"/>
              </a:spcBef>
              <a:defRPr b="1"/>
            </a:pPr>
            <a:r>
              <a:t>Vad är facket/Handels?</a:t>
            </a:r>
          </a:p>
          <a:p>
            <a:pPr>
              <a:spcBef>
                <a:spcPts val="0"/>
              </a:spcBef>
              <a:defRPr b="1"/>
            </a:pPr>
            <a:endParaRPr/>
          </a:p>
          <a:p>
            <a:pPr>
              <a:spcBef>
                <a:spcPts val="0"/>
              </a:spcBef>
            </a:pPr>
            <a:r>
              <a:t>Facket är en förening för oss som är anställda och jobbar. De allra flesta är medlemmar i ett fackförbund. </a:t>
            </a:r>
          </a:p>
          <a:p>
            <a:pPr>
              <a:spcBef>
                <a:spcPts val="0"/>
              </a:spcBef>
            </a:pPr>
            <a:endParaRPr/>
          </a:p>
          <a:p>
            <a:pPr>
              <a:spcBef>
                <a:spcPts val="0"/>
              </a:spcBef>
            </a:pPr>
            <a:r>
              <a:t>Handels är ett starkt fackförbund. Vi handelsanställda går samman för att medlemmen är stark tillsammans med 157 000 andra. </a:t>
            </a:r>
          </a:p>
          <a:p>
            <a:pPr>
              <a:spcBef>
                <a:spcPts val="0"/>
              </a:spcBef>
            </a:pPr>
            <a:endParaRPr/>
          </a:p>
          <a:p>
            <a:pPr>
              <a:spcBef>
                <a:spcPts val="0"/>
              </a:spcBef>
            </a:pPr>
            <a:r>
              <a:t>Allt facket gör utgår från medlemmarna. Utan medlemmar inget Handels. </a:t>
            </a:r>
          </a:p>
          <a:p>
            <a:pPr>
              <a:spcBef>
                <a:spcPts val="0"/>
              </a:spcBef>
            </a:pPr>
            <a:r>
              <a:t>Det är också aktiva medlemmar som gör det mesta av Handels viktiga fackliga arbete på arbetsplatserna.  </a:t>
            </a:r>
          </a:p>
          <a:p>
            <a:pPr>
              <a:spcBef>
                <a:spcPts val="0"/>
              </a:spcBef>
              <a:defRPr b="1"/>
            </a:pPr>
            <a:endParaRPr/>
          </a:p>
          <a:p>
            <a:pPr>
              <a:spcBef>
                <a:spcPts val="0"/>
              </a:spcBef>
            </a:pPr>
            <a:r>
              <a:t>Berätta kort om Handels. Vi organiserar bland annat butiksanställda, lagerarbetare, frisörer, florister, make-up artister, tjänstemän i folkrörelser och anställda i e-handelsföretag. </a:t>
            </a:r>
          </a:p>
          <a:p>
            <a:pPr>
              <a:spcBef>
                <a:spcPts val="0"/>
              </a:spcBef>
            </a:pPr>
            <a:r>
              <a:t>Med våra ca 157 000 medlemmar är vi ett av Sveriges största fackförbund. </a:t>
            </a:r>
          </a:p>
          <a:p>
            <a:pPr>
              <a:spcBef>
                <a:spcPts val="0"/>
              </a:spcBef>
            </a:pPr>
            <a:br/>
            <a:r>
              <a:t>Om du vill kan du fråga om det är någon som hört talas om facket. Vad har de i så fall har hört att facket är till för? Skriv upp elevernas svar och sammanfatta sedan med att facket är en sammanslutning av arbetare som bland annat arbetar för bra löner och villkor, säkrare arbetsmiljö, bättre arbetstider osv. </a:t>
            </a:r>
          </a:p>
          <a:p>
            <a:pPr>
              <a:spcBef>
                <a:spcPts val="0"/>
              </a:spcBef>
            </a:pPr>
            <a:endParaRPr/>
          </a:p>
          <a:p>
            <a:pPr>
              <a:spcBef>
                <a:spcPts val="0"/>
              </a:spcBef>
            </a:pPr>
            <a:r>
              <a:t>Med årskurs 3 kan det vara bra att gå igenom att det ofta finns facklig arbetsplatsorganisation, i form av exempelvis fackombud eller fackklubb på många arbetsplatser.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Shape 774"/>
          <p:cNvSpPr>
            <a:spLocks noGrp="1" noRot="1" noChangeAspect="1"/>
          </p:cNvSpPr>
          <p:nvPr>
            <p:ph type="sldImg"/>
          </p:nvPr>
        </p:nvSpPr>
        <p:spPr>
          <a:xfrm>
            <a:off x="381000" y="685800"/>
            <a:ext cx="6096000" cy="3429000"/>
          </a:xfrm>
          <a:prstGeom prst="rect">
            <a:avLst/>
          </a:prstGeom>
        </p:spPr>
        <p:txBody>
          <a:bodyPr/>
          <a:lstStyle/>
          <a:p>
            <a:endParaRPr/>
          </a:p>
        </p:txBody>
      </p:sp>
      <p:sp>
        <p:nvSpPr>
          <p:cNvPr id="775" name="Shape 775"/>
          <p:cNvSpPr>
            <a:spLocks noGrp="1"/>
          </p:cNvSpPr>
          <p:nvPr>
            <p:ph type="body" sz="quarter" idx="1"/>
          </p:nvPr>
        </p:nvSpPr>
        <p:spPr>
          <a:prstGeom prst="rect">
            <a:avLst/>
          </a:prstGeom>
        </p:spPr>
        <p:txBody>
          <a:bodyPr/>
          <a:lstStyle/>
          <a:p>
            <a:r>
              <a:t>De flesta arbetsplatser har kollektivavtal - och alla borde ha det. Avtalet säkrar att du har rätt lön, garanteras löneökningar och har schysta villkor i övrigt.</a:t>
            </a:r>
          </a:p>
          <a:p>
            <a:r>
              <a:t>Kollektivavtalet är ett slags spelregler som fack och arbetsgivare kommer överens om. Om kollektivavtal saknas, är det arbetsgivarens regler som gäller. Då kan arbetsgivaren själv bestämma din lön och du kan missa olika slags ersättningar och försäkringar. </a:t>
            </a:r>
          </a:p>
          <a:p>
            <a:endParaRPr/>
          </a:p>
          <a:p>
            <a:pPr>
              <a:defRPr b="1"/>
            </a:pPr>
            <a:r>
              <a:t>Exempel på vad som bestäms i kollektivavtalet</a:t>
            </a:r>
          </a:p>
          <a:p>
            <a:r>
              <a:t>Lägstanivån på din lön – högre kan du alltid få, avtalet sätter inget tak</a:t>
            </a:r>
          </a:p>
          <a:p>
            <a:r>
              <a:t>Din ersättning vid övertid och obekväm arbetstid</a:t>
            </a:r>
          </a:p>
          <a:p>
            <a:r>
              <a:t>Hur din arbetstid ska räknas och läggas ut</a:t>
            </a:r>
          </a:p>
          <a:p>
            <a:r>
              <a:t>När du har rätt till betald ledighet</a:t>
            </a:r>
          </a:p>
          <a:p>
            <a:r>
              <a:t>Högre pension (så kallad avtalspension)</a:t>
            </a:r>
          </a:p>
          <a:p>
            <a:r>
              <a:t>Försäkringar vid uppsägning, sjukdom, arbetsskada eller dödsfall</a:t>
            </a:r>
          </a:p>
          <a:p>
            <a:r>
              <a:t>Extra pengar när du är föräldraledig</a:t>
            </a:r>
          </a:p>
          <a:p>
            <a:endParaRPr/>
          </a:p>
          <a:p>
            <a:pPr>
              <a:defRPr b="1"/>
            </a:pPr>
            <a:r>
              <a:t>Saknas kollektivavtal där du jobbar?</a:t>
            </a:r>
          </a:p>
          <a:p>
            <a:r>
              <a:t>Om det inte finns kollektivavtal på din arbetsplats kontaktar du Handels. </a:t>
            </a:r>
            <a:br/>
            <a:r>
              <a:t>Det behöver inte vara ett aktivt val av din arbetsgivare, utan kan bero på okunnighet. Men det finns också arbetsgivare som inte vill teckna avtal. Det accepterar inte Handels. Inget företag ska bygga på låga löner och dåliga arbetsvillkor. Om din arbetsgivare vägrar kan Handels varsla om konflikt och ta till olika stridsåtgärder. Det är viktigt att de allra flesta är medlemmar. </a:t>
            </a:r>
          </a:p>
          <a:p>
            <a:endParaRPr/>
          </a:p>
          <a:p>
            <a:pPr>
              <a:spcBef>
                <a:spcPts val="0"/>
              </a:spcBef>
              <a:defRPr b="1"/>
            </a:pPr>
            <a:r>
              <a:t>Verktyg:</a:t>
            </a:r>
            <a:r>
              <a:rPr b="0"/>
              <a:t> Handels film om kollektivavtal </a:t>
            </a:r>
            <a:r>
              <a:rPr b="0" u="sng">
                <a:solidFill>
                  <a:srgbClr val="0000FF"/>
                </a:solidFill>
                <a:uFill>
                  <a:solidFill>
                    <a:srgbClr val="0000FF"/>
                  </a:solidFill>
                </a:uFill>
                <a:hlinkClick r:id="rId3"/>
              </a:rPr>
              <a:t>www.youtube.com/watch?v=79HJ5cjp88g</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 name="Shape 782"/>
          <p:cNvSpPr>
            <a:spLocks noGrp="1" noRot="1" noChangeAspect="1"/>
          </p:cNvSpPr>
          <p:nvPr>
            <p:ph type="sldImg"/>
          </p:nvPr>
        </p:nvSpPr>
        <p:spPr>
          <a:xfrm>
            <a:off x="381000" y="685800"/>
            <a:ext cx="6096000" cy="3429000"/>
          </a:xfrm>
          <a:prstGeom prst="rect">
            <a:avLst/>
          </a:prstGeom>
        </p:spPr>
        <p:txBody>
          <a:bodyPr/>
          <a:lstStyle/>
          <a:p>
            <a:endParaRPr/>
          </a:p>
        </p:txBody>
      </p:sp>
      <p:sp>
        <p:nvSpPr>
          <p:cNvPr id="783" name="Shape 783"/>
          <p:cNvSpPr>
            <a:spLocks noGrp="1"/>
          </p:cNvSpPr>
          <p:nvPr>
            <p:ph type="body" sz="quarter" idx="1"/>
          </p:nvPr>
        </p:nvSpPr>
        <p:spPr>
          <a:prstGeom prst="rect">
            <a:avLst/>
          </a:prstGeom>
        </p:spPr>
        <p:txBody>
          <a:bodyPr/>
          <a:lstStyle/>
          <a:p>
            <a:pPr>
              <a:spcBef>
                <a:spcPts val="0"/>
              </a:spcBef>
            </a:pPr>
            <a:r>
              <a:rPr dirty="0" err="1"/>
              <a:t>Sociala</a:t>
            </a:r>
            <a:r>
              <a:rPr dirty="0"/>
              <a:t> </a:t>
            </a:r>
            <a:r>
              <a:rPr dirty="0" err="1"/>
              <a:t>medier</a:t>
            </a:r>
            <a:r>
              <a:rPr dirty="0"/>
              <a:t> är </a:t>
            </a:r>
            <a:r>
              <a:rPr dirty="0" err="1"/>
              <a:t>kul</a:t>
            </a:r>
            <a:r>
              <a:rPr dirty="0"/>
              <a:t> och </a:t>
            </a:r>
            <a:r>
              <a:rPr dirty="0" err="1"/>
              <a:t>ett</a:t>
            </a:r>
            <a:r>
              <a:rPr dirty="0"/>
              <a:t> bra </a:t>
            </a:r>
            <a:r>
              <a:rPr dirty="0" err="1"/>
              <a:t>sätt</a:t>
            </a:r>
            <a:r>
              <a:rPr dirty="0"/>
              <a:t> att </a:t>
            </a:r>
            <a:r>
              <a:rPr dirty="0" err="1"/>
              <a:t>nå</a:t>
            </a:r>
            <a:r>
              <a:rPr dirty="0"/>
              <a:t> </a:t>
            </a:r>
            <a:r>
              <a:rPr dirty="0" err="1"/>
              <a:t>ut</a:t>
            </a:r>
            <a:r>
              <a:rPr dirty="0"/>
              <a:t> med </a:t>
            </a:r>
            <a:r>
              <a:rPr dirty="0" err="1"/>
              <a:t>sina</a:t>
            </a:r>
            <a:r>
              <a:rPr dirty="0"/>
              <a:t> </a:t>
            </a:r>
            <a:r>
              <a:rPr dirty="0" err="1"/>
              <a:t>tankar</a:t>
            </a:r>
            <a:r>
              <a:rPr dirty="0"/>
              <a:t>. Men det är </a:t>
            </a:r>
            <a:r>
              <a:rPr dirty="0" err="1"/>
              <a:t>viktigt</a:t>
            </a:r>
            <a:r>
              <a:rPr dirty="0"/>
              <a:t> att </a:t>
            </a:r>
            <a:r>
              <a:rPr dirty="0" err="1"/>
              <a:t>tänka</a:t>
            </a:r>
            <a:r>
              <a:rPr dirty="0"/>
              <a:t> </a:t>
            </a:r>
            <a:r>
              <a:rPr dirty="0" err="1"/>
              <a:t>efter</a:t>
            </a:r>
            <a:r>
              <a:rPr dirty="0"/>
              <a:t> </a:t>
            </a:r>
            <a:r>
              <a:rPr dirty="0" err="1"/>
              <a:t>innan</a:t>
            </a:r>
            <a:r>
              <a:rPr dirty="0"/>
              <a:t> du </a:t>
            </a:r>
            <a:r>
              <a:rPr dirty="0" err="1"/>
              <a:t>skriver</a:t>
            </a:r>
            <a:r>
              <a:rPr dirty="0"/>
              <a:t> </a:t>
            </a:r>
            <a:r>
              <a:rPr dirty="0" err="1"/>
              <a:t>något</a:t>
            </a:r>
            <a:r>
              <a:rPr dirty="0"/>
              <a:t> </a:t>
            </a:r>
            <a:r>
              <a:rPr dirty="0" err="1"/>
              <a:t>direkt</a:t>
            </a:r>
            <a:r>
              <a:rPr dirty="0"/>
              <a:t> </a:t>
            </a:r>
            <a:r>
              <a:rPr dirty="0" err="1"/>
              <a:t>negativt</a:t>
            </a:r>
            <a:r>
              <a:rPr dirty="0"/>
              <a:t> </a:t>
            </a:r>
            <a:r>
              <a:rPr dirty="0" err="1"/>
              <a:t>riktat</a:t>
            </a:r>
            <a:r>
              <a:rPr dirty="0"/>
              <a:t> mot din chef </a:t>
            </a:r>
            <a:r>
              <a:rPr dirty="0" err="1"/>
              <a:t>eller</a:t>
            </a:r>
            <a:r>
              <a:rPr dirty="0"/>
              <a:t> </a:t>
            </a:r>
            <a:r>
              <a:rPr dirty="0" err="1"/>
              <a:t>arbetsgivare</a:t>
            </a:r>
            <a:r>
              <a:rPr dirty="0"/>
              <a:t>. </a:t>
            </a:r>
            <a:r>
              <a:rPr lang="sv-SE" dirty="0"/>
              <a:t> </a:t>
            </a:r>
            <a:endParaRPr dirty="0"/>
          </a:p>
          <a:p>
            <a:pPr>
              <a:spcBef>
                <a:spcPts val="0"/>
              </a:spcBef>
            </a:pPr>
            <a:r>
              <a:rPr dirty="0" err="1"/>
              <a:t>Ett</a:t>
            </a:r>
            <a:r>
              <a:rPr dirty="0"/>
              <a:t> bra </a:t>
            </a:r>
            <a:r>
              <a:rPr dirty="0" err="1"/>
              <a:t>sätt</a:t>
            </a:r>
            <a:r>
              <a:rPr dirty="0"/>
              <a:t> är att </a:t>
            </a:r>
            <a:r>
              <a:rPr dirty="0" err="1"/>
              <a:t>ställa</a:t>
            </a:r>
            <a:r>
              <a:rPr dirty="0"/>
              <a:t> sig </a:t>
            </a:r>
            <a:r>
              <a:rPr dirty="0" err="1"/>
              <a:t>frågan</a:t>
            </a:r>
            <a:r>
              <a:rPr dirty="0"/>
              <a:t>:</a:t>
            </a:r>
          </a:p>
          <a:p>
            <a:pPr>
              <a:spcBef>
                <a:spcPts val="0"/>
              </a:spcBef>
            </a:pPr>
            <a:r>
              <a:rPr dirty="0"/>
              <a:t>”Det jag just nu </a:t>
            </a:r>
            <a:r>
              <a:rPr dirty="0" err="1"/>
              <a:t>tänker</a:t>
            </a:r>
            <a:r>
              <a:rPr dirty="0"/>
              <a:t> </a:t>
            </a:r>
            <a:r>
              <a:rPr dirty="0" err="1"/>
              <a:t>skriva</a:t>
            </a:r>
            <a:r>
              <a:rPr dirty="0"/>
              <a:t> på </a:t>
            </a:r>
            <a:r>
              <a:rPr dirty="0" err="1"/>
              <a:t>sociala</a:t>
            </a:r>
            <a:r>
              <a:rPr dirty="0"/>
              <a:t> </a:t>
            </a:r>
            <a:r>
              <a:rPr dirty="0" err="1"/>
              <a:t>medier</a:t>
            </a:r>
            <a:r>
              <a:rPr dirty="0"/>
              <a:t>, skulle jag ha </a:t>
            </a:r>
            <a:r>
              <a:rPr dirty="0" err="1"/>
              <a:t>skrivit</a:t>
            </a:r>
            <a:r>
              <a:rPr dirty="0"/>
              <a:t> på </a:t>
            </a:r>
            <a:r>
              <a:rPr dirty="0" err="1"/>
              <a:t>samma</a:t>
            </a:r>
            <a:r>
              <a:rPr dirty="0"/>
              <a:t> </a:t>
            </a:r>
            <a:r>
              <a:rPr dirty="0" err="1"/>
              <a:t>sätt</a:t>
            </a:r>
            <a:r>
              <a:rPr dirty="0"/>
              <a:t> i en </a:t>
            </a:r>
            <a:r>
              <a:rPr dirty="0" err="1"/>
              <a:t>insändare</a:t>
            </a:r>
            <a:r>
              <a:rPr dirty="0"/>
              <a:t> till en </a:t>
            </a:r>
            <a:r>
              <a:rPr dirty="0" err="1"/>
              <a:t>tidning</a:t>
            </a:r>
            <a:r>
              <a:rPr dirty="0"/>
              <a:t>?”.</a:t>
            </a:r>
          </a:p>
          <a:p>
            <a:pPr>
              <a:spcBef>
                <a:spcPts val="0"/>
              </a:spcBef>
            </a:pPr>
            <a:endParaRPr dirty="0"/>
          </a:p>
          <a:p>
            <a:pPr>
              <a:spcBef>
                <a:spcPts val="0"/>
              </a:spcBef>
            </a:pPr>
            <a:r>
              <a:rPr dirty="0"/>
              <a:t>Om </a:t>
            </a:r>
            <a:r>
              <a:rPr dirty="0" err="1"/>
              <a:t>svaret</a:t>
            </a:r>
            <a:r>
              <a:rPr dirty="0"/>
              <a:t> </a:t>
            </a:r>
            <a:r>
              <a:rPr dirty="0" err="1"/>
              <a:t>blir</a:t>
            </a:r>
            <a:r>
              <a:rPr dirty="0"/>
              <a:t> </a:t>
            </a:r>
            <a:r>
              <a:rPr dirty="0" err="1"/>
              <a:t>nej</a:t>
            </a:r>
            <a:r>
              <a:rPr dirty="0"/>
              <a:t>, </a:t>
            </a:r>
            <a:r>
              <a:rPr dirty="0" err="1"/>
              <a:t>bör</a:t>
            </a:r>
            <a:r>
              <a:rPr dirty="0"/>
              <a:t> du </a:t>
            </a:r>
            <a:r>
              <a:rPr dirty="0" err="1"/>
              <a:t>kanske</a:t>
            </a:r>
            <a:r>
              <a:rPr dirty="0"/>
              <a:t> </a:t>
            </a:r>
            <a:r>
              <a:rPr dirty="0" err="1"/>
              <a:t>avstå</a:t>
            </a:r>
            <a:r>
              <a:rPr dirty="0"/>
              <a:t>. </a:t>
            </a:r>
          </a:p>
          <a:p>
            <a:pPr>
              <a:spcBef>
                <a:spcPts val="0"/>
              </a:spcBef>
            </a:pPr>
            <a:r>
              <a:rPr dirty="0"/>
              <a:t>Var extra </a:t>
            </a:r>
            <a:r>
              <a:rPr dirty="0" err="1"/>
              <a:t>försiktig</a:t>
            </a:r>
            <a:r>
              <a:rPr dirty="0"/>
              <a:t> med det du </a:t>
            </a:r>
            <a:r>
              <a:rPr dirty="0" err="1"/>
              <a:t>skriver</a:t>
            </a:r>
            <a:r>
              <a:rPr dirty="0"/>
              <a:t> på </a:t>
            </a:r>
            <a:r>
              <a:rPr dirty="0" err="1"/>
              <a:t>sociala</a:t>
            </a:r>
            <a:r>
              <a:rPr dirty="0"/>
              <a:t> </a:t>
            </a:r>
            <a:r>
              <a:rPr dirty="0" err="1"/>
              <a:t>meder</a:t>
            </a:r>
            <a:r>
              <a:rPr dirty="0"/>
              <a:t> som </a:t>
            </a:r>
            <a:r>
              <a:rPr dirty="0" err="1"/>
              <a:t>exempelvis</a:t>
            </a:r>
            <a:r>
              <a:rPr dirty="0"/>
              <a:t> Facebook av </a:t>
            </a:r>
            <a:r>
              <a:rPr dirty="0" err="1"/>
              <a:t>följande</a:t>
            </a:r>
            <a:r>
              <a:rPr dirty="0"/>
              <a:t> </a:t>
            </a:r>
            <a:r>
              <a:rPr dirty="0" err="1"/>
              <a:t>skäl</a:t>
            </a:r>
            <a:r>
              <a:rPr dirty="0"/>
              <a:t>:</a:t>
            </a:r>
          </a:p>
          <a:p>
            <a:pPr>
              <a:spcBef>
                <a:spcPts val="0"/>
              </a:spcBef>
            </a:pPr>
            <a:r>
              <a:rPr dirty="0"/>
              <a:t>- Det är </a:t>
            </a:r>
            <a:r>
              <a:rPr dirty="0" err="1"/>
              <a:t>lätt</a:t>
            </a:r>
            <a:r>
              <a:rPr dirty="0"/>
              <a:t> att i </a:t>
            </a:r>
            <a:r>
              <a:rPr dirty="0" err="1"/>
              <a:t>stundens</a:t>
            </a:r>
            <a:r>
              <a:rPr dirty="0"/>
              <a:t> </a:t>
            </a:r>
            <a:r>
              <a:rPr dirty="0" err="1"/>
              <a:t>hetta</a:t>
            </a:r>
            <a:r>
              <a:rPr dirty="0"/>
              <a:t> </a:t>
            </a:r>
            <a:r>
              <a:rPr dirty="0" err="1"/>
              <a:t>skriva</a:t>
            </a:r>
            <a:r>
              <a:rPr dirty="0"/>
              <a:t> av sig sin </a:t>
            </a:r>
            <a:r>
              <a:rPr dirty="0" err="1"/>
              <a:t>ilska</a:t>
            </a:r>
            <a:r>
              <a:rPr dirty="0"/>
              <a:t> och </a:t>
            </a:r>
            <a:r>
              <a:rPr dirty="0" err="1"/>
              <a:t>inte</a:t>
            </a:r>
            <a:r>
              <a:rPr dirty="0"/>
              <a:t> </a:t>
            </a:r>
            <a:r>
              <a:rPr dirty="0" err="1"/>
              <a:t>tänka</a:t>
            </a:r>
            <a:r>
              <a:rPr dirty="0"/>
              <a:t> </a:t>
            </a:r>
            <a:r>
              <a:rPr dirty="0" err="1"/>
              <a:t>efter</a:t>
            </a:r>
            <a:r>
              <a:rPr dirty="0"/>
              <a:t>. </a:t>
            </a:r>
            <a:r>
              <a:rPr dirty="0" err="1"/>
              <a:t>Ibland</a:t>
            </a:r>
            <a:r>
              <a:rPr dirty="0"/>
              <a:t> </a:t>
            </a:r>
            <a:r>
              <a:rPr dirty="0" err="1"/>
              <a:t>kan</a:t>
            </a:r>
            <a:r>
              <a:rPr dirty="0"/>
              <a:t> det </a:t>
            </a:r>
            <a:r>
              <a:rPr dirty="0" err="1"/>
              <a:t>vara</a:t>
            </a:r>
            <a:r>
              <a:rPr dirty="0"/>
              <a:t> </a:t>
            </a:r>
            <a:r>
              <a:rPr dirty="0" err="1"/>
              <a:t>värt</a:t>
            </a:r>
            <a:r>
              <a:rPr dirty="0"/>
              <a:t> att </a:t>
            </a:r>
            <a:r>
              <a:rPr dirty="0" err="1"/>
              <a:t>skriva</a:t>
            </a:r>
            <a:r>
              <a:rPr dirty="0"/>
              <a:t> </a:t>
            </a:r>
            <a:r>
              <a:rPr dirty="0" err="1"/>
              <a:t>ner</a:t>
            </a:r>
            <a:r>
              <a:rPr dirty="0"/>
              <a:t> det </a:t>
            </a:r>
            <a:r>
              <a:rPr dirty="0" err="1"/>
              <a:t>hela</a:t>
            </a:r>
            <a:r>
              <a:rPr dirty="0"/>
              <a:t> för hand på </a:t>
            </a:r>
            <a:r>
              <a:rPr dirty="0" err="1"/>
              <a:t>ett</a:t>
            </a:r>
            <a:r>
              <a:rPr dirty="0"/>
              <a:t> </a:t>
            </a:r>
            <a:r>
              <a:rPr dirty="0" err="1"/>
              <a:t>papper</a:t>
            </a:r>
            <a:r>
              <a:rPr dirty="0"/>
              <a:t> och se </a:t>
            </a:r>
            <a:r>
              <a:rPr dirty="0" err="1"/>
              <a:t>efter</a:t>
            </a:r>
            <a:r>
              <a:rPr dirty="0"/>
              <a:t> om du verkligen </a:t>
            </a:r>
            <a:r>
              <a:rPr dirty="0" err="1"/>
              <a:t>kan</a:t>
            </a:r>
            <a:r>
              <a:rPr dirty="0"/>
              <a:t> </a:t>
            </a:r>
            <a:r>
              <a:rPr dirty="0" err="1"/>
              <a:t>stå</a:t>
            </a:r>
            <a:r>
              <a:rPr dirty="0"/>
              <a:t> för det som är </a:t>
            </a:r>
            <a:r>
              <a:rPr dirty="0" err="1"/>
              <a:t>nedskrivet</a:t>
            </a:r>
            <a:r>
              <a:rPr dirty="0"/>
              <a:t>.</a:t>
            </a:r>
          </a:p>
          <a:p>
            <a:pPr>
              <a:spcBef>
                <a:spcPts val="0"/>
              </a:spcBef>
            </a:pPr>
            <a:r>
              <a:rPr dirty="0"/>
              <a:t>- Det du </a:t>
            </a:r>
            <a:r>
              <a:rPr dirty="0" err="1"/>
              <a:t>skriver</a:t>
            </a:r>
            <a:r>
              <a:rPr dirty="0"/>
              <a:t> om </a:t>
            </a:r>
            <a:r>
              <a:rPr dirty="0" err="1"/>
              <a:t>ditt</a:t>
            </a:r>
            <a:r>
              <a:rPr dirty="0"/>
              <a:t> </a:t>
            </a:r>
            <a:r>
              <a:rPr dirty="0" err="1"/>
              <a:t>företag</a:t>
            </a:r>
            <a:r>
              <a:rPr dirty="0"/>
              <a:t>, </a:t>
            </a:r>
            <a:r>
              <a:rPr dirty="0" err="1"/>
              <a:t>exempelvis</a:t>
            </a:r>
            <a:r>
              <a:rPr dirty="0"/>
              <a:t> på Facebook, </a:t>
            </a:r>
            <a:r>
              <a:rPr dirty="0" err="1"/>
              <a:t>kan</a:t>
            </a:r>
            <a:r>
              <a:rPr dirty="0"/>
              <a:t> i och för sig bara </a:t>
            </a:r>
            <a:r>
              <a:rPr dirty="0" err="1"/>
              <a:t>nås</a:t>
            </a:r>
            <a:r>
              <a:rPr dirty="0"/>
              <a:t> av dem du har </a:t>
            </a:r>
            <a:r>
              <a:rPr dirty="0" err="1"/>
              <a:t>valt</a:t>
            </a:r>
            <a:r>
              <a:rPr dirty="0"/>
              <a:t> som </a:t>
            </a:r>
            <a:r>
              <a:rPr dirty="0" err="1"/>
              <a:t>dina</a:t>
            </a:r>
            <a:r>
              <a:rPr dirty="0"/>
              <a:t> </a:t>
            </a:r>
            <a:r>
              <a:rPr dirty="0" err="1"/>
              <a:t>vänner</a:t>
            </a:r>
            <a:r>
              <a:rPr dirty="0"/>
              <a:t>. Men du har </a:t>
            </a:r>
            <a:r>
              <a:rPr dirty="0" err="1"/>
              <a:t>ingen</a:t>
            </a:r>
            <a:r>
              <a:rPr dirty="0"/>
              <a:t> </a:t>
            </a:r>
            <a:r>
              <a:rPr dirty="0" err="1"/>
              <a:t>kontroll</a:t>
            </a:r>
            <a:r>
              <a:rPr dirty="0"/>
              <a:t> </a:t>
            </a:r>
            <a:r>
              <a:rPr dirty="0" err="1"/>
              <a:t>över</a:t>
            </a:r>
            <a:r>
              <a:rPr dirty="0"/>
              <a:t> </a:t>
            </a:r>
            <a:r>
              <a:rPr dirty="0" err="1"/>
              <a:t>hur</a:t>
            </a:r>
            <a:r>
              <a:rPr dirty="0"/>
              <a:t> det du </a:t>
            </a:r>
            <a:r>
              <a:rPr dirty="0" err="1"/>
              <a:t>skrivit</a:t>
            </a:r>
            <a:r>
              <a:rPr dirty="0"/>
              <a:t> </a:t>
            </a:r>
            <a:r>
              <a:rPr dirty="0" err="1"/>
              <a:t>kan</a:t>
            </a:r>
            <a:r>
              <a:rPr dirty="0"/>
              <a:t> </a:t>
            </a:r>
            <a:r>
              <a:rPr dirty="0" err="1"/>
              <a:t>användas</a:t>
            </a:r>
            <a:r>
              <a:rPr dirty="0"/>
              <a:t> och </a:t>
            </a:r>
            <a:r>
              <a:rPr dirty="0" err="1"/>
              <a:t>vidarebefordras</a:t>
            </a:r>
            <a:r>
              <a:rPr dirty="0"/>
              <a:t>.</a:t>
            </a:r>
          </a:p>
          <a:p>
            <a:pPr>
              <a:spcBef>
                <a:spcPts val="0"/>
              </a:spcBef>
            </a:pPr>
            <a:r>
              <a:rPr dirty="0"/>
              <a:t>- Det du </a:t>
            </a:r>
            <a:r>
              <a:rPr dirty="0" err="1"/>
              <a:t>skrivit</a:t>
            </a:r>
            <a:r>
              <a:rPr dirty="0"/>
              <a:t> </a:t>
            </a:r>
            <a:r>
              <a:rPr dirty="0" err="1"/>
              <a:t>går</a:t>
            </a:r>
            <a:r>
              <a:rPr dirty="0"/>
              <a:t> </a:t>
            </a:r>
            <a:r>
              <a:rPr dirty="0" err="1"/>
              <a:t>inte</a:t>
            </a:r>
            <a:r>
              <a:rPr dirty="0"/>
              <a:t> att ta </a:t>
            </a:r>
            <a:r>
              <a:rPr dirty="0" err="1"/>
              <a:t>tillbaka</a:t>
            </a:r>
            <a:r>
              <a:rPr dirty="0"/>
              <a:t>.</a:t>
            </a:r>
          </a:p>
          <a:p>
            <a:pPr>
              <a:spcBef>
                <a:spcPts val="0"/>
              </a:spcBef>
            </a:pPr>
            <a:endParaRPr dirty="0"/>
          </a:p>
          <a:p>
            <a:pPr>
              <a:spcBef>
                <a:spcPts val="0"/>
              </a:spcBef>
            </a:pPr>
            <a:r>
              <a:rPr dirty="0" err="1"/>
              <a:t>Ett</a:t>
            </a:r>
            <a:r>
              <a:rPr dirty="0"/>
              <a:t> </a:t>
            </a:r>
            <a:r>
              <a:rPr dirty="0" err="1"/>
              <a:t>konkret</a:t>
            </a:r>
            <a:r>
              <a:rPr dirty="0"/>
              <a:t> </a:t>
            </a:r>
            <a:r>
              <a:rPr dirty="0" err="1"/>
              <a:t>exempel</a:t>
            </a:r>
            <a:r>
              <a:rPr dirty="0"/>
              <a:t>:</a:t>
            </a:r>
          </a:p>
          <a:p>
            <a:pPr>
              <a:spcBef>
                <a:spcPts val="0"/>
              </a:spcBef>
            </a:pPr>
            <a:r>
              <a:rPr dirty="0"/>
              <a:t>Tre </a:t>
            </a:r>
            <a:r>
              <a:rPr dirty="0" err="1"/>
              <a:t>inhyrda</a:t>
            </a:r>
            <a:r>
              <a:rPr dirty="0"/>
              <a:t> </a:t>
            </a:r>
            <a:r>
              <a:rPr dirty="0" err="1"/>
              <a:t>arbetstagare</a:t>
            </a:r>
            <a:r>
              <a:rPr dirty="0"/>
              <a:t> på Volvo </a:t>
            </a:r>
            <a:r>
              <a:rPr dirty="0" err="1"/>
              <a:t>lämnade</a:t>
            </a:r>
            <a:r>
              <a:rPr dirty="0"/>
              <a:t> </a:t>
            </a:r>
            <a:r>
              <a:rPr dirty="0" err="1"/>
              <a:t>negativa</a:t>
            </a:r>
            <a:r>
              <a:rPr dirty="0"/>
              <a:t> </a:t>
            </a:r>
            <a:r>
              <a:rPr dirty="0" err="1"/>
              <a:t>omdömen</a:t>
            </a:r>
            <a:r>
              <a:rPr dirty="0"/>
              <a:t> om </a:t>
            </a:r>
            <a:r>
              <a:rPr dirty="0" err="1"/>
              <a:t>företaget</a:t>
            </a:r>
            <a:r>
              <a:rPr dirty="0"/>
              <a:t> på Facebook. </a:t>
            </a:r>
            <a:r>
              <a:rPr dirty="0" err="1"/>
              <a:t>Följden</a:t>
            </a:r>
            <a:r>
              <a:rPr dirty="0"/>
              <a:t> </a:t>
            </a:r>
            <a:r>
              <a:rPr dirty="0" err="1"/>
              <a:t>blev</a:t>
            </a:r>
            <a:r>
              <a:rPr dirty="0"/>
              <a:t> att Volvo </a:t>
            </a:r>
            <a:r>
              <a:rPr dirty="0" err="1"/>
              <a:t>inte</a:t>
            </a:r>
            <a:r>
              <a:rPr dirty="0"/>
              <a:t> </a:t>
            </a:r>
            <a:r>
              <a:rPr dirty="0" err="1"/>
              <a:t>längre</a:t>
            </a:r>
            <a:r>
              <a:rPr dirty="0"/>
              <a:t> </a:t>
            </a:r>
            <a:r>
              <a:rPr dirty="0" err="1"/>
              <a:t>ville</a:t>
            </a:r>
            <a:r>
              <a:rPr dirty="0"/>
              <a:t> </a:t>
            </a:r>
            <a:r>
              <a:rPr dirty="0" err="1"/>
              <a:t>anlita</a:t>
            </a:r>
            <a:r>
              <a:rPr dirty="0"/>
              <a:t> de </a:t>
            </a:r>
            <a:r>
              <a:rPr dirty="0" err="1"/>
              <a:t>tre</a:t>
            </a:r>
            <a:r>
              <a:rPr dirty="0"/>
              <a:t> </a:t>
            </a:r>
            <a:r>
              <a:rPr dirty="0" err="1"/>
              <a:t>männen</a:t>
            </a:r>
            <a:r>
              <a:rPr dirty="0"/>
              <a:t>. </a:t>
            </a:r>
            <a:r>
              <a:rPr dirty="0" err="1"/>
              <a:t>Eftersom</a:t>
            </a:r>
            <a:r>
              <a:rPr dirty="0"/>
              <a:t> de var </a:t>
            </a:r>
            <a:r>
              <a:rPr dirty="0" err="1"/>
              <a:t>anställda</a:t>
            </a:r>
            <a:r>
              <a:rPr dirty="0"/>
              <a:t> av </a:t>
            </a:r>
            <a:r>
              <a:rPr dirty="0" err="1"/>
              <a:t>uthyrningsföretaget</a:t>
            </a:r>
            <a:r>
              <a:rPr dirty="0"/>
              <a:t> </a:t>
            </a:r>
            <a:r>
              <a:rPr dirty="0" err="1"/>
              <a:t>kunde</a:t>
            </a:r>
            <a:r>
              <a:rPr dirty="0"/>
              <a:t> </a:t>
            </a:r>
            <a:r>
              <a:rPr dirty="0" err="1"/>
              <a:t>någon</a:t>
            </a:r>
            <a:r>
              <a:rPr dirty="0"/>
              <a:t> </a:t>
            </a:r>
            <a:r>
              <a:rPr dirty="0" err="1"/>
              <a:t>rättslig</a:t>
            </a:r>
            <a:r>
              <a:rPr dirty="0"/>
              <a:t> </a:t>
            </a:r>
            <a:r>
              <a:rPr dirty="0" err="1"/>
              <a:t>prövning</a:t>
            </a:r>
            <a:r>
              <a:rPr dirty="0"/>
              <a:t> </a:t>
            </a:r>
            <a:r>
              <a:rPr dirty="0" err="1"/>
              <a:t>inte</a:t>
            </a:r>
            <a:r>
              <a:rPr dirty="0"/>
              <a:t> </a:t>
            </a:r>
            <a:r>
              <a:rPr dirty="0" err="1"/>
              <a:t>ske</a:t>
            </a:r>
            <a:r>
              <a:rPr dirty="0"/>
              <a:t> av </a:t>
            </a:r>
            <a:r>
              <a:rPr dirty="0" err="1"/>
              <a:t>deras</a:t>
            </a:r>
            <a:r>
              <a:rPr dirty="0"/>
              <a:t> </a:t>
            </a:r>
            <a:r>
              <a:rPr dirty="0" err="1"/>
              <a:t>uttalande</a:t>
            </a:r>
            <a:r>
              <a:rPr dirty="0"/>
              <a:t>. De hade </a:t>
            </a:r>
            <a:r>
              <a:rPr dirty="0" err="1"/>
              <a:t>ju</a:t>
            </a:r>
            <a:r>
              <a:rPr dirty="0"/>
              <a:t> </a:t>
            </a:r>
            <a:r>
              <a:rPr dirty="0" err="1"/>
              <a:t>inte</a:t>
            </a:r>
            <a:r>
              <a:rPr dirty="0"/>
              <a:t> </a:t>
            </a:r>
            <a:r>
              <a:rPr dirty="0" err="1"/>
              <a:t>kritiserat</a:t>
            </a:r>
            <a:r>
              <a:rPr dirty="0"/>
              <a:t> </a:t>
            </a:r>
            <a:r>
              <a:rPr dirty="0" err="1"/>
              <a:t>sitt</a:t>
            </a:r>
            <a:r>
              <a:rPr dirty="0"/>
              <a:t> </a:t>
            </a:r>
            <a:r>
              <a:rPr dirty="0" err="1"/>
              <a:t>eget</a:t>
            </a:r>
            <a:r>
              <a:rPr dirty="0"/>
              <a:t> </a:t>
            </a:r>
            <a:r>
              <a:rPr dirty="0" err="1"/>
              <a:t>företag</a:t>
            </a:r>
            <a:r>
              <a:rPr dirty="0"/>
              <a:t>.</a:t>
            </a:r>
          </a:p>
          <a:p>
            <a:pPr>
              <a:spcBef>
                <a:spcPts val="0"/>
              </a:spcBef>
            </a:pPr>
            <a:r>
              <a:rPr dirty="0" err="1"/>
              <a:t>Frågan</a:t>
            </a:r>
            <a:r>
              <a:rPr dirty="0"/>
              <a:t> om </a:t>
            </a:r>
            <a:r>
              <a:rPr dirty="0" err="1"/>
              <a:t>vad</a:t>
            </a:r>
            <a:r>
              <a:rPr dirty="0"/>
              <a:t> som </a:t>
            </a:r>
            <a:r>
              <a:rPr dirty="0" err="1"/>
              <a:t>hänt</a:t>
            </a:r>
            <a:r>
              <a:rPr dirty="0"/>
              <a:t> om de </a:t>
            </a:r>
            <a:r>
              <a:rPr dirty="0" err="1"/>
              <a:t>varit</a:t>
            </a:r>
            <a:r>
              <a:rPr dirty="0"/>
              <a:t> </a:t>
            </a:r>
            <a:r>
              <a:rPr dirty="0" err="1"/>
              <a:t>anställda</a:t>
            </a:r>
            <a:r>
              <a:rPr dirty="0"/>
              <a:t> av Volvo. Vissa </a:t>
            </a:r>
            <a:r>
              <a:rPr dirty="0" err="1"/>
              <a:t>jurister</a:t>
            </a:r>
            <a:r>
              <a:rPr dirty="0"/>
              <a:t> </a:t>
            </a:r>
            <a:r>
              <a:rPr dirty="0" err="1"/>
              <a:t>tror</a:t>
            </a:r>
            <a:r>
              <a:rPr dirty="0"/>
              <a:t> att de </a:t>
            </a:r>
            <a:r>
              <a:rPr dirty="0" err="1"/>
              <a:t>inte</a:t>
            </a:r>
            <a:r>
              <a:rPr dirty="0"/>
              <a:t> </a:t>
            </a:r>
            <a:r>
              <a:rPr dirty="0" err="1"/>
              <a:t>kunnat</a:t>
            </a:r>
            <a:r>
              <a:rPr dirty="0"/>
              <a:t> </a:t>
            </a:r>
            <a:r>
              <a:rPr dirty="0" err="1"/>
              <a:t>sägs</a:t>
            </a:r>
            <a:r>
              <a:rPr dirty="0"/>
              <a:t> upp, men </a:t>
            </a:r>
            <a:r>
              <a:rPr dirty="0" err="1"/>
              <a:t>andra</a:t>
            </a:r>
            <a:r>
              <a:rPr dirty="0"/>
              <a:t> </a:t>
            </a:r>
            <a:r>
              <a:rPr dirty="0" err="1"/>
              <a:t>kanske</a:t>
            </a:r>
            <a:r>
              <a:rPr dirty="0"/>
              <a:t> </a:t>
            </a:r>
            <a:r>
              <a:rPr dirty="0" err="1"/>
              <a:t>tycker</a:t>
            </a:r>
            <a:r>
              <a:rPr dirty="0"/>
              <a:t> </a:t>
            </a:r>
            <a:r>
              <a:rPr dirty="0" err="1"/>
              <a:t>annorlunda</a:t>
            </a:r>
            <a:r>
              <a:rPr dirty="0"/>
              <a:t>. </a:t>
            </a:r>
            <a:r>
              <a:rPr dirty="0" err="1"/>
              <a:t>Varje</a:t>
            </a:r>
            <a:r>
              <a:rPr dirty="0"/>
              <a:t> fall är </a:t>
            </a:r>
            <a:r>
              <a:rPr dirty="0" err="1"/>
              <a:t>unikt</a:t>
            </a:r>
            <a:r>
              <a:rPr dirty="0"/>
              <a:t> och </a:t>
            </a:r>
            <a:r>
              <a:rPr dirty="0" err="1"/>
              <a:t>avgörs</a:t>
            </a:r>
            <a:r>
              <a:rPr dirty="0"/>
              <a:t> från fall till fall.</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Shape 811"/>
          <p:cNvSpPr>
            <a:spLocks noGrp="1" noRot="1" noChangeAspect="1"/>
          </p:cNvSpPr>
          <p:nvPr>
            <p:ph type="sldImg"/>
          </p:nvPr>
        </p:nvSpPr>
        <p:spPr>
          <a:xfrm>
            <a:off x="381000" y="685800"/>
            <a:ext cx="6096000" cy="3429000"/>
          </a:xfrm>
          <a:prstGeom prst="rect">
            <a:avLst/>
          </a:prstGeom>
        </p:spPr>
        <p:txBody>
          <a:bodyPr/>
          <a:lstStyle/>
          <a:p>
            <a:endParaRPr/>
          </a:p>
        </p:txBody>
      </p:sp>
      <p:sp>
        <p:nvSpPr>
          <p:cNvPr id="812" name="Shape 812"/>
          <p:cNvSpPr>
            <a:spLocks noGrp="1"/>
          </p:cNvSpPr>
          <p:nvPr>
            <p:ph type="body" sz="quarter" idx="1"/>
          </p:nvPr>
        </p:nvSpPr>
        <p:spPr>
          <a:prstGeom prst="rect">
            <a:avLst/>
          </a:prstGeom>
        </p:spPr>
        <p:txBody>
          <a:bodyPr/>
          <a:lstStyle/>
          <a:p>
            <a:pPr>
              <a:spcBef>
                <a:spcPts val="0"/>
              </a:spcBef>
              <a:defRPr b="1"/>
            </a:pPr>
            <a:r>
              <a:t>Sammanfatta varför det är viktigt att vara medlem i facket.</a:t>
            </a:r>
          </a:p>
          <a:p>
            <a:pPr>
              <a:spcBef>
                <a:spcPts val="0"/>
              </a:spcBef>
            </a:pPr>
            <a:endParaRPr/>
          </a:p>
          <a:p>
            <a:pPr>
              <a:spcBef>
                <a:spcPts val="0"/>
              </a:spcBef>
            </a:pPr>
            <a:r>
              <a:t>Fokusera på att det handlar om viljan till bra lön och bra villkor i övrigt. Exempelvis bra ob-tillägg och bra arbetsmiljö. </a:t>
            </a:r>
          </a:p>
          <a:p>
            <a:pPr>
              <a:spcBef>
                <a:spcPts val="0"/>
              </a:spcBef>
            </a:pPr>
            <a:endParaRPr/>
          </a:p>
          <a:p>
            <a:pPr>
              <a:spcBef>
                <a:spcPts val="0"/>
              </a:spcBef>
            </a:pPr>
            <a:r>
              <a:t>Återkoppla till vikten av kollektivavtal och avtalsrörelser om du tagit upp det. </a:t>
            </a:r>
          </a:p>
          <a:p>
            <a:pPr>
              <a:spcBef>
                <a:spcPts val="0"/>
              </a:spcBef>
            </a:pPr>
            <a:endParaRPr/>
          </a:p>
          <a:p>
            <a:pPr>
              <a:spcBef>
                <a:spcPts val="0"/>
              </a:spcBef>
            </a:pPr>
            <a:r>
              <a:t>Du kan också ta upp att det är en sak att </a:t>
            </a:r>
            <a:r>
              <a:rPr b="1"/>
              <a:t>ha</a:t>
            </a:r>
            <a:r>
              <a:t> rätt. En annan sak att </a:t>
            </a:r>
            <a:r>
              <a:rPr b="1"/>
              <a:t>få </a:t>
            </a:r>
            <a:r>
              <a:t>rätt. </a:t>
            </a:r>
          </a:p>
          <a:p>
            <a:pPr>
              <a:spcBef>
                <a:spcPts val="0"/>
              </a:spcBef>
            </a:pPr>
            <a:r>
              <a:t>Även om exempelvis en lag ger dig rätt så behövs ofta det fackliga medlemskapet, dess tryggheten, hjälp och stöd för att få rätt. </a:t>
            </a:r>
            <a:endParaRPr b="1"/>
          </a:p>
          <a:p>
            <a:pPr>
              <a:spcBef>
                <a:spcPts val="0"/>
              </a:spcBef>
            </a:pPr>
            <a:endParaRPr b="1"/>
          </a:p>
          <a:p>
            <a:pPr>
              <a:spcBef>
                <a:spcPts val="0"/>
              </a:spcBef>
            </a:pPr>
            <a:r>
              <a:t>Tryggheten i det fackliga medlemskapet är alltså viktig. Facket hjälper och stöttar medlemmarna. Är du inte medlem så står du utanför. </a:t>
            </a:r>
          </a:p>
          <a:p>
            <a:pPr>
              <a:spcBef>
                <a:spcPts val="0"/>
              </a:spcBef>
            </a:pPr>
            <a:endParaRPr/>
          </a:p>
          <a:p>
            <a:pPr>
              <a:spcBef>
                <a:spcPts val="0"/>
              </a:spcBef>
            </a:pPr>
            <a:r>
              <a:t>Berätta att fackets styrka bygger på att vi är många medlemmar. Med ännu fler medlemmar i Handels och ännu större facklig styrka kan vi lyckas ännu bättre. </a:t>
            </a:r>
          </a:p>
          <a:p>
            <a:pPr>
              <a:spcBef>
                <a:spcPts val="0"/>
              </a:spcBef>
            </a:pPr>
            <a:r>
              <a:t>Vi har stora utmaningar framför oss.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 name="Shape 916"/>
          <p:cNvSpPr>
            <a:spLocks noGrp="1" noRot="1" noChangeAspect="1"/>
          </p:cNvSpPr>
          <p:nvPr>
            <p:ph type="sldImg"/>
          </p:nvPr>
        </p:nvSpPr>
        <p:spPr>
          <a:xfrm>
            <a:off x="381000" y="685800"/>
            <a:ext cx="6096000" cy="3429000"/>
          </a:xfrm>
          <a:prstGeom prst="rect">
            <a:avLst/>
          </a:prstGeom>
        </p:spPr>
        <p:txBody>
          <a:bodyPr/>
          <a:lstStyle/>
          <a:p>
            <a:endParaRPr/>
          </a:p>
        </p:txBody>
      </p:sp>
      <p:sp>
        <p:nvSpPr>
          <p:cNvPr id="917" name="Shape 917"/>
          <p:cNvSpPr>
            <a:spLocks noGrp="1"/>
          </p:cNvSpPr>
          <p:nvPr>
            <p:ph type="body" sz="quarter" idx="1"/>
          </p:nvPr>
        </p:nvSpPr>
        <p:spPr>
          <a:prstGeom prst="rect">
            <a:avLst/>
          </a:prstGeom>
        </p:spPr>
        <p:txBody>
          <a:bodyPr/>
          <a:lstStyle/>
          <a:p>
            <a:pPr>
              <a:spcBef>
                <a:spcPts val="0"/>
              </a:spcBef>
            </a:pPr>
            <a:r>
              <a:t>På många arbetsplatser finns det lokala skyddsombud bland de anställda som du som anställd kan vända dig till. Det brukar vara fackligt aktiv personer som verkar för bra arbetsmiljö. Skyddsombud är ett viktigt fackligt uppdrag. </a:t>
            </a:r>
          </a:p>
          <a:p>
            <a:pPr>
              <a:spcBef>
                <a:spcPts val="0"/>
              </a:spcBef>
            </a:pPr>
            <a:endParaRPr/>
          </a:p>
          <a:p>
            <a:pPr>
              <a:spcBef>
                <a:spcPts val="0"/>
              </a:spcBef>
            </a:pPr>
            <a:r>
              <a:t>Finns det inget lokalt skyddsombud på din arbetsplats kan du alltid vända dig till Handels för att komma i kontakt med ditt regionala skyddsombud. </a:t>
            </a:r>
          </a:p>
          <a:p>
            <a:pPr>
              <a:spcBef>
                <a:spcPts val="0"/>
              </a:spcBef>
            </a:pPr>
            <a:endParaRPr/>
          </a:p>
          <a:p>
            <a:pPr>
              <a:spcBef>
                <a:spcPts val="0"/>
              </a:spcBef>
            </a:pPr>
            <a:r>
              <a:t>Det är arbetsgivarens ansvar att ha god arbetsmiljö på arbetsplatsen. Arbetsmiljölagen ska följas. </a:t>
            </a:r>
          </a:p>
          <a:p>
            <a:pPr>
              <a:spcBef>
                <a:spcPts val="0"/>
              </a:spcBef>
            </a:pPr>
            <a:endParaRPr/>
          </a:p>
          <a:p>
            <a:pPr>
              <a:spcBef>
                <a:spcPts val="0"/>
              </a:spcBef>
            </a:pPr>
            <a:r>
              <a:t>Skyddsombudet finns till för att påverka arbetsgivaren, påtala brister och verka för god arbetsmiljö på arbetsplatsen. Ett skyddsombud kan stoppa arbetet på arbetsplatsen om arbetsmiljön anses så farlig att den kan ge allvarliga skador eller orsaka dödsfall.</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705835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 name="Shape 959"/>
          <p:cNvSpPr>
            <a:spLocks noGrp="1" noRot="1" noChangeAspect="1"/>
          </p:cNvSpPr>
          <p:nvPr>
            <p:ph type="sldImg"/>
          </p:nvPr>
        </p:nvSpPr>
        <p:spPr>
          <a:xfrm>
            <a:off x="381000" y="685800"/>
            <a:ext cx="6096000" cy="3429000"/>
          </a:xfrm>
          <a:prstGeom prst="rect">
            <a:avLst/>
          </a:prstGeom>
        </p:spPr>
        <p:txBody>
          <a:bodyPr/>
          <a:lstStyle/>
          <a:p>
            <a:endParaRPr/>
          </a:p>
        </p:txBody>
      </p:sp>
      <p:sp>
        <p:nvSpPr>
          <p:cNvPr id="960" name="Shape 960"/>
          <p:cNvSpPr>
            <a:spLocks noGrp="1"/>
          </p:cNvSpPr>
          <p:nvPr>
            <p:ph type="body" sz="quarter" idx="1"/>
          </p:nvPr>
        </p:nvSpPr>
        <p:spPr>
          <a:prstGeom prst="rect">
            <a:avLst/>
          </a:prstGeom>
        </p:spPr>
        <p:txBody>
          <a:bodyPr/>
          <a:lstStyle/>
          <a:p>
            <a:pPr>
              <a:spcBef>
                <a:spcPts val="0"/>
              </a:spcBef>
              <a:defRPr b="1"/>
            </a:pPr>
            <a:r>
              <a:t>Använd dig av arbetsmiljöverkets folder, lämna gärna ett ex till läraren innan du går.</a:t>
            </a:r>
          </a:p>
          <a:p>
            <a:pPr>
              <a:spcBef>
                <a:spcPts val="0"/>
              </a:spcBef>
            </a:pPr>
            <a:r>
              <a:t> </a:t>
            </a:r>
          </a:p>
          <a:p>
            <a:pPr>
              <a:spcBef>
                <a:spcPts val="0"/>
              </a:spcBef>
              <a:defRPr u="sng"/>
            </a:pPr>
            <a:r>
              <a:t>Bland annat får den under 18 år:</a:t>
            </a:r>
          </a:p>
          <a:p>
            <a:pPr marL="171435" indent="-171435">
              <a:spcBef>
                <a:spcPts val="0"/>
              </a:spcBef>
              <a:buSzPct val="100000"/>
              <a:buChar char="-"/>
            </a:pPr>
            <a:r>
              <a:t>Inte utföra arbete som innebär särskilda risker. Riskbedömning ska göras. </a:t>
            </a:r>
          </a:p>
          <a:p>
            <a:pPr>
              <a:spcBef>
                <a:spcPts val="0"/>
              </a:spcBef>
            </a:pPr>
            <a:r>
              <a:t>Det kan efter riskbedömning exempelvis handla om att inte sitta själv i kassa. </a:t>
            </a:r>
          </a:p>
          <a:p>
            <a:pPr>
              <a:spcBef>
                <a:spcPts val="0"/>
              </a:spcBef>
            </a:pPr>
            <a:r>
              <a:t>- Aldrig transportera pengar utanför arbetsplatsen.       </a:t>
            </a:r>
          </a:p>
          <a:p>
            <a:pPr>
              <a:spcBef>
                <a:spcPts val="0"/>
              </a:spcBef>
            </a:pPr>
            <a:r>
              <a:t>- Max jobba 40 timmar per veckan.</a:t>
            </a:r>
          </a:p>
          <a:p>
            <a:pPr>
              <a:spcBef>
                <a:spcPts val="0"/>
              </a:spcBef>
            </a:pPr>
            <a:r>
              <a:t>- Har rätt till 12 timmars dygnsvila mellan arbetsdagarna.</a:t>
            </a:r>
          </a:p>
          <a:p>
            <a:pPr>
              <a:spcBef>
                <a:spcPts val="0"/>
              </a:spcBef>
            </a:pPr>
            <a:r>
              <a:t>- Får jobba högst 8 timmar per dygn.</a:t>
            </a:r>
          </a:p>
          <a:p>
            <a:pPr>
              <a:spcBef>
                <a:spcPts val="0"/>
              </a:spcBef>
            </a:pPr>
            <a:r>
              <a:t>- Tiden mellan kl. 22-06 eller kl. 23-07 ska vara fri från arbete. </a:t>
            </a:r>
          </a:p>
          <a:p>
            <a:pPr>
              <a:spcBef>
                <a:spcPts val="0"/>
              </a:spcBef>
            </a:pPr>
            <a:r>
              <a:t>- Har rätt till en sammanhängande rast på minst 30 minuter senast efter 4,5 timmars arbete.</a:t>
            </a:r>
          </a:p>
          <a:p>
            <a:pPr>
              <a:spcBef>
                <a:spcPts val="0"/>
              </a:spcBef>
            </a:pPr>
            <a:endParaRPr/>
          </a:p>
          <a:p>
            <a:pPr>
              <a:spcBef>
                <a:spcPts val="0"/>
              </a:spcBef>
              <a:defRPr u="sng"/>
            </a:pPr>
            <a:r>
              <a:t>För personer under 16 år gäller exempelvis också</a:t>
            </a:r>
            <a:r>
              <a:rPr u="none"/>
              <a:t>:</a:t>
            </a:r>
          </a:p>
          <a:p>
            <a:pPr marL="171435" indent="-171435">
              <a:spcBef>
                <a:spcPts val="0"/>
              </a:spcBef>
              <a:buSzPct val="100000"/>
              <a:buChar char="-"/>
            </a:pPr>
            <a:r>
              <a:t>Bara ha lätt och ofarligt arbete som inte innebär stort ansvarstagande eller risk för våld. </a:t>
            </a:r>
          </a:p>
          <a:p>
            <a:pPr>
              <a:spcBef>
                <a:spcPts val="0"/>
              </a:spcBef>
            </a:pPr>
            <a:r>
              <a:t>Riskbedömning ska göras. Det kan efter riskbedömning exempelvis handla om att inte sitta i kassa alls.</a:t>
            </a:r>
          </a:p>
          <a:p>
            <a:pPr>
              <a:spcBef>
                <a:spcPts val="0"/>
              </a:spcBef>
            </a:pPr>
            <a:r>
              <a:t>- Aldrig sälja åldersreglerade varor som snus, alkohol och tobak.  </a:t>
            </a:r>
          </a:p>
          <a:p>
            <a:pPr>
              <a:spcBef>
                <a:spcPts val="0"/>
              </a:spcBef>
            </a:pPr>
            <a:r>
              <a:t>- Max jobba 35 timmar per vecka. Max 12 timmar under skolvecka.  </a:t>
            </a:r>
          </a:p>
          <a:p>
            <a:pPr>
              <a:spcBef>
                <a:spcPts val="0"/>
              </a:spcBef>
            </a:pPr>
            <a:r>
              <a:t>- Max jobba 2 timmar per skoldag eller 7 timmar skolfri dag.</a:t>
            </a:r>
          </a:p>
          <a:p>
            <a:pPr>
              <a:spcBef>
                <a:spcPts val="0"/>
              </a:spcBef>
            </a:pPr>
            <a:r>
              <a:t>- Inte arbeta mellan kl. 20-06. </a:t>
            </a:r>
          </a:p>
          <a:p>
            <a:pPr>
              <a:spcBef>
                <a:spcPts val="0"/>
              </a:spcBef>
            </a:pPr>
            <a:endParaRPr/>
          </a:p>
          <a:p>
            <a:pPr>
              <a:spcBef>
                <a:spcPts val="0"/>
              </a:spcBef>
            </a:pPr>
            <a:r>
              <a:t>Barn under 13 år får inte arbeta. </a:t>
            </a:r>
          </a:p>
          <a:p>
            <a:pPr>
              <a:spcBef>
                <a:spcPts val="0"/>
              </a:spcBef>
            </a:pPr>
            <a:r>
              <a:t> </a:t>
            </a:r>
          </a:p>
          <a:p>
            <a:pPr>
              <a:spcBef>
                <a:spcPts val="0"/>
              </a:spcBef>
              <a:defRPr b="1"/>
            </a:pPr>
            <a:r>
              <a:t>Verktyg:</a:t>
            </a:r>
          </a:p>
          <a:p>
            <a:pPr>
              <a:spcBef>
                <a:spcPts val="0"/>
              </a:spcBef>
            </a:pPr>
            <a:r>
              <a:t>Arbetsmiljöverkets folder ”Så får barn och ungdomar arbeta”</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 name="Shape 1011"/>
          <p:cNvSpPr>
            <a:spLocks noGrp="1" noRot="1" noChangeAspect="1"/>
          </p:cNvSpPr>
          <p:nvPr>
            <p:ph type="sldImg"/>
          </p:nvPr>
        </p:nvSpPr>
        <p:spPr>
          <a:xfrm>
            <a:off x="381000" y="685800"/>
            <a:ext cx="6096000" cy="3429000"/>
          </a:xfrm>
          <a:prstGeom prst="rect">
            <a:avLst/>
          </a:prstGeom>
        </p:spPr>
        <p:txBody>
          <a:bodyPr/>
          <a:lstStyle/>
          <a:p>
            <a:endParaRPr/>
          </a:p>
        </p:txBody>
      </p:sp>
      <p:sp>
        <p:nvSpPr>
          <p:cNvPr id="1012" name="Shape 1012"/>
          <p:cNvSpPr>
            <a:spLocks noGrp="1"/>
          </p:cNvSpPr>
          <p:nvPr>
            <p:ph type="body" sz="quarter" idx="1"/>
          </p:nvPr>
        </p:nvSpPr>
        <p:spPr>
          <a:prstGeom prst="rect">
            <a:avLst/>
          </a:prstGeom>
        </p:spPr>
        <p:txBody>
          <a:bodyPr/>
          <a:lstStyle/>
          <a:p>
            <a:pPr>
              <a:spcBef>
                <a:spcPts val="0"/>
              </a:spcBef>
            </a:pPr>
            <a:r>
              <a:rPr dirty="0" err="1"/>
              <a:t>Många</a:t>
            </a:r>
            <a:r>
              <a:rPr dirty="0"/>
              <a:t> </a:t>
            </a:r>
            <a:r>
              <a:rPr dirty="0" err="1"/>
              <a:t>unga</a:t>
            </a:r>
            <a:r>
              <a:rPr dirty="0"/>
              <a:t> </a:t>
            </a:r>
            <a:r>
              <a:rPr dirty="0" err="1"/>
              <a:t>hör</a:t>
            </a:r>
            <a:r>
              <a:rPr dirty="0"/>
              <a:t> av sig till </a:t>
            </a:r>
            <a:r>
              <a:rPr dirty="0" err="1"/>
              <a:t>facket</a:t>
            </a:r>
            <a:r>
              <a:rPr dirty="0"/>
              <a:t> </a:t>
            </a:r>
            <a:r>
              <a:rPr dirty="0" err="1"/>
              <a:t>och</a:t>
            </a:r>
            <a:r>
              <a:rPr dirty="0"/>
              <a:t> </a:t>
            </a:r>
            <a:r>
              <a:rPr dirty="0" err="1"/>
              <a:t>har</a:t>
            </a:r>
            <a:r>
              <a:rPr dirty="0"/>
              <a:t> </a:t>
            </a:r>
            <a:r>
              <a:rPr dirty="0" err="1"/>
              <a:t>råkat</a:t>
            </a:r>
            <a:r>
              <a:rPr dirty="0"/>
              <a:t> </a:t>
            </a:r>
            <a:r>
              <a:rPr dirty="0" err="1"/>
              <a:t>ut</a:t>
            </a:r>
            <a:r>
              <a:rPr dirty="0"/>
              <a:t> </a:t>
            </a:r>
            <a:r>
              <a:rPr dirty="0" err="1"/>
              <a:t>för</a:t>
            </a:r>
            <a:r>
              <a:rPr dirty="0"/>
              <a:t> </a:t>
            </a:r>
            <a:r>
              <a:rPr dirty="0" err="1"/>
              <a:t>att</a:t>
            </a:r>
            <a:r>
              <a:rPr dirty="0"/>
              <a:t> ha blivit </a:t>
            </a:r>
            <a:r>
              <a:rPr dirty="0" err="1"/>
              <a:t>tillfrågade</a:t>
            </a:r>
            <a:r>
              <a:rPr dirty="0"/>
              <a:t> om </a:t>
            </a:r>
            <a:r>
              <a:rPr dirty="0" err="1"/>
              <a:t>att</a:t>
            </a:r>
            <a:r>
              <a:rPr dirty="0"/>
              <a:t> ”</a:t>
            </a:r>
            <a:r>
              <a:rPr dirty="0" err="1"/>
              <a:t>provjobba</a:t>
            </a:r>
            <a:r>
              <a:rPr dirty="0"/>
              <a:t>” </a:t>
            </a:r>
            <a:r>
              <a:rPr dirty="0" err="1"/>
              <a:t>utan</a:t>
            </a:r>
            <a:r>
              <a:rPr dirty="0"/>
              <a:t> </a:t>
            </a:r>
            <a:r>
              <a:rPr dirty="0" err="1"/>
              <a:t>att</a:t>
            </a:r>
            <a:r>
              <a:rPr dirty="0"/>
              <a:t> </a:t>
            </a:r>
            <a:r>
              <a:rPr dirty="0" err="1"/>
              <a:t>få</a:t>
            </a:r>
            <a:r>
              <a:rPr dirty="0"/>
              <a:t> </a:t>
            </a:r>
            <a:r>
              <a:rPr dirty="0" err="1"/>
              <a:t>lön</a:t>
            </a:r>
            <a:r>
              <a:rPr dirty="0"/>
              <a:t>. </a:t>
            </a:r>
            <a:r>
              <a:rPr dirty="0" err="1"/>
              <a:t>Alltså</a:t>
            </a:r>
            <a:r>
              <a:rPr dirty="0"/>
              <a:t> </a:t>
            </a:r>
            <a:r>
              <a:rPr dirty="0" err="1"/>
              <a:t>jobba</a:t>
            </a:r>
            <a:r>
              <a:rPr dirty="0"/>
              <a:t> gratis. </a:t>
            </a:r>
            <a:r>
              <a:rPr dirty="0" err="1"/>
              <a:t>Ställ</a:t>
            </a:r>
            <a:r>
              <a:rPr dirty="0"/>
              <a:t> </a:t>
            </a:r>
            <a:r>
              <a:rPr dirty="0" err="1"/>
              <a:t>aldrig</a:t>
            </a:r>
            <a:r>
              <a:rPr dirty="0"/>
              <a:t> </a:t>
            </a:r>
            <a:r>
              <a:rPr dirty="0" err="1"/>
              <a:t>upp</a:t>
            </a:r>
            <a:r>
              <a:rPr dirty="0"/>
              <a:t> </a:t>
            </a:r>
            <a:r>
              <a:rPr dirty="0" err="1"/>
              <a:t>på</a:t>
            </a:r>
            <a:r>
              <a:rPr dirty="0"/>
              <a:t> det. Det </a:t>
            </a:r>
            <a:r>
              <a:rPr dirty="0" err="1"/>
              <a:t>är</a:t>
            </a:r>
            <a:r>
              <a:rPr dirty="0"/>
              <a:t> </a:t>
            </a:r>
            <a:r>
              <a:rPr dirty="0" err="1"/>
              <a:t>fel</a:t>
            </a:r>
            <a:r>
              <a:rPr dirty="0"/>
              <a:t> av </a:t>
            </a:r>
            <a:r>
              <a:rPr dirty="0" err="1"/>
              <a:t>en</a:t>
            </a:r>
            <a:r>
              <a:rPr dirty="0"/>
              <a:t> </a:t>
            </a:r>
            <a:r>
              <a:rPr dirty="0" err="1"/>
              <a:t>arbetsgivare</a:t>
            </a:r>
            <a:r>
              <a:rPr dirty="0"/>
              <a:t> </a:t>
            </a:r>
            <a:r>
              <a:rPr dirty="0" err="1"/>
              <a:t>att</a:t>
            </a:r>
            <a:r>
              <a:rPr dirty="0"/>
              <a:t> </a:t>
            </a:r>
            <a:r>
              <a:rPr dirty="0" err="1"/>
              <a:t>göra</a:t>
            </a:r>
            <a:r>
              <a:rPr dirty="0"/>
              <a:t> </a:t>
            </a:r>
            <a:r>
              <a:rPr dirty="0" err="1"/>
              <a:t>på</a:t>
            </a:r>
            <a:r>
              <a:rPr dirty="0"/>
              <a:t> det </a:t>
            </a:r>
            <a:r>
              <a:t>viset.</a:t>
            </a:r>
            <a:r>
              <a:rPr lang="sv-SE"/>
              <a:t> </a:t>
            </a:r>
            <a:r>
              <a:rPr lang="en-US"/>
              <a:t> På frisörsidan räknas det inte som ”obetalt provjobb” om en person vill visa upp sitt arbete genom att tex ta med mamma eller en kompis och klippa hen.</a:t>
            </a:r>
            <a:endParaRPr/>
          </a:p>
          <a:p>
            <a:pPr>
              <a:spcBef>
                <a:spcPts val="0"/>
              </a:spcBef>
            </a:pPr>
            <a:endParaRPr/>
          </a:p>
          <a:p>
            <a:pPr>
              <a:spcBef>
                <a:spcPts val="0"/>
              </a:spcBef>
            </a:pPr>
            <a:r>
              <a:t>Det finns en anledning till att vissa arbetsgivare är beredda att ta risken att åka dit för den olagliga handling det är att anställa ”svart”. Jobbar du ”svart” tar nämligen arbetsgivaren de pengar som annars hade gått till skatt, pension, sociala avgifter och mycket annat och stoppar dem i egen ficka. Du får längre lön och utsätts för osäkerhet och fara. Det är inte okej. </a:t>
            </a:r>
          </a:p>
          <a:p>
            <a:pPr>
              <a:spcBef>
                <a:spcPts val="0"/>
              </a:spcBef>
            </a:pPr>
            <a:endParaRPr/>
          </a:p>
          <a:p>
            <a:pPr>
              <a:spcBef>
                <a:spcPts val="0"/>
              </a:spcBef>
            </a:pPr>
            <a:r>
              <a:t>Arbetsmiljö handlar både om den fysiska (skador) och psykiska (mobbing, stress med mera) arbetsmiljön. Det är arbetsgivarens ansvar att ha god arbetsmiljö på arbetsplatsen. Arbetsmiljölagen ska följas. Vi som anställda måste också ta hand om varandra. </a:t>
            </a:r>
          </a:p>
          <a:p>
            <a:pPr>
              <a:spcBef>
                <a:spcPts val="0"/>
              </a:spcBef>
            </a:pPr>
            <a:endParaRPr/>
          </a:p>
          <a:p>
            <a:r>
              <a:t>Diskriminering är inte okej. Diskrimineringslagen förbjuder diskriminering baserat på kön, könsöverskridande identitet eller uttryck, etnisk tillhörighet, religion eller annan trosuppfattning, funktionshinder, sexuell läggning och ålder.</a:t>
            </a:r>
          </a:p>
          <a:p>
            <a:endParaRPr/>
          </a:p>
          <a:p>
            <a:pPr>
              <a:defRPr b="1"/>
            </a:pPr>
            <a:r>
              <a:t>Verktyg:</a:t>
            </a:r>
          </a:p>
          <a:p>
            <a:r>
              <a:t>Arenas rollspel ”Loppet – ett spel om diskriminering”.</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Shape 1030"/>
          <p:cNvSpPr>
            <a:spLocks noGrp="1" noRot="1" noChangeAspect="1"/>
          </p:cNvSpPr>
          <p:nvPr>
            <p:ph type="sldImg"/>
          </p:nvPr>
        </p:nvSpPr>
        <p:spPr>
          <a:xfrm>
            <a:off x="381000" y="685800"/>
            <a:ext cx="6096000" cy="3429000"/>
          </a:xfrm>
          <a:prstGeom prst="rect">
            <a:avLst/>
          </a:prstGeom>
        </p:spPr>
        <p:txBody>
          <a:bodyPr/>
          <a:lstStyle/>
          <a:p>
            <a:endParaRPr/>
          </a:p>
        </p:txBody>
      </p:sp>
      <p:sp>
        <p:nvSpPr>
          <p:cNvPr id="1031" name="Shape 1031"/>
          <p:cNvSpPr>
            <a:spLocks noGrp="1"/>
          </p:cNvSpPr>
          <p:nvPr>
            <p:ph type="body" sz="quarter" idx="1"/>
          </p:nvPr>
        </p:nvSpPr>
        <p:spPr>
          <a:prstGeom prst="rect">
            <a:avLst/>
          </a:prstGeom>
        </p:spPr>
        <p:txBody>
          <a:bodyPr/>
          <a:lstStyle/>
          <a:p>
            <a:r>
              <a:t>Det är väldigt viktigt för eleverna att de blir eller är elevmedlemmar. Dessutom är det väldigt förmånligt. </a:t>
            </a:r>
          </a:p>
          <a:p>
            <a:endParaRPr/>
          </a:p>
          <a:p>
            <a:r>
              <a:t>De som läser våra branschinriktade utbildningar kommer praktisera (arbetsplatsförlagt lärande, APL)) länge på arbetsplatser i våra branscher. Då är det såklart lika viktigt för dem att vara medlemmar som för andra anställda på arbetsplatserna. </a:t>
            </a:r>
          </a:p>
          <a:p>
            <a:r>
              <a:t>Hjälp eleverna att fylla i inträdesansökan genom att förklara hur de går till väga för att fylla i den, steg för steg. Samla in inträdesansökningarna efter skolinformationen och lämna till din avdelning. </a:t>
            </a:r>
          </a:p>
          <a:p>
            <a:endParaRPr/>
          </a:p>
          <a:p>
            <a:r>
              <a:t>Alla som läser branschinriktade utbildningar kan bli elevmedlemmar i Handels. Alltså exempelvis Handels- och administrationsprogrammet och hantverksprogrammet på gymnasiet och andra branschinriktade vuxenutbildningar.</a:t>
            </a:r>
          </a:p>
          <a:p>
            <a:r>
              <a:t>Det är helt gratis.</a:t>
            </a:r>
          </a:p>
          <a:p>
            <a:endParaRPr/>
          </a:p>
          <a:p>
            <a:r>
              <a:t>Elevmedlem har facket i ryggen. Det är bland annat en </a:t>
            </a:r>
            <a:r>
              <a:rPr b="1"/>
              <a:t>viktig trygghet vid praktik och extrajobb. </a:t>
            </a:r>
          </a:p>
          <a:p>
            <a:r>
              <a:t>Elevmedlemmar kan gå facklig utbildning och vi skickar vår medlemstidning Handelsnytt som kommer ut 11 gånger om året. </a:t>
            </a:r>
          </a:p>
          <a:p>
            <a:r>
              <a:t>Efter avslutade studier kontaktar vi dem med viktig anpassad information om vad är viktigt att tänka på som ny på arbetsmarknaden. Elevmedlemmen väljer själv om hen vill fortsätta vara medlem efter sin examen, när vi ringer upp. </a:t>
            </a:r>
          </a:p>
          <a:p>
            <a:r>
              <a:t>Som elevmedlem kan de alltid kontakta vår fackliga rådgivning </a:t>
            </a:r>
            <a:r>
              <a:rPr b="1"/>
              <a:t>Handels Direkt på 0771- 666 444</a:t>
            </a:r>
            <a:r>
              <a:t>, alla vardagar.</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 name="Shape 1037"/>
          <p:cNvSpPr>
            <a:spLocks noGrp="1" noRot="1" noChangeAspect="1"/>
          </p:cNvSpPr>
          <p:nvPr>
            <p:ph type="sldImg"/>
          </p:nvPr>
        </p:nvSpPr>
        <p:spPr>
          <a:xfrm>
            <a:off x="381000" y="685800"/>
            <a:ext cx="6096000" cy="3429000"/>
          </a:xfrm>
          <a:prstGeom prst="rect">
            <a:avLst/>
          </a:prstGeom>
        </p:spPr>
        <p:txBody>
          <a:bodyPr/>
          <a:lstStyle/>
          <a:p>
            <a:endParaRPr/>
          </a:p>
        </p:txBody>
      </p:sp>
      <p:sp>
        <p:nvSpPr>
          <p:cNvPr id="1038" name="Shape 1038"/>
          <p:cNvSpPr>
            <a:spLocks noGrp="1"/>
          </p:cNvSpPr>
          <p:nvPr>
            <p:ph type="body" sz="quarter" idx="1"/>
          </p:nvPr>
        </p:nvSpPr>
        <p:spPr>
          <a:prstGeom prst="rect">
            <a:avLst/>
          </a:prstGeom>
        </p:spPr>
        <p:txBody>
          <a:bodyPr/>
          <a:lstStyle/>
          <a:p>
            <a:r>
              <a:t>Vi behöver ännu fler unga medlemmar som väljer att engagera sig. Det är pepp att vara ungdomsaktiv i Handels.</a:t>
            </a:r>
          </a:p>
          <a:p>
            <a:pPr>
              <a:defRPr b="1"/>
            </a:pPr>
            <a:endParaRPr/>
          </a:p>
          <a:p>
            <a:pPr>
              <a:defRPr b="1"/>
            </a:pPr>
            <a:r>
              <a:t>Engagera dig lokalt</a:t>
            </a:r>
          </a:p>
          <a:p>
            <a:r>
              <a:t>På alla Handels lokala avdelningar finns aktiv ungdomsverksamhet som drivs av unga och engagerade medlemmar. Vi organiserar och aktiverar fler i facket, håller skolinformationer i gymnasiet, arrangerar mötesplatser, kämpar för trygga jobb och mycket annat. En kan inte göra allt men alla kan göra något.</a:t>
            </a:r>
          </a:p>
          <a:p>
            <a:pPr>
              <a:defRPr b="1"/>
            </a:pPr>
            <a:endParaRPr/>
          </a:p>
          <a:p>
            <a:pPr>
              <a:defRPr b="1"/>
            </a:pPr>
            <a:r>
              <a:t>Ungdomskurser</a:t>
            </a:r>
          </a:p>
          <a:p>
            <a:r>
              <a:t>Ett bra första steg är att gå en kurs. Handels skickar varje år många unga medlemmar på LO:s gemensamma ungdomskurser. Kurserna ger en bra förståelse för fackligt arbete och arbetarrörelsens kamp för jämlikhet. Handels och LO står för alla kostander. </a:t>
            </a:r>
          </a:p>
          <a:p>
            <a:endParaRPr/>
          </a:p>
          <a:p>
            <a:r>
              <a:t>Eleverna behöver inte tveka inte att kontakta Handels Direkt eller den lokala avdelning för att engagera sig eller anmäla sig till kurs. </a:t>
            </a:r>
          </a:p>
          <a:p>
            <a:r>
              <a:t>Eller prata med dig som skolinformatör om det.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 name="Shape 1046"/>
          <p:cNvSpPr>
            <a:spLocks noGrp="1" noRot="1" noChangeAspect="1"/>
          </p:cNvSpPr>
          <p:nvPr>
            <p:ph type="sldImg"/>
          </p:nvPr>
        </p:nvSpPr>
        <p:spPr>
          <a:xfrm>
            <a:off x="381000" y="685800"/>
            <a:ext cx="6096000" cy="3429000"/>
          </a:xfrm>
          <a:prstGeom prst="rect">
            <a:avLst/>
          </a:prstGeom>
        </p:spPr>
        <p:txBody>
          <a:bodyPr/>
          <a:lstStyle/>
          <a:p>
            <a:endParaRPr/>
          </a:p>
        </p:txBody>
      </p:sp>
      <p:sp>
        <p:nvSpPr>
          <p:cNvPr id="1047" name="Shape 1047"/>
          <p:cNvSpPr>
            <a:spLocks noGrp="1"/>
          </p:cNvSpPr>
          <p:nvPr>
            <p:ph type="body" sz="quarter" idx="1"/>
          </p:nvPr>
        </p:nvSpPr>
        <p:spPr>
          <a:prstGeom prst="rect">
            <a:avLst/>
          </a:prstGeom>
        </p:spPr>
        <p:txBody>
          <a:bodyPr/>
          <a:lstStyle/>
          <a:p>
            <a:r>
              <a:t>Vi behöver ännu fler unga medlemmar som väljer att engagera sig. Det är pepp att vara ungdomsaktiv i Handels.</a:t>
            </a:r>
          </a:p>
          <a:p>
            <a:pPr>
              <a:defRPr b="1"/>
            </a:pPr>
            <a:endParaRPr/>
          </a:p>
          <a:p>
            <a:pPr>
              <a:defRPr b="1"/>
            </a:pPr>
            <a:r>
              <a:t>Engagera dig lokalt</a:t>
            </a:r>
          </a:p>
          <a:p>
            <a:r>
              <a:t>På alla Handels lokala avdelningar finns aktiv ungdomsverksamhet som drivs av unga och engagerade medlemmar. Vi organiserar och aktiverar fler i facket, håller skolinformationer i gymnasiet, arrangerar mötesplatser, kämpar för trygga jobb och mycket annat. En kan inte göra allt men alla kan göra något.</a:t>
            </a:r>
          </a:p>
          <a:p>
            <a:pPr>
              <a:defRPr b="1"/>
            </a:pPr>
            <a:endParaRPr/>
          </a:p>
          <a:p>
            <a:pPr>
              <a:defRPr b="1"/>
            </a:pPr>
            <a:r>
              <a:t>Ungdomskurser</a:t>
            </a:r>
          </a:p>
          <a:p>
            <a:r>
              <a:t>Ett bra första steg är att gå en kurs. Handels skickar varje år många unga medlemmar på LO:s gemensamma ungdomskurser. Kurserna ger en bra förståelse för fackligt arbete och arbetarrörelsens kamp för jämlikhet. Handels och LO står för alla kostander. </a:t>
            </a:r>
          </a:p>
          <a:p>
            <a:endParaRPr/>
          </a:p>
          <a:p>
            <a:r>
              <a:t>Eleverna behöver inte tveka inte att kontakta Handels Direkt eller den lokala avdelning för att engagera sig eller anmäla sig till kurs. </a:t>
            </a:r>
          </a:p>
          <a:p>
            <a:r>
              <a:t>Eller prata med dig som skolinformatör om det.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381000" y="685800"/>
            <a:ext cx="6096000" cy="3429000"/>
          </a:xfrm>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p>
            <a:pPr>
              <a:spcBef>
                <a:spcPts val="0"/>
              </a:spcBef>
            </a:pPr>
            <a:r>
              <a:t>Det är viktigt att gå igenom skillnaden mellan fackförbund och arbetsgivare. Tillsammans utgör de båda de två ”parterna” på arbetsmarknaden. </a:t>
            </a:r>
          </a:p>
          <a:p>
            <a:pPr>
              <a:spcBef>
                <a:spcPts val="0"/>
              </a:spcBef>
            </a:pPr>
            <a:endParaRPr/>
          </a:p>
          <a:p>
            <a:pPr>
              <a:spcBef>
                <a:spcPts val="0"/>
              </a:spcBef>
            </a:pPr>
            <a:r>
              <a:t>Vi som </a:t>
            </a:r>
            <a:r>
              <a:rPr b="1"/>
              <a:t>jobbar</a:t>
            </a:r>
            <a:r>
              <a:t> på (exempelvis) ett företag är medlemmar i facket. Vi får lön och har ett intresse av bra löner, goda arbetsvillkor och bra arbetsmiljö. </a:t>
            </a:r>
          </a:p>
          <a:p>
            <a:pPr>
              <a:spcBef>
                <a:spcPts val="0"/>
              </a:spcBef>
            </a:pPr>
            <a:r>
              <a:t>De som </a:t>
            </a:r>
            <a:r>
              <a:rPr b="1"/>
              <a:t>äger</a:t>
            </a:r>
            <a:r>
              <a:t> olika företag kallas för arbetsgivare och är medlemmar i arbetsgivarorganisationer. De har ett intresse av att tjäna så mycket pengar som möjligt. Det är en viss intresseskillnad med andra ord.</a:t>
            </a:r>
          </a:p>
          <a:p>
            <a:pPr>
              <a:spcBef>
                <a:spcPts val="0"/>
              </a:spcBef>
            </a:pPr>
            <a:r>
              <a:t>Chef och arbetsgivare är inte samma sak. En chef är oftast också anställd.</a:t>
            </a:r>
          </a:p>
          <a:p>
            <a:pPr>
              <a:spcBef>
                <a:spcPts val="0"/>
              </a:spcBef>
            </a:pPr>
            <a:endParaRPr/>
          </a:p>
          <a:p>
            <a:pPr>
              <a:spcBef>
                <a:spcPts val="0"/>
              </a:spcBef>
            </a:pPr>
            <a:r>
              <a:t>Handels är alltså fackförbundet för oss som jobbar i handelsbranschen. Svensk Handel/Frisörföretagarna är arbetsgivarorganisationer för de som äger handelsbranschen. Därför förhandlar vi och försöker lösa saker tillsammans, även fast vi har delvis olika intressen. Hur bra resultatet blir ur de anställdas perspektiv beror på hur starkt facket är. Alltså hur många som är medlemmar.</a:t>
            </a:r>
          </a:p>
          <a:p>
            <a:pPr>
              <a:spcBef>
                <a:spcPts val="0"/>
              </a:spcBef>
            </a:pPr>
            <a:r>
              <a:t>På samma vis jobbar fackförbund och arbetsgivarorganisationer i andra branscher, exempelvis i hotell- och restaurangbranschen. </a:t>
            </a:r>
          </a:p>
          <a:p>
            <a:pPr>
              <a:spcBef>
                <a:spcPts val="0"/>
              </a:spcBef>
            </a:pPr>
            <a:endParaRPr/>
          </a:p>
          <a:p>
            <a:pPr>
              <a:spcBef>
                <a:spcPts val="0"/>
              </a:spcBef>
            </a:pPr>
            <a:r>
              <a:t>Fackförbund sammarbetar i fackliga centralorganisationer. De fungerar som paraplyorganisationer. Handels ingår i det största paraplyet, LO (landsorgansationen). Där sammarbetar 14 fackförbund. </a:t>
            </a:r>
          </a:p>
          <a:p>
            <a:pPr>
              <a:spcBef>
                <a:spcPts val="0"/>
              </a:spcBef>
            </a:pPr>
            <a:r>
              <a:t>TCO (tjänstermännens centralorganisation) och SACO (Sveriges akademikers centralorganisation) är två andra paraplyer där andra fackförbund sammarbetar.</a:t>
            </a:r>
          </a:p>
          <a:p>
            <a:pPr>
              <a:spcBef>
                <a:spcPts val="0"/>
              </a:spcBef>
            </a:pPr>
            <a:r>
              <a:t>Huvudregelen är ett fackförbund en bransch. Du blir medlem i det fackförbund som organiserar branschen där du jobbar. </a:t>
            </a:r>
          </a:p>
          <a:p>
            <a:pPr>
              <a:spcBef>
                <a:spcPts val="0"/>
              </a:spcBef>
            </a:pPr>
            <a:endParaRPr/>
          </a:p>
          <a:p>
            <a:pPr>
              <a:spcBef>
                <a:spcPts val="0"/>
              </a:spcBef>
            </a:pPr>
            <a:r>
              <a:t>Arbetsgivarorganisationer sammarbetar i sitt paraply, Svenskt Näringsliv. Där är också huvudregeln att det finns en arbetsgivarorganisation per bransch.</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Shape 1087"/>
          <p:cNvSpPr>
            <a:spLocks noGrp="1" noRot="1" noChangeAspect="1"/>
          </p:cNvSpPr>
          <p:nvPr>
            <p:ph type="sldImg"/>
          </p:nvPr>
        </p:nvSpPr>
        <p:spPr>
          <a:xfrm>
            <a:off x="381000" y="685800"/>
            <a:ext cx="6096000" cy="3429000"/>
          </a:xfrm>
          <a:prstGeom prst="rect">
            <a:avLst/>
          </a:prstGeom>
        </p:spPr>
        <p:txBody>
          <a:bodyPr/>
          <a:lstStyle/>
          <a:p>
            <a:endParaRPr/>
          </a:p>
        </p:txBody>
      </p:sp>
      <p:sp>
        <p:nvSpPr>
          <p:cNvPr id="1088" name="Shape 1088"/>
          <p:cNvSpPr>
            <a:spLocks noGrp="1"/>
          </p:cNvSpPr>
          <p:nvPr>
            <p:ph type="body" sz="quarter" idx="1"/>
          </p:nvPr>
        </p:nvSpPr>
        <p:spPr>
          <a:prstGeom prst="rect">
            <a:avLst/>
          </a:prstGeom>
        </p:spPr>
        <p:txBody>
          <a:bodyPr/>
          <a:lstStyle/>
          <a:p>
            <a:r>
              <a:t>Berätta om hur man kommer i kontakt med Handels. </a:t>
            </a:r>
          </a:p>
          <a:p>
            <a:endParaRPr/>
          </a:p>
          <a:p>
            <a:r>
              <a:t>Påminn om vikten av att bli elevmedlem. Samla in inträdesansökningarna för elevmedlemskap. </a:t>
            </a:r>
          </a:p>
          <a:p>
            <a:endParaRPr/>
          </a:p>
          <a:p>
            <a:r>
              <a:t>Berätta att alla elevmedlemmar kan höra av sig till vår fackliga rådgivning för att få hjälp och råd.</a:t>
            </a:r>
          </a:p>
          <a:p>
            <a:pPr>
              <a:defRPr b="1"/>
            </a:pPr>
            <a:endParaRPr/>
          </a:p>
          <a:p>
            <a:pPr>
              <a:defRPr b="1"/>
            </a:pPr>
            <a:r>
              <a:t>Avslutning</a:t>
            </a:r>
          </a:p>
          <a:p>
            <a:r>
              <a:t>Tacka för att du fick komma och berätta om Handels och vad det är viktigt att tänka på när man jobbar. </a:t>
            </a:r>
          </a:p>
          <a:p>
            <a:endParaRPr/>
          </a:p>
          <a:p>
            <a:r>
              <a:t>När eleverna gått så tacka läraren och ge hen Handels folder om att</a:t>
            </a:r>
          </a:p>
          <a:p>
            <a:r>
              <a:t>boka skolinformation och fråga om läraren har kollegor som har andra klasser</a:t>
            </a:r>
          </a:p>
          <a:p>
            <a:r>
              <a:t>med inriktning mot våra branscher och be hen ge foldern till dem.</a:t>
            </a:r>
          </a:p>
          <a:p>
            <a:r>
              <a:t> </a:t>
            </a:r>
          </a:p>
          <a:p>
            <a:r>
              <a:t>Säg att vi självklart gärna kommer tillbaka.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xfrm>
            <a:off x="381000" y="685800"/>
            <a:ext cx="6096000" cy="3429000"/>
          </a:xfrm>
          <a:prstGeom prst="rect">
            <a:avLst/>
          </a:prstGeom>
        </p:spPr>
        <p:txBody>
          <a:bodyPr/>
          <a:lstStyle/>
          <a:p>
            <a:endParaRPr/>
          </a:p>
        </p:txBody>
      </p:sp>
      <p:sp>
        <p:nvSpPr>
          <p:cNvPr id="150" name="Shape 150"/>
          <p:cNvSpPr>
            <a:spLocks noGrp="1"/>
          </p:cNvSpPr>
          <p:nvPr>
            <p:ph type="body" sz="quarter" idx="1"/>
          </p:nvPr>
        </p:nvSpPr>
        <p:spPr>
          <a:prstGeom prst="rect">
            <a:avLst/>
          </a:prstGeom>
        </p:spPr>
        <p:txBody>
          <a:bodyPr/>
          <a:lstStyle/>
          <a:p>
            <a:pPr>
              <a:spcBef>
                <a:spcPts val="0"/>
              </a:spcBef>
            </a:pPr>
            <a:r>
              <a:t>Ta upp frågan om vem som egentligen har makt över att bestämma lön. Tänk bort kollektivavtal och anställningsbevis. Det kommer vi till snart. </a:t>
            </a:r>
          </a:p>
          <a:p>
            <a:pPr>
              <a:spcBef>
                <a:spcPts val="0"/>
              </a:spcBef>
            </a:pPr>
            <a:endParaRPr/>
          </a:p>
          <a:p>
            <a:pPr>
              <a:spcBef>
                <a:spcPts val="0"/>
              </a:spcBef>
            </a:pPr>
            <a:r>
              <a:t>Arbetsgivaren är ju den med pengar som betalar ut lön. Arbetsgivaren behöver folk som arbetar (arbetskraft) för att kunna driva sin verksamhet och tjäna pengar. Därför vill arbetsgivaren anställa. </a:t>
            </a:r>
          </a:p>
          <a:p>
            <a:pPr>
              <a:spcBef>
                <a:spcPts val="0"/>
              </a:spcBef>
            </a:pPr>
            <a:r>
              <a:t>Vi som lever på lön behöver ett jobb. Därför söker vi jobb om vi inte redan har ett. </a:t>
            </a:r>
          </a:p>
          <a:p>
            <a:pPr>
              <a:spcBef>
                <a:spcPts val="0"/>
              </a:spcBef>
            </a:pPr>
            <a:endParaRPr/>
          </a:p>
          <a:p>
            <a:pPr>
              <a:spcBef>
                <a:spcPts val="0"/>
              </a:spcBef>
            </a:pPr>
            <a:r>
              <a:t>Kör ett kort </a:t>
            </a:r>
            <a:r>
              <a:rPr b="1"/>
              <a:t>rollspel</a:t>
            </a:r>
            <a:r>
              <a:t> där du som skolinformatör går in i rollen som arbetsgivare och pressar elevernas löner när de har rollen som arbetstagare som söker jobb. </a:t>
            </a:r>
          </a:p>
          <a:p>
            <a:pPr>
              <a:spcBef>
                <a:spcPts val="0"/>
              </a:spcBef>
            </a:pPr>
            <a:r>
              <a:t>Du är arbetsgivare och äger exempelvis en butik/salong. Du behöver personal. </a:t>
            </a:r>
          </a:p>
          <a:p>
            <a:pPr>
              <a:spcBef>
                <a:spcPts val="0"/>
              </a:spcBef>
            </a:pPr>
            <a:r>
              <a:t>Eleverna söker jobb hos dig och har fått komma på intervju. </a:t>
            </a:r>
          </a:p>
          <a:p>
            <a:pPr>
              <a:spcBef>
                <a:spcPts val="0"/>
              </a:spcBef>
            </a:pPr>
            <a:r>
              <a:t>Gå fram till en person och fråga hur mycket den begär i lön. Säg att det måste vara ett rimligt krav. </a:t>
            </a:r>
          </a:p>
          <a:p>
            <a:pPr>
              <a:spcBef>
                <a:spcPts val="0"/>
              </a:spcBef>
            </a:pPr>
            <a:r>
              <a:t>Gå sedan vidare till nästa och sen nästa och fråga vad den skulle vilja ha. Ta det steg för steg och </a:t>
            </a:r>
            <a:r>
              <a:rPr b="1"/>
              <a:t>tryck ner deras löner </a:t>
            </a:r>
            <a:r>
              <a:t>genom att låta eleverna konkurrera om jobben med sina löner. </a:t>
            </a:r>
          </a:p>
          <a:p>
            <a:pPr>
              <a:spcBef>
                <a:spcPts val="0"/>
              </a:spcBef>
            </a:pPr>
            <a:r>
              <a:t>Använd scenarier som ”du vill ju flytta hemifrån”, ”du är arbetslös”, ”du är pank och har ingen annan försörjning” och ”du har familj som du måste tänka på”.</a:t>
            </a:r>
          </a:p>
          <a:p>
            <a:pPr>
              <a:spcBef>
                <a:spcPts val="0"/>
              </a:spcBef>
            </a:pPr>
            <a:r>
              <a:t>Fråga om inte eleverna skulle överväga att ta jobbet till lite lägre lön eftersom ”ett jobb med låg lön är ju bättre än inget alls”. I alla fall ett tag…</a:t>
            </a:r>
          </a:p>
          <a:p>
            <a:pPr>
              <a:spcBef>
                <a:spcPts val="0"/>
              </a:spcBef>
            </a:pPr>
            <a:r>
              <a:t>  </a:t>
            </a:r>
          </a:p>
          <a:p>
            <a:pPr>
              <a:spcBef>
                <a:spcPts val="0"/>
              </a:spcBef>
            </a:pPr>
            <a:r>
              <a:t>Låt sedan eleverna diskutera i små grupper vad de konkret kan göra för att få inflytande och hålla uppe lönerna? De ska </a:t>
            </a:r>
            <a:r>
              <a:rPr b="1"/>
              <a:t>komma på ett sätt att hålla ihop </a:t>
            </a:r>
            <a:r>
              <a:t>och konkurrera om jobben med deras kvalitéer, inte med låga löner. De ska komma på det fackliga löftet.</a:t>
            </a:r>
          </a:p>
          <a:p>
            <a:pPr>
              <a:spcBef>
                <a:spcPts val="0"/>
              </a:spcBef>
            </a:pPr>
            <a:r>
              <a:t>Be dem berätta om vad de kommit fram till. Försök styra samtalet till att de måste gå ihop och bestämma en lägsta lön/villkor som ingen går under.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xfrm>
            <a:off x="381000" y="685800"/>
            <a:ext cx="6096000" cy="3429000"/>
          </a:xfrm>
          <a:prstGeom prst="rect">
            <a:avLst/>
          </a:prstGeom>
        </p:spPr>
        <p:txBody>
          <a:bodyPr/>
          <a:lstStyle/>
          <a:p>
            <a:endParaRPr/>
          </a:p>
        </p:txBody>
      </p:sp>
      <p:sp>
        <p:nvSpPr>
          <p:cNvPr id="159" name="Shape 159"/>
          <p:cNvSpPr>
            <a:spLocks noGrp="1"/>
          </p:cNvSpPr>
          <p:nvPr>
            <p:ph type="body" sz="quarter" idx="1"/>
          </p:nvPr>
        </p:nvSpPr>
        <p:spPr>
          <a:prstGeom prst="rect">
            <a:avLst/>
          </a:prstGeom>
        </p:spPr>
        <p:txBody>
          <a:bodyPr/>
          <a:lstStyle/>
          <a:p>
            <a:pPr>
              <a:spcBef>
                <a:spcPts val="0"/>
              </a:spcBef>
            </a:pPr>
            <a:r>
              <a:t>Ta upp frågan om vem som egentligen har makt över att bestämma lön. Tänk bort kollektivavtal och anställningsbevis. Det kommer vi till snart. </a:t>
            </a:r>
          </a:p>
          <a:p>
            <a:pPr>
              <a:spcBef>
                <a:spcPts val="0"/>
              </a:spcBef>
            </a:pPr>
            <a:endParaRPr/>
          </a:p>
          <a:p>
            <a:pPr>
              <a:spcBef>
                <a:spcPts val="0"/>
              </a:spcBef>
            </a:pPr>
            <a:r>
              <a:t>Arbetsgivaren är ju den med pengar som betalar ut lön. Arbetsgivaren behöver folk som arbetar (arbetskraft) för att kunna driva sin verksamhet och tjäna pengar. Därför vill arbetsgivaren anställa. </a:t>
            </a:r>
          </a:p>
          <a:p>
            <a:pPr>
              <a:spcBef>
                <a:spcPts val="0"/>
              </a:spcBef>
            </a:pPr>
            <a:r>
              <a:t>Vi som lever på lön behöver ett jobb. Därför söker vi jobb om vi inte redan har ett. </a:t>
            </a:r>
          </a:p>
          <a:p>
            <a:pPr>
              <a:spcBef>
                <a:spcPts val="0"/>
              </a:spcBef>
            </a:pPr>
            <a:endParaRPr/>
          </a:p>
          <a:p>
            <a:pPr>
              <a:spcBef>
                <a:spcPts val="0"/>
              </a:spcBef>
            </a:pPr>
            <a:r>
              <a:t>Kör ett kort </a:t>
            </a:r>
            <a:r>
              <a:rPr b="1"/>
              <a:t>rollspel</a:t>
            </a:r>
            <a:r>
              <a:t> där du som skolinformatör går in i rollen som arbetsgivare och pressar elevernas löner när de har rollen som arbetstagare som söker jobb. </a:t>
            </a:r>
          </a:p>
          <a:p>
            <a:pPr>
              <a:spcBef>
                <a:spcPts val="0"/>
              </a:spcBef>
            </a:pPr>
            <a:r>
              <a:t>Du är arbetsgivare och äger exempelvis en butik/salong. Du behöver personal. </a:t>
            </a:r>
          </a:p>
          <a:p>
            <a:pPr>
              <a:spcBef>
                <a:spcPts val="0"/>
              </a:spcBef>
            </a:pPr>
            <a:r>
              <a:t>Eleverna söker jobb hos dig och har fått komma på intervju. </a:t>
            </a:r>
          </a:p>
          <a:p>
            <a:pPr>
              <a:spcBef>
                <a:spcPts val="0"/>
              </a:spcBef>
            </a:pPr>
            <a:r>
              <a:t>Gå fram till en person och fråga hur mycket den begär i lön. Säg att det måste vara ett rimligt krav. </a:t>
            </a:r>
          </a:p>
          <a:p>
            <a:pPr>
              <a:spcBef>
                <a:spcPts val="0"/>
              </a:spcBef>
            </a:pPr>
            <a:r>
              <a:t>Gå sedan vidare till nästa och sen nästa och fråga vad den skulle vilja ha. Ta det steg för steg och </a:t>
            </a:r>
            <a:r>
              <a:rPr b="1"/>
              <a:t>tryck ner deras löner </a:t>
            </a:r>
            <a:r>
              <a:t>genom att låta eleverna konkurrera om jobben med sina löner. </a:t>
            </a:r>
          </a:p>
          <a:p>
            <a:pPr>
              <a:spcBef>
                <a:spcPts val="0"/>
              </a:spcBef>
            </a:pPr>
            <a:r>
              <a:t>Använd scenarier som ”du vill ju flytta hemifrån”, ”du är arbetslös”, ”du är pank och har ingen annan försörjning” och ”du har familj som du måste tänka på”.</a:t>
            </a:r>
          </a:p>
          <a:p>
            <a:pPr>
              <a:spcBef>
                <a:spcPts val="0"/>
              </a:spcBef>
            </a:pPr>
            <a:r>
              <a:t>Fråga om inte eleverna skulle överväga att ta jobbet till lite lägre lön eftersom ”ett jobb med låg lön är ju bättre än inget alls”. I alla fall ett tag…</a:t>
            </a:r>
          </a:p>
          <a:p>
            <a:pPr>
              <a:spcBef>
                <a:spcPts val="0"/>
              </a:spcBef>
            </a:pPr>
            <a:r>
              <a:t>  </a:t>
            </a:r>
          </a:p>
          <a:p>
            <a:pPr>
              <a:spcBef>
                <a:spcPts val="0"/>
              </a:spcBef>
            </a:pPr>
            <a:r>
              <a:t>Låt sedan eleverna diskutera i små grupper vad de konkret kan göra för att få inflytande och hålla uppe lönerna? De ska </a:t>
            </a:r>
            <a:r>
              <a:rPr b="1"/>
              <a:t>komma på ett sätt att hålla ihop </a:t>
            </a:r>
            <a:r>
              <a:t>och konkurrera om jobben med deras kvalitéer, inte med låga löner. De ska komma på det fackliga löftet.</a:t>
            </a:r>
          </a:p>
          <a:p>
            <a:pPr>
              <a:spcBef>
                <a:spcPts val="0"/>
              </a:spcBef>
            </a:pPr>
            <a:r>
              <a:t>Be dem berätta om vad de kommit fram till. Försök styra samtalet till att de måste gå ihop och bestämma en lägsta lön/villkor som ingen går under.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xfrm>
            <a:off x="381000" y="685800"/>
            <a:ext cx="6096000" cy="3429000"/>
          </a:xfrm>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pPr>
              <a:spcBef>
                <a:spcPts val="0"/>
              </a:spcBef>
              <a:defRPr b="1"/>
            </a:pPr>
            <a:r>
              <a:t>Det fackliga löftet</a:t>
            </a:r>
          </a:p>
          <a:p>
            <a:pPr>
              <a:spcBef>
                <a:spcPts val="0"/>
              </a:spcBef>
            </a:pPr>
            <a:endParaRPr/>
          </a:p>
          <a:p>
            <a:pPr>
              <a:spcBef>
                <a:spcPts val="0"/>
              </a:spcBef>
            </a:pPr>
            <a:r>
              <a:t>Fackets idé är att vi inte ska konkurrera med låga löner och sämre villkor utan med kunskap och kvalitet. Alla som arbetar ska ha rätt till en värdig lön. Därför kommer vi överens om ett fackligt löfte. Gärna bättre löner och villkor, aldrig sämre.</a:t>
            </a:r>
          </a:p>
          <a:p>
            <a:pPr>
              <a:spcBef>
                <a:spcPts val="0"/>
              </a:spcBef>
            </a:pPr>
            <a:endParaRPr/>
          </a:p>
          <a:p>
            <a:pPr>
              <a:spcBef>
                <a:spcPts val="0"/>
              </a:spcBef>
            </a:pPr>
            <a:r>
              <a:t>Genom att hålla ihop kring ett löfte i form av rimlig lägstalön och andra viktiga villkor som bra OB-tillägg och god arbetsmiljö, får vi som jobbar inflytande/makt.</a:t>
            </a:r>
          </a:p>
          <a:p>
            <a:pPr>
              <a:spcBef>
                <a:spcPts val="0"/>
              </a:spcBef>
            </a:pPr>
            <a:r>
              <a:t> </a:t>
            </a:r>
          </a:p>
          <a:p>
            <a:pPr>
              <a:spcBef>
                <a:spcPts val="0"/>
              </a:spcBef>
            </a:pPr>
            <a:r>
              <a:t>Styrkan är att om vi alla håller ihop så kommer vi få stort inflytande och kan säkerställa bra löner och villkor. </a:t>
            </a:r>
          </a:p>
          <a:p>
            <a:pPr>
              <a:spcBef>
                <a:spcPts val="0"/>
              </a:spcBef>
            </a:pPr>
            <a:r>
              <a:t>Utmaningen är att det förutsätter att de allra flesta håller ihop. </a:t>
            </a:r>
          </a:p>
          <a:p>
            <a:pPr>
              <a:spcBef>
                <a:spcPts val="0"/>
              </a:spcBef>
            </a:pPr>
            <a:endParaRPr/>
          </a:p>
          <a:p>
            <a:pPr>
              <a:spcBef>
                <a:spcPts val="0"/>
              </a:spcBef>
            </a:pPr>
            <a:r>
              <a:t>Se bara på en strejk. Om en arbetsgivare vägrar diskutera och alls möta vårt löfte tvingas vi välja att inte arbeta, det vill säga strejka. </a:t>
            </a:r>
          </a:p>
          <a:p>
            <a:pPr>
              <a:spcBef>
                <a:spcPts val="0"/>
              </a:spcBef>
            </a:pPr>
            <a:r>
              <a:t>Det förutsätter att vi håller ihop. Håller alla ihop blir det antagligen inte ens strejk eftersom alla vet att vi som jobbar har stort inflytande och inte accepterar låg lön.</a:t>
            </a:r>
          </a:p>
          <a:p>
            <a:pPr>
              <a:spcBef>
                <a:spcPts val="0"/>
              </a:spcBef>
            </a:pPr>
            <a:r>
              <a:t> </a:t>
            </a:r>
          </a:p>
          <a:p>
            <a:pPr>
              <a:spcBef>
                <a:spcPts val="0"/>
              </a:spcBef>
            </a:pPr>
            <a:r>
              <a:t>Därför tecknar vi kollektivavtal. Kollektivavtal blir det nedskriva löftet som också arbetsgivarna ställer sig bakom och lovar att följa och minst betala. Då vet alla vad som gäller och det finns ingen risk för strejk och konflikt. </a:t>
            </a:r>
          </a:p>
          <a:p>
            <a:pPr>
              <a:spcBef>
                <a:spcPts val="0"/>
              </a:spcBef>
            </a:pPr>
            <a:endParaRPr/>
          </a:p>
          <a:p>
            <a:pPr>
              <a:spcBef>
                <a:spcPts val="0"/>
              </a:spcBef>
            </a:pPr>
            <a:r>
              <a:t>Kollektivavtalet är golvet och berättar vilken lägstalön och vilka basvillkor som gäller på arbetsplatsen. Självklart får arbetsgivaren gärna betala högre lön och ge bättre villkor än det som står i kollektivavtalen. Det finns inget tak.</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xfrm>
            <a:off x="381000" y="685800"/>
            <a:ext cx="6096000" cy="3429000"/>
          </a:xfrm>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pPr>
              <a:spcBef>
                <a:spcPts val="0"/>
              </a:spcBef>
              <a:defRPr b="1"/>
            </a:pPr>
            <a:r>
              <a:t>Det fackliga löftet</a:t>
            </a:r>
          </a:p>
          <a:p>
            <a:pPr>
              <a:spcBef>
                <a:spcPts val="0"/>
              </a:spcBef>
            </a:pPr>
            <a:endParaRPr/>
          </a:p>
          <a:p>
            <a:pPr>
              <a:spcBef>
                <a:spcPts val="0"/>
              </a:spcBef>
            </a:pPr>
            <a:r>
              <a:t>Fackets idé är att vi inte ska konkurrera med låga löner och sämre villkor utan med kunskap och kvalitet. Alla som arbetar ska ha rätt till en värdig lön. Därför kommer vi överens om ett fackligt löfte. Gärna bättre löner och villkor, aldrig sämre.</a:t>
            </a:r>
          </a:p>
          <a:p>
            <a:pPr>
              <a:spcBef>
                <a:spcPts val="0"/>
              </a:spcBef>
            </a:pPr>
            <a:endParaRPr/>
          </a:p>
          <a:p>
            <a:pPr>
              <a:spcBef>
                <a:spcPts val="0"/>
              </a:spcBef>
            </a:pPr>
            <a:r>
              <a:t>Genom att hålla ihop kring ett löfte i form av rimlig lägstalön och andra viktiga villkor som bra OB-tillägg och god arbetsmiljö, får vi som jobbar inflytande/makt.</a:t>
            </a:r>
          </a:p>
          <a:p>
            <a:pPr>
              <a:spcBef>
                <a:spcPts val="0"/>
              </a:spcBef>
            </a:pPr>
            <a:r>
              <a:t> </a:t>
            </a:r>
          </a:p>
          <a:p>
            <a:pPr>
              <a:spcBef>
                <a:spcPts val="0"/>
              </a:spcBef>
            </a:pPr>
            <a:r>
              <a:t>Styrkan är att om vi alla håller ihop så kommer vi få stort inflytande och kan säkerställa bra löner och villkor. </a:t>
            </a:r>
          </a:p>
          <a:p>
            <a:pPr>
              <a:spcBef>
                <a:spcPts val="0"/>
              </a:spcBef>
            </a:pPr>
            <a:r>
              <a:t>Utmaningen är att det förutsätter att de allra flesta håller ihop. </a:t>
            </a:r>
          </a:p>
          <a:p>
            <a:pPr>
              <a:spcBef>
                <a:spcPts val="0"/>
              </a:spcBef>
            </a:pPr>
            <a:endParaRPr/>
          </a:p>
          <a:p>
            <a:pPr>
              <a:spcBef>
                <a:spcPts val="0"/>
              </a:spcBef>
            </a:pPr>
            <a:r>
              <a:t>Se bara på en strejk. Om en arbetsgivare vägrar diskutera och alls möta vårt löfte tvingas vi välja att inte arbeta, det vill säga strejka. </a:t>
            </a:r>
          </a:p>
          <a:p>
            <a:pPr>
              <a:spcBef>
                <a:spcPts val="0"/>
              </a:spcBef>
            </a:pPr>
            <a:r>
              <a:t>Det förutsätter att vi håller ihop. Håller alla ihop blir det antagligen inte ens strejk eftersom alla vet att vi som jobbar har stort inflytande och inte accepterar låg lön.</a:t>
            </a:r>
          </a:p>
          <a:p>
            <a:pPr>
              <a:spcBef>
                <a:spcPts val="0"/>
              </a:spcBef>
            </a:pPr>
            <a:r>
              <a:t> </a:t>
            </a:r>
          </a:p>
          <a:p>
            <a:pPr>
              <a:spcBef>
                <a:spcPts val="0"/>
              </a:spcBef>
            </a:pPr>
            <a:r>
              <a:t>Därför tecknar vi kollektivavtal. Kollektivavtal blir det nedskriva löftet som också arbetsgivarna ställer sig bakom och lovar att följa och minst betala. Då vet alla vad som gäller och det finns ingen risk för strejk och konflikt. </a:t>
            </a:r>
          </a:p>
          <a:p>
            <a:pPr>
              <a:spcBef>
                <a:spcPts val="0"/>
              </a:spcBef>
            </a:pPr>
            <a:endParaRPr/>
          </a:p>
          <a:p>
            <a:pPr>
              <a:spcBef>
                <a:spcPts val="0"/>
              </a:spcBef>
            </a:pPr>
            <a:r>
              <a:t>Kollektivavtalet är golvet och berättar vilken lägstalön och vilka basvillkor som gäller på arbetsplatsen. Självklart får arbetsgivaren gärna betala högre lön och ge bättre villkor än det som står i kollektivavtalen. Det finns inget tak.</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noRot="1" noChangeAspect="1"/>
          </p:cNvSpPr>
          <p:nvPr>
            <p:ph type="sldImg"/>
          </p:nvPr>
        </p:nvSpPr>
        <p:spPr>
          <a:xfrm>
            <a:off x="381000" y="685800"/>
            <a:ext cx="6096000" cy="3429000"/>
          </a:xfrm>
          <a:prstGeom prst="rect">
            <a:avLst/>
          </a:prstGeom>
        </p:spPr>
        <p:txBody>
          <a:bodyPr/>
          <a:lstStyle/>
          <a:p>
            <a:endParaRPr/>
          </a:p>
        </p:txBody>
      </p:sp>
      <p:sp>
        <p:nvSpPr>
          <p:cNvPr id="193" name="Shape 193"/>
          <p:cNvSpPr>
            <a:spLocks noGrp="1"/>
          </p:cNvSpPr>
          <p:nvPr>
            <p:ph type="body" sz="quarter" idx="1"/>
          </p:nvPr>
        </p:nvSpPr>
        <p:spPr>
          <a:prstGeom prst="rect">
            <a:avLst/>
          </a:prstGeom>
        </p:spPr>
        <p:txBody>
          <a:bodyPr/>
          <a:lstStyle/>
          <a:p>
            <a:pPr>
              <a:defRPr b="1"/>
            </a:pPr>
            <a:r>
              <a:t>Vi kommer överens om löftet</a:t>
            </a:r>
          </a:p>
          <a:p>
            <a:pPr>
              <a:defRPr b="1"/>
            </a:pPr>
            <a:endParaRPr/>
          </a:p>
          <a:p>
            <a:r>
              <a:t>I Handels kommer medlemmarna överens om löftet. Vi gör det genom att involvera så många medlemmar som möjligt i processen innan vi förhandlar med arbetsgivarna om kollektivavtal. Över hela landet diskuterar medlemmar vad vi vill förbättra inför varje ”avtalsrörelse”. Alltså inför att vi förhandlar om ett nytt kollektivavtal med arbetsgivarna. </a:t>
            </a:r>
          </a:p>
          <a:p>
            <a:endParaRPr/>
          </a:p>
          <a:p>
            <a:r>
              <a:t>Handels krav utgår alltså från medlemmarna.  Handels är också en medlemsstyrd organisation. </a:t>
            </a:r>
          </a:p>
          <a:p>
            <a:endParaRPr/>
          </a:p>
          <a:p>
            <a:r>
              <a:t>Eftersom kollektivavtalet är det nedskrivna löftet går det att säga att fackförbundet organiserar löftet. Det vill säga organiserar så att vi får bra förutsättningar att hålla ihop kring våra krav och se till så att de blir verklighet i kollektivavtalen.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xfrm>
            <a:off x="381000" y="685800"/>
            <a:ext cx="6096000" cy="3429000"/>
          </a:xfrm>
          <a:prstGeom prst="rect">
            <a:avLst/>
          </a:prstGeom>
        </p:spPr>
        <p:txBody>
          <a:bodyPr/>
          <a:lstStyle/>
          <a:p>
            <a:endParaRPr/>
          </a:p>
        </p:txBody>
      </p:sp>
      <p:sp>
        <p:nvSpPr>
          <p:cNvPr id="268" name="Shape 268"/>
          <p:cNvSpPr>
            <a:spLocks noGrp="1"/>
          </p:cNvSpPr>
          <p:nvPr>
            <p:ph type="body" sz="quarter" idx="1"/>
          </p:nvPr>
        </p:nvSpPr>
        <p:spPr>
          <a:prstGeom prst="rect">
            <a:avLst/>
          </a:prstGeom>
        </p:spPr>
        <p:txBody>
          <a:bodyPr/>
          <a:lstStyle/>
          <a:p>
            <a:pPr>
              <a:spcBef>
                <a:spcPts val="0"/>
              </a:spcBef>
              <a:defRPr b="1"/>
            </a:pPr>
            <a:r>
              <a:t>Vad gäller framöver?</a:t>
            </a:r>
          </a:p>
          <a:p>
            <a:pPr>
              <a:spcBef>
                <a:spcPts val="0"/>
              </a:spcBef>
            </a:pPr>
            <a:r>
              <a:t>I Sverige har vi inte minimilöner i lag. Det betyder att det inte är olagligt att betala ut en väldigt låg lön. </a:t>
            </a:r>
          </a:p>
          <a:p>
            <a:pPr>
              <a:spcBef>
                <a:spcPts val="0"/>
              </a:spcBef>
            </a:pPr>
            <a:endParaRPr/>
          </a:p>
          <a:p>
            <a:pPr>
              <a:spcBef>
                <a:spcPts val="0"/>
              </a:spcBef>
            </a:pPr>
            <a:r>
              <a:t>Om du vill kan du fråga eleverna vilken lön de tror att lagen säger att man minst har rätt till. De kommer antagligen bli förvånade när du berättar att svaret är 0 kr. Det finns ju ingen minimilön enligt lag. </a:t>
            </a:r>
          </a:p>
          <a:p>
            <a:pPr>
              <a:spcBef>
                <a:spcPts val="0"/>
              </a:spcBef>
            </a:pPr>
            <a:endParaRPr/>
          </a:p>
          <a:p>
            <a:pPr>
              <a:spcBef>
                <a:spcPts val="0"/>
              </a:spcBef>
            </a:pPr>
            <a:r>
              <a:t>Lägstalöner, rätt till löneökning, ob-tillägg osv står i kollektivavtalen. Det är en bra modell som ger arbetsmarknadens parter inflytande. I länder där dessa saker står i lagar tenderar politiker att hålla ner löner och villkor. Så är det exempelvis i USA.</a:t>
            </a:r>
          </a:p>
          <a:p>
            <a:pPr>
              <a:spcBef>
                <a:spcPts val="0"/>
              </a:spcBef>
            </a:pPr>
            <a:endParaRPr/>
          </a:p>
          <a:p>
            <a:pPr>
              <a:spcBef>
                <a:spcPts val="0"/>
              </a:spcBef>
            </a:pPr>
            <a:r>
              <a:t>Kollektivavtalen är alltså väldigt viktiga i Sverige. Där står det mesta som rör din lön.</a:t>
            </a:r>
          </a:p>
          <a:p>
            <a:pPr>
              <a:spcBef>
                <a:spcPts val="0"/>
              </a:spcBef>
            </a:pPr>
            <a:endParaRPr/>
          </a:p>
          <a:p>
            <a:pPr>
              <a:spcBef>
                <a:spcPts val="0"/>
              </a:spcBef>
            </a:pPr>
            <a:r>
              <a:t>Som de flesta avtal har också kollektivavtal ett utgångsdatum. Det innebär att avtalet ska förhandlas om och vi vet därför inte vilka löner och exakt vilka villkor som kommer gälla efter att kollektivavtalen gått ut. </a:t>
            </a:r>
          </a:p>
          <a:p>
            <a:pPr>
              <a:spcBef>
                <a:spcPts val="0"/>
              </a:spcBef>
            </a:pPr>
            <a:endParaRPr/>
          </a:p>
          <a:p>
            <a:pPr>
              <a:spcBef>
                <a:spcPts val="0"/>
              </a:spcBef>
            </a:pPr>
            <a:r>
              <a:t>Det finns ingen garanti för att exempelvis ob-tillägget kommer vara detsamma efter att kollektivavtalen gått ut och ett nytt börjat gälla. </a:t>
            </a:r>
          </a:p>
          <a:p>
            <a:pPr>
              <a:spcBef>
                <a:spcPts val="0"/>
              </a:spcBef>
            </a:pPr>
            <a:endParaRPr/>
          </a:p>
          <a:p>
            <a:pPr>
              <a:spcBef>
                <a:spcPts val="0"/>
              </a:spcBef>
            </a:pPr>
            <a:r>
              <a:t>Vilka löner och villkor som kommer gälla i framtiden beror med andra ord på hur bra kollektivavtal facket lyckas få till. </a:t>
            </a:r>
          </a:p>
          <a:p>
            <a:pPr>
              <a:spcBef>
                <a:spcPts val="0"/>
              </a:spcBef>
              <a:defRPr b="1"/>
            </a:pPr>
            <a:r>
              <a:t>Många medlemmar och facklig styrka ger bra löner och villkor.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Rubrikbild">
    <p:spTree>
      <p:nvGrpSpPr>
        <p:cNvPr id="1" name=""/>
        <p:cNvGrpSpPr/>
        <p:nvPr/>
      </p:nvGrpSpPr>
      <p:grpSpPr>
        <a:xfrm>
          <a:off x="0" y="0"/>
          <a:ext cx="0" cy="0"/>
          <a:chOff x="0" y="0"/>
          <a:chExt cx="0" cy="0"/>
        </a:xfrm>
      </p:grpSpPr>
      <p:sp>
        <p:nvSpPr>
          <p:cNvPr id="11"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74"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Rubrik och innehåll">
    <p:spTree>
      <p:nvGrpSpPr>
        <p:cNvPr id="1" name=""/>
        <p:cNvGrpSpPr/>
        <p:nvPr/>
      </p:nvGrpSpPr>
      <p:grpSpPr>
        <a:xfrm>
          <a:off x="0" y="0"/>
          <a:ext cx="0" cy="0"/>
          <a:chOff x="0" y="0"/>
          <a:chExt cx="0" cy="0"/>
        </a:xfrm>
      </p:grpSpPr>
      <p:sp>
        <p:nvSpPr>
          <p:cNvPr id="18"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Rubrik och text (utan punktlista)">
    <p:spTree>
      <p:nvGrpSpPr>
        <p:cNvPr id="1" name=""/>
        <p:cNvGrpSpPr/>
        <p:nvPr/>
      </p:nvGrpSpPr>
      <p:grpSpPr>
        <a:xfrm>
          <a:off x="0" y="0"/>
          <a:ext cx="0" cy="0"/>
          <a:chOff x="0" y="0"/>
          <a:chExt cx="0" cy="0"/>
        </a:xfrm>
      </p:grpSpPr>
      <p:sp>
        <p:nvSpPr>
          <p:cNvPr id="25"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Kapitalrubrik 1">
    <p:spTree>
      <p:nvGrpSpPr>
        <p:cNvPr id="1" name=""/>
        <p:cNvGrpSpPr/>
        <p:nvPr/>
      </p:nvGrpSpPr>
      <p:grpSpPr>
        <a:xfrm>
          <a:off x="0" y="0"/>
          <a:ext cx="0" cy="0"/>
          <a:chOff x="0" y="0"/>
          <a:chExt cx="0" cy="0"/>
        </a:xfrm>
      </p:grpSpPr>
      <p:sp>
        <p:nvSpPr>
          <p:cNvPr id="32"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Kapitalrubrik 2">
    <p:spTree>
      <p:nvGrpSpPr>
        <p:cNvPr id="1" name=""/>
        <p:cNvGrpSpPr/>
        <p:nvPr/>
      </p:nvGrpSpPr>
      <p:grpSpPr>
        <a:xfrm>
          <a:off x="0" y="0"/>
          <a:ext cx="0" cy="0"/>
          <a:chOff x="0" y="0"/>
          <a:chExt cx="0" cy="0"/>
        </a:xfrm>
      </p:grpSpPr>
      <p:sp>
        <p:nvSpPr>
          <p:cNvPr id="39"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Kapitalrubrik 3">
    <p:spTree>
      <p:nvGrpSpPr>
        <p:cNvPr id="1" name=""/>
        <p:cNvGrpSpPr/>
        <p:nvPr/>
      </p:nvGrpSpPr>
      <p:grpSpPr>
        <a:xfrm>
          <a:off x="0" y="0"/>
          <a:ext cx="0" cy="0"/>
          <a:chOff x="0" y="0"/>
          <a:chExt cx="0" cy="0"/>
        </a:xfrm>
      </p:grpSpPr>
      <p:sp>
        <p:nvSpPr>
          <p:cNvPr id="46"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Kapitalrubrik 4">
    <p:spTree>
      <p:nvGrpSpPr>
        <p:cNvPr id="1" name=""/>
        <p:cNvGrpSpPr/>
        <p:nvPr/>
      </p:nvGrpSpPr>
      <p:grpSpPr>
        <a:xfrm>
          <a:off x="0" y="0"/>
          <a:ext cx="0" cy="0"/>
          <a:chOff x="0" y="0"/>
          <a:chExt cx="0" cy="0"/>
        </a:xfrm>
      </p:grpSpPr>
      <p:sp>
        <p:nvSpPr>
          <p:cNvPr id="53"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vå innehållsdelar">
    <p:spTree>
      <p:nvGrpSpPr>
        <p:cNvPr id="1" name=""/>
        <p:cNvGrpSpPr/>
        <p:nvPr/>
      </p:nvGrpSpPr>
      <p:grpSpPr>
        <a:xfrm>
          <a:off x="0" y="0"/>
          <a:ext cx="0" cy="0"/>
          <a:chOff x="0" y="0"/>
          <a:chExt cx="0" cy="0"/>
        </a:xfrm>
      </p:grpSpPr>
      <p:sp>
        <p:nvSpPr>
          <p:cNvPr id="60"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Endast rubrik">
    <p:spTree>
      <p:nvGrpSpPr>
        <p:cNvPr id="1" name=""/>
        <p:cNvGrpSpPr/>
        <p:nvPr/>
      </p:nvGrpSpPr>
      <p:grpSpPr>
        <a:xfrm>
          <a:off x="0" y="0"/>
          <a:ext cx="0" cy="0"/>
          <a:chOff x="0" y="0"/>
          <a:chExt cx="0" cy="0"/>
        </a:xfrm>
      </p:grpSpPr>
      <p:sp>
        <p:nvSpPr>
          <p:cNvPr id="67"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Titeltext</a:t>
            </a:r>
          </a:p>
        </p:txBody>
      </p:sp>
      <p:sp>
        <p:nvSpPr>
          <p:cNvPr id="3" name="Brödtext nivå ett…"/>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Brödtext nivå ett</a:t>
            </a:r>
          </a:p>
          <a:p>
            <a:pPr lvl="1"/>
            <a:r>
              <a:t>Brödtext nivå två</a:t>
            </a:r>
          </a:p>
          <a:p>
            <a:pPr lvl="2"/>
            <a:r>
              <a:t>Brödtext nivå tre</a:t>
            </a:r>
          </a:p>
          <a:p>
            <a:pPr lvl="3"/>
            <a:r>
              <a:t>Brödtext nivå fyra</a:t>
            </a:r>
          </a:p>
          <a:p>
            <a:pPr lvl="4"/>
            <a:r>
              <a:t>Brödtext nivå fem</a:t>
            </a:r>
          </a:p>
        </p:txBody>
      </p:sp>
      <p:sp>
        <p:nvSpPr>
          <p:cNvPr id="4" name="Diabildsnumm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txStyles>
    <p:titleStyle>
      <a:lvl1pPr marL="0" marR="0" indent="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Arial"/>
        </a:defRPr>
      </a:lvl5pPr>
      <a:lvl6pPr marL="0" marR="0" indent="45720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Arial"/>
        </a:defRPr>
      </a:lvl6pPr>
      <a:lvl7pPr marL="0" marR="0" indent="91440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Arial"/>
        </a:defRPr>
      </a:lvl7pPr>
      <a:lvl8pPr marL="0" marR="0" indent="137160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Arial"/>
        </a:defRPr>
      </a:lvl8pPr>
      <a:lvl9pPr marL="0" marR="0" indent="182880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Arial"/>
        </a:defRPr>
      </a:lvl9pPr>
    </p:titleStyle>
    <p:bodyStyle>
      <a:lvl1pPr marL="342900" marR="0" indent="-342900" algn="l" defTabSz="914400" rtl="0" latinLnBrk="0">
        <a:lnSpc>
          <a:spcPct val="100000"/>
        </a:lnSpc>
        <a:spcBef>
          <a:spcPts val="500"/>
        </a:spcBef>
        <a:spcAft>
          <a:spcPts val="0"/>
        </a:spcAft>
        <a:buClrTx/>
        <a:buSzPct val="100000"/>
        <a:buFont typeface="Arial"/>
        <a:buChar char="•"/>
        <a:tabLst/>
        <a:defRPr sz="2200" b="0" i="0" u="none" strike="noStrike" cap="none" spc="0" baseline="0">
          <a:solidFill>
            <a:srgbClr val="000000"/>
          </a:solidFill>
          <a:uFillTx/>
          <a:latin typeface="+mn-lt"/>
          <a:ea typeface="+mn-ea"/>
          <a:cs typeface="+mn-cs"/>
          <a:sym typeface="Arial"/>
        </a:defRPr>
      </a:lvl1pPr>
      <a:lvl2pPr marL="792868" marR="0" indent="-422980" algn="l" defTabSz="914400" rtl="0" latinLnBrk="0">
        <a:lnSpc>
          <a:spcPct val="100000"/>
        </a:lnSpc>
        <a:spcBef>
          <a:spcPts val="500"/>
        </a:spcBef>
        <a:spcAft>
          <a:spcPts val="0"/>
        </a:spcAft>
        <a:buClrTx/>
        <a:buSzPct val="100000"/>
        <a:buFont typeface="Arial"/>
        <a:buChar char="–"/>
        <a:tabLst/>
        <a:defRPr sz="2200" b="0" i="0" u="none" strike="noStrike" cap="none" spc="0" baseline="0">
          <a:solidFill>
            <a:srgbClr val="000000"/>
          </a:solidFill>
          <a:uFillTx/>
          <a:latin typeface="+mn-lt"/>
          <a:ea typeface="+mn-ea"/>
          <a:cs typeface="+mn-cs"/>
          <a:sym typeface="Arial"/>
        </a:defRPr>
      </a:lvl2pPr>
      <a:lvl3pPr marL="1065666" marR="0" indent="-359228" algn="l" defTabSz="914400" rtl="0" latinLnBrk="0">
        <a:lnSpc>
          <a:spcPct val="100000"/>
        </a:lnSpc>
        <a:spcBef>
          <a:spcPts val="500"/>
        </a:spcBef>
        <a:spcAft>
          <a:spcPts val="0"/>
        </a:spcAft>
        <a:buClrTx/>
        <a:buSzPct val="100000"/>
        <a:buFont typeface="Arial"/>
        <a:buChar char="•"/>
        <a:tabLst/>
        <a:defRPr sz="2200" b="0" i="0" u="none" strike="noStrike" cap="none" spc="0" baseline="0">
          <a:solidFill>
            <a:srgbClr val="000000"/>
          </a:solidFill>
          <a:uFillTx/>
          <a:latin typeface="+mn-lt"/>
          <a:ea typeface="+mn-ea"/>
          <a:cs typeface="+mn-cs"/>
          <a:sym typeface="Arial"/>
        </a:defRPr>
      </a:lvl3pPr>
      <a:lvl4pPr marL="1395412" marR="0" indent="-457200" algn="l" defTabSz="914400" rtl="0" latinLnBrk="0">
        <a:lnSpc>
          <a:spcPct val="100000"/>
        </a:lnSpc>
        <a:spcBef>
          <a:spcPts val="500"/>
        </a:spcBef>
        <a:spcAft>
          <a:spcPts val="0"/>
        </a:spcAft>
        <a:buClrTx/>
        <a:buSzPct val="100000"/>
        <a:buFont typeface="Arial"/>
        <a:buChar char="–"/>
        <a:tabLst/>
        <a:defRPr sz="2200" b="0" i="0" u="none" strike="noStrike" cap="none" spc="0" baseline="0">
          <a:solidFill>
            <a:srgbClr val="000000"/>
          </a:solidFill>
          <a:uFillTx/>
          <a:latin typeface="+mn-lt"/>
          <a:ea typeface="+mn-ea"/>
          <a:cs typeface="+mn-cs"/>
          <a:sym typeface="Arial"/>
        </a:defRPr>
      </a:lvl4pPr>
      <a:lvl5pPr marL="1510242" marR="0" indent="-360892" algn="l" defTabSz="914400" rtl="0" latinLnBrk="0">
        <a:lnSpc>
          <a:spcPct val="100000"/>
        </a:lnSpc>
        <a:spcBef>
          <a:spcPts val="500"/>
        </a:spcBef>
        <a:spcAft>
          <a:spcPts val="0"/>
        </a:spcAft>
        <a:buClrTx/>
        <a:buSzPct val="100000"/>
        <a:buFont typeface="Arial"/>
        <a:buChar char="»"/>
        <a:tabLst/>
        <a:defRPr sz="2200" b="0" i="0" u="none" strike="noStrike" cap="none" spc="0" baseline="0">
          <a:solidFill>
            <a:srgbClr val="000000"/>
          </a:solidFill>
          <a:uFillTx/>
          <a:latin typeface="+mn-lt"/>
          <a:ea typeface="+mn-ea"/>
          <a:cs typeface="+mn-cs"/>
          <a:sym typeface="Arial"/>
        </a:defRPr>
      </a:lvl5pPr>
      <a:lvl6pPr marL="2537460" marR="0" indent="-251460" algn="l" defTabSz="914400" rtl="0" latinLnBrk="0">
        <a:lnSpc>
          <a:spcPct val="100000"/>
        </a:lnSpc>
        <a:spcBef>
          <a:spcPts val="500"/>
        </a:spcBef>
        <a:spcAft>
          <a:spcPts val="0"/>
        </a:spcAft>
        <a:buClrTx/>
        <a:buSzPct val="100000"/>
        <a:buFont typeface="Arial"/>
        <a:buChar char="•"/>
        <a:tabLst/>
        <a:defRPr sz="2200" b="0" i="0" u="none" strike="noStrike" cap="none" spc="0" baseline="0">
          <a:solidFill>
            <a:srgbClr val="000000"/>
          </a:solidFill>
          <a:uFillTx/>
          <a:latin typeface="+mn-lt"/>
          <a:ea typeface="+mn-ea"/>
          <a:cs typeface="+mn-cs"/>
          <a:sym typeface="Arial"/>
        </a:defRPr>
      </a:lvl6pPr>
      <a:lvl7pPr marL="2994660" marR="0" indent="-251460" algn="l" defTabSz="914400" rtl="0" latinLnBrk="0">
        <a:lnSpc>
          <a:spcPct val="100000"/>
        </a:lnSpc>
        <a:spcBef>
          <a:spcPts val="500"/>
        </a:spcBef>
        <a:spcAft>
          <a:spcPts val="0"/>
        </a:spcAft>
        <a:buClrTx/>
        <a:buSzPct val="100000"/>
        <a:buFont typeface="Arial"/>
        <a:buChar char="•"/>
        <a:tabLst/>
        <a:defRPr sz="2200" b="0" i="0" u="none" strike="noStrike" cap="none" spc="0" baseline="0">
          <a:solidFill>
            <a:srgbClr val="000000"/>
          </a:solidFill>
          <a:uFillTx/>
          <a:latin typeface="+mn-lt"/>
          <a:ea typeface="+mn-ea"/>
          <a:cs typeface="+mn-cs"/>
          <a:sym typeface="Arial"/>
        </a:defRPr>
      </a:lvl7pPr>
      <a:lvl8pPr marL="3451859" marR="0" indent="-251459" algn="l" defTabSz="914400" rtl="0" latinLnBrk="0">
        <a:lnSpc>
          <a:spcPct val="100000"/>
        </a:lnSpc>
        <a:spcBef>
          <a:spcPts val="500"/>
        </a:spcBef>
        <a:spcAft>
          <a:spcPts val="0"/>
        </a:spcAft>
        <a:buClrTx/>
        <a:buSzPct val="100000"/>
        <a:buFont typeface="Arial"/>
        <a:buChar char="•"/>
        <a:tabLst/>
        <a:defRPr sz="2200" b="0" i="0" u="none" strike="noStrike" cap="none" spc="0" baseline="0">
          <a:solidFill>
            <a:srgbClr val="000000"/>
          </a:solidFill>
          <a:uFillTx/>
          <a:latin typeface="+mn-lt"/>
          <a:ea typeface="+mn-ea"/>
          <a:cs typeface="+mn-cs"/>
          <a:sym typeface="Arial"/>
        </a:defRPr>
      </a:lvl8pPr>
      <a:lvl9pPr marL="3909059" marR="0" indent="-251459" algn="l" defTabSz="914400" rtl="0" latinLnBrk="0">
        <a:lnSpc>
          <a:spcPct val="100000"/>
        </a:lnSpc>
        <a:spcBef>
          <a:spcPts val="500"/>
        </a:spcBef>
        <a:spcAft>
          <a:spcPts val="0"/>
        </a:spcAft>
        <a:buClrTx/>
        <a:buSzPct val="100000"/>
        <a:buFont typeface="Arial"/>
        <a:buChar char="•"/>
        <a:tabLst/>
        <a:defRPr sz="2200" b="0" i="0" u="none" strike="noStrike" cap="none" spc="0" baseline="0">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4.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5.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10.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10.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10.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10.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7.pn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48.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60.tif"/><Relationship Id="rId5" Type="http://schemas.openxmlformats.org/officeDocument/2006/relationships/image" Target="../media/image59.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25.png"/><Relationship Id="rId7"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12.pn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5.pn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3.png"/><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Nr-026_Handels-Tingvalla_210628.jpg" descr="Nr-026_Handels-Tingvalla_210628.jpg"/>
          <p:cNvPicPr>
            <a:picLocks noChangeAspect="1"/>
          </p:cNvPicPr>
          <p:nvPr/>
        </p:nvPicPr>
        <p:blipFill>
          <a:blip r:embed="rId3"/>
          <a:stretch>
            <a:fillRect/>
          </a:stretch>
        </p:blipFill>
        <p:spPr>
          <a:xfrm>
            <a:off x="-88900" y="0"/>
            <a:ext cx="12306300" cy="8204200"/>
          </a:xfrm>
          <a:prstGeom prst="rect">
            <a:avLst/>
          </a:prstGeom>
          <a:ln w="12700">
            <a:miter lim="400000"/>
          </a:ln>
        </p:spPr>
      </p:pic>
      <p:pic>
        <p:nvPicPr>
          <p:cNvPr id="84" name="Bild" descr="Bild"/>
          <p:cNvPicPr>
            <a:picLocks noChangeAspect="1"/>
          </p:cNvPicPr>
          <p:nvPr/>
        </p:nvPicPr>
        <p:blipFill>
          <a:blip r:embed="rId4"/>
          <a:stretch>
            <a:fillRect/>
          </a:stretch>
        </p:blipFill>
        <p:spPr>
          <a:xfrm>
            <a:off x="489160" y="4545855"/>
            <a:ext cx="1841501" cy="1841501"/>
          </a:xfrm>
          <a:prstGeom prst="rect">
            <a:avLst/>
          </a:prstGeom>
          <a:ln w="12700">
            <a:miter lim="400000"/>
          </a:ln>
        </p:spPr>
      </p:pic>
      <p:sp>
        <p:nvSpPr>
          <p:cNvPr id="85" name="Rubrik 5"/>
          <p:cNvSpPr txBox="1">
            <a:spLocks noGrp="1"/>
          </p:cNvSpPr>
          <p:nvPr>
            <p:ph type="title" idx="4294967295"/>
          </p:nvPr>
        </p:nvSpPr>
        <p:spPr>
          <a:xfrm>
            <a:off x="630622" y="5045785"/>
            <a:ext cx="2372718" cy="1020556"/>
          </a:xfrm>
          <a:prstGeom prst="rect">
            <a:avLst/>
          </a:prstGeom>
        </p:spPr>
        <p:txBody>
          <a:bodyPr anchor="t"/>
          <a:lstStyle/>
          <a:p>
            <a:pPr lvl="1">
              <a:lnSpc>
                <a:spcPct val="110000"/>
              </a:lnSpc>
              <a:defRPr sz="2100" spc="-116">
                <a:solidFill>
                  <a:srgbClr val="CF3B2B"/>
                </a:solidFill>
              </a:defRPr>
            </a:pPr>
            <a:r>
              <a:t>För dig som </a:t>
            </a:r>
          </a:p>
          <a:p>
            <a:pPr>
              <a:lnSpc>
                <a:spcPct val="110000"/>
              </a:lnSpc>
              <a:defRPr sz="2100" spc="-116">
                <a:solidFill>
                  <a:srgbClr val="CF3B2B"/>
                </a:solidFill>
              </a:defRPr>
            </a:pPr>
            <a:r>
              <a:t>är på väg ut i </a:t>
            </a:r>
          </a:p>
          <a:p>
            <a:pPr>
              <a:lnSpc>
                <a:spcPct val="110000"/>
              </a:lnSpc>
              <a:defRPr sz="2100" spc="-116">
                <a:solidFill>
                  <a:srgbClr val="CF3B2B"/>
                </a:solidFill>
              </a:defRPr>
            </a:pPr>
            <a:r>
              <a:t>arbetslivet</a:t>
            </a:r>
          </a:p>
        </p:txBody>
      </p:sp>
      <p:pic>
        <p:nvPicPr>
          <p:cNvPr id="86" name="Bild" descr="Bild"/>
          <p:cNvPicPr>
            <a:picLocks noChangeAspect="1"/>
          </p:cNvPicPr>
          <p:nvPr/>
        </p:nvPicPr>
        <p:blipFill>
          <a:blip r:embed="rId5"/>
          <a:stretch>
            <a:fillRect/>
          </a:stretch>
        </p:blipFill>
        <p:spPr>
          <a:xfrm>
            <a:off x="10963492" y="5729205"/>
            <a:ext cx="779510" cy="658151"/>
          </a:xfrm>
          <a:prstGeom prst="rect">
            <a:avLst/>
          </a:prstGeom>
          <a:ln w="12700">
            <a:miter lim="400000"/>
          </a:ln>
        </p:spPr>
      </p:pic>
      <p:sp>
        <p:nvSpPr>
          <p:cNvPr id="87" name="Rubrik 5"/>
          <p:cNvSpPr txBox="1"/>
          <p:nvPr/>
        </p:nvSpPr>
        <p:spPr>
          <a:xfrm>
            <a:off x="512233" y="668593"/>
            <a:ext cx="6112669" cy="1520188"/>
          </a:xfrm>
          <a:prstGeom prst="rect">
            <a:avLst/>
          </a:prstGeom>
          <a:ln w="12700">
            <a:miter lim="400000"/>
          </a:ln>
          <a:effectLst>
            <a:outerShdw blurRad="254000" dir="5400000" rotWithShape="0">
              <a:srgbClr val="000000">
                <a:alpha val="4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nSpc>
                <a:spcPct val="90000"/>
              </a:lnSpc>
              <a:defRPr sz="7600" b="1" spc="-422">
                <a:solidFill>
                  <a:srgbClr val="FFFFFF"/>
                </a:solidFill>
              </a:defRPr>
            </a:lvl1pPr>
          </a:lstStyle>
          <a:p>
            <a:r>
              <a:t>Schysst start!</a:t>
            </a:r>
          </a:p>
        </p:txBody>
      </p:sp>
    </p:spTree>
    <p:extLst>
      <p:ext uri="{BB962C8B-B14F-4D97-AF65-F5344CB8AC3E}">
        <p14:creationId xmlns:p14="http://schemas.microsoft.com/office/powerpoint/2010/main" val="162972428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Bild" descr="Bild"/>
          <p:cNvPicPr>
            <a:picLocks noChangeAspect="1"/>
          </p:cNvPicPr>
          <p:nvPr/>
        </p:nvPicPr>
        <p:blipFill>
          <a:blip r:embed="rId3"/>
          <a:stretch>
            <a:fillRect/>
          </a:stretch>
        </p:blipFill>
        <p:spPr>
          <a:xfrm>
            <a:off x="670327" y="3443065"/>
            <a:ext cx="3866346" cy="4677568"/>
          </a:xfrm>
          <a:prstGeom prst="rect">
            <a:avLst/>
          </a:prstGeom>
          <a:ln w="12700">
            <a:miter lim="400000"/>
          </a:ln>
        </p:spPr>
      </p:pic>
      <p:pic>
        <p:nvPicPr>
          <p:cNvPr id="297" name="Bild" descr="Bild"/>
          <p:cNvPicPr>
            <a:picLocks noChangeAspect="1"/>
          </p:cNvPicPr>
          <p:nvPr/>
        </p:nvPicPr>
        <p:blipFill>
          <a:blip r:embed="rId4"/>
          <a:stretch>
            <a:fillRect/>
          </a:stretch>
        </p:blipFill>
        <p:spPr>
          <a:xfrm>
            <a:off x="5623887" y="508329"/>
            <a:ext cx="5795189" cy="5841342"/>
          </a:xfrm>
          <a:prstGeom prst="rect">
            <a:avLst/>
          </a:prstGeom>
          <a:ln w="12700">
            <a:miter lim="400000"/>
          </a:ln>
        </p:spPr>
      </p:pic>
      <p:sp>
        <p:nvSpPr>
          <p:cNvPr id="298" name="Platshållare för innehåll 2"/>
          <p:cNvSpPr txBox="1">
            <a:spLocks noGrp="1"/>
          </p:cNvSpPr>
          <p:nvPr>
            <p:ph type="body" sz="quarter" idx="4294967295"/>
          </p:nvPr>
        </p:nvSpPr>
        <p:spPr>
          <a:xfrm rot="21360000">
            <a:off x="991206" y="3927881"/>
            <a:ext cx="3276225" cy="1763715"/>
          </a:xfrm>
          <a:prstGeom prst="rect">
            <a:avLst/>
          </a:prstGeom>
        </p:spPr>
        <p:txBody>
          <a:bodyPr>
            <a:normAutofit/>
          </a:bodyPr>
          <a:lstStyle/>
          <a:p>
            <a:pPr marL="0" indent="0" defTabSz="713231">
              <a:spcBef>
                <a:spcPts val="200"/>
              </a:spcBef>
              <a:buSzTx/>
              <a:buNone/>
              <a:defRPr sz="1716" b="1"/>
            </a:pPr>
            <a:r>
              <a:t>Grundläggande fackliga rättigheter borde gälla globalt:</a:t>
            </a:r>
          </a:p>
          <a:p>
            <a:pPr marL="267461" indent="-267461" defTabSz="713231">
              <a:spcBef>
                <a:spcPts val="1000"/>
              </a:spcBef>
              <a:defRPr sz="1716" b="1">
                <a:solidFill>
                  <a:srgbClr val="E20D15"/>
                </a:solidFill>
              </a:defRPr>
            </a:pPr>
            <a:r>
              <a:t>Rätt att organisera sig</a:t>
            </a:r>
          </a:p>
          <a:p>
            <a:pPr marL="267461" indent="-267461" defTabSz="713231">
              <a:spcBef>
                <a:spcPts val="200"/>
              </a:spcBef>
              <a:defRPr sz="1716" b="1">
                <a:solidFill>
                  <a:srgbClr val="E20D15"/>
                </a:solidFill>
              </a:defRPr>
            </a:pPr>
            <a:r>
              <a:t>Strejkrätt</a:t>
            </a:r>
          </a:p>
          <a:p>
            <a:pPr marL="267461" indent="-267461" defTabSz="713231">
              <a:spcBef>
                <a:spcPts val="200"/>
              </a:spcBef>
              <a:defRPr sz="1716" b="1">
                <a:solidFill>
                  <a:srgbClr val="E20D15"/>
                </a:solidFill>
              </a:defRPr>
            </a:pPr>
            <a:r>
              <a:t>Kollektivavtal</a:t>
            </a:r>
          </a:p>
        </p:txBody>
      </p:sp>
      <p:sp>
        <p:nvSpPr>
          <p:cNvPr id="299" name="Rubrik 5"/>
          <p:cNvSpPr txBox="1"/>
          <p:nvPr/>
        </p:nvSpPr>
        <p:spPr>
          <a:xfrm>
            <a:off x="512233" y="1671893"/>
            <a:ext cx="7213799" cy="1646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nSpc>
                <a:spcPct val="90000"/>
              </a:lnSpc>
              <a:defRPr sz="7600" b="1" spc="-422">
                <a:solidFill>
                  <a:srgbClr val="E20D15"/>
                </a:solidFill>
              </a:defRPr>
            </a:lvl1pPr>
          </a:lstStyle>
          <a:p>
            <a:r>
              <a:t>Internationellt</a:t>
            </a:r>
          </a:p>
        </p:txBody>
      </p:sp>
      <p:pic>
        <p:nvPicPr>
          <p:cNvPr id="300" name="Bildobjekt 2" descr="Bildobjekt 2"/>
          <p:cNvPicPr>
            <a:picLocks noChangeAspect="1"/>
          </p:cNvPicPr>
          <p:nvPr/>
        </p:nvPicPr>
        <p:blipFill>
          <a:blip r:embed="rId5"/>
          <a:stretch>
            <a:fillRect/>
          </a:stretch>
        </p:blipFill>
        <p:spPr>
          <a:xfrm>
            <a:off x="10841797" y="5547014"/>
            <a:ext cx="1020557" cy="1020556"/>
          </a:xfrm>
          <a:prstGeom prst="rect">
            <a:avLst/>
          </a:prstGeom>
          <a:ln w="12700">
            <a:miter lim="400000"/>
          </a:ln>
        </p:spPr>
      </p:pic>
    </p:spTree>
    <p:extLst>
      <p:ext uri="{BB962C8B-B14F-4D97-AF65-F5344CB8AC3E}">
        <p14:creationId xmlns:p14="http://schemas.microsoft.com/office/powerpoint/2010/main" val="1855831686"/>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Picture 7" descr="Picture 7"/>
          <p:cNvPicPr>
            <a:picLocks noChangeAspect="1"/>
          </p:cNvPicPr>
          <p:nvPr/>
        </p:nvPicPr>
        <p:blipFill>
          <a:blip r:embed="rId3"/>
          <a:srcRect t="9748" b="5665"/>
          <a:stretch>
            <a:fillRect/>
          </a:stretch>
        </p:blipFill>
        <p:spPr>
          <a:xfrm>
            <a:off x="3161" y="-1"/>
            <a:ext cx="12185678" cy="6858001"/>
          </a:xfrm>
          <a:prstGeom prst="rect">
            <a:avLst/>
          </a:prstGeom>
          <a:ln w="12700">
            <a:miter lim="400000"/>
          </a:ln>
        </p:spPr>
      </p:pic>
      <p:pic>
        <p:nvPicPr>
          <p:cNvPr id="305" name="Bild" descr="Bild"/>
          <p:cNvPicPr>
            <a:picLocks noChangeAspect="1"/>
          </p:cNvPicPr>
          <p:nvPr/>
        </p:nvPicPr>
        <p:blipFill>
          <a:blip r:embed="rId4"/>
          <a:stretch>
            <a:fillRect/>
          </a:stretch>
        </p:blipFill>
        <p:spPr>
          <a:xfrm>
            <a:off x="10963492" y="5729205"/>
            <a:ext cx="779510" cy="658151"/>
          </a:xfrm>
          <a:prstGeom prst="rect">
            <a:avLst/>
          </a:prstGeom>
          <a:ln w="12700">
            <a:miter lim="400000"/>
          </a:ln>
        </p:spPr>
      </p:pic>
      <p:pic>
        <p:nvPicPr>
          <p:cNvPr id="306" name="Bild" descr="Bild"/>
          <p:cNvPicPr>
            <a:picLocks noChangeAspect="1"/>
          </p:cNvPicPr>
          <p:nvPr/>
        </p:nvPicPr>
        <p:blipFill>
          <a:blip r:embed="rId5"/>
          <a:stretch>
            <a:fillRect/>
          </a:stretch>
        </p:blipFill>
        <p:spPr>
          <a:xfrm rot="10800000">
            <a:off x="9913239" y="420689"/>
            <a:ext cx="1841501" cy="1841501"/>
          </a:xfrm>
          <a:prstGeom prst="rect">
            <a:avLst/>
          </a:prstGeom>
          <a:ln w="12700">
            <a:miter lim="400000"/>
          </a:ln>
        </p:spPr>
      </p:pic>
      <p:sp>
        <p:nvSpPr>
          <p:cNvPr id="307" name="Internationellt"/>
          <p:cNvSpPr txBox="1">
            <a:spLocks noGrp="1"/>
          </p:cNvSpPr>
          <p:nvPr>
            <p:ph type="title" idx="4294967295"/>
          </p:nvPr>
        </p:nvSpPr>
        <p:spPr>
          <a:xfrm>
            <a:off x="9914719" y="1110603"/>
            <a:ext cx="1842096" cy="1372519"/>
          </a:xfrm>
          <a:prstGeom prst="rect">
            <a:avLst/>
          </a:prstGeom>
        </p:spPr>
        <p:txBody>
          <a:bodyPr anchor="t"/>
          <a:lstStyle/>
          <a:p>
            <a:pPr lvl="1" algn="ctr">
              <a:lnSpc>
                <a:spcPct val="110000"/>
              </a:lnSpc>
              <a:defRPr sz="2200" spc="-122">
                <a:solidFill>
                  <a:srgbClr val="E2261B"/>
                </a:solidFill>
              </a:defRPr>
            </a:pPr>
            <a:r>
              <a:t>Internationellt</a:t>
            </a:r>
          </a:p>
        </p:txBody>
      </p:sp>
    </p:spTree>
    <p:extLst>
      <p:ext uri="{BB962C8B-B14F-4D97-AF65-F5344CB8AC3E}">
        <p14:creationId xmlns:p14="http://schemas.microsoft.com/office/powerpoint/2010/main" val="1720827995"/>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r-003_Handels-Tingvalla_210628.jpg" descr="Nr-003_Handels-Tingvalla_210628.jpg">
            <a:extLst>
              <a:ext uri="{FF2B5EF4-FFF2-40B4-BE49-F238E27FC236}">
                <a16:creationId xmlns:a16="http://schemas.microsoft.com/office/drawing/2014/main" id="{4408CB46-D1EF-AC49-865B-6231B20AAA9F}"/>
              </a:ext>
            </a:extLst>
          </p:cNvPr>
          <p:cNvPicPr>
            <a:picLocks noChangeAspect="1"/>
          </p:cNvPicPr>
          <p:nvPr/>
        </p:nvPicPr>
        <p:blipFill>
          <a:blip r:embed="rId3"/>
          <a:stretch>
            <a:fillRect/>
          </a:stretch>
        </p:blipFill>
        <p:spPr>
          <a:xfrm flipH="1">
            <a:off x="0" y="-125106"/>
            <a:ext cx="13161825" cy="8774551"/>
          </a:xfrm>
          <a:prstGeom prst="rect">
            <a:avLst/>
          </a:prstGeom>
          <a:ln w="12700">
            <a:miter lim="400000"/>
          </a:ln>
        </p:spPr>
      </p:pic>
      <p:sp>
        <p:nvSpPr>
          <p:cNvPr id="5" name="Rubrik 5">
            <a:extLst>
              <a:ext uri="{FF2B5EF4-FFF2-40B4-BE49-F238E27FC236}">
                <a16:creationId xmlns:a16="http://schemas.microsoft.com/office/drawing/2014/main" id="{78CD39B7-67EE-C34F-8FF2-963C7B61D12A}"/>
              </a:ext>
            </a:extLst>
          </p:cNvPr>
          <p:cNvSpPr txBox="1"/>
          <p:nvPr/>
        </p:nvSpPr>
        <p:spPr>
          <a:xfrm>
            <a:off x="512233" y="569940"/>
            <a:ext cx="9052560" cy="609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b="1" spc="-72">
                <a:solidFill>
                  <a:srgbClr val="FDF5D3"/>
                </a:solidFill>
              </a:defRPr>
            </a:lvl1pPr>
          </a:lstStyle>
          <a:p>
            <a:r>
              <a:t>Stark tillsammans</a:t>
            </a:r>
          </a:p>
        </p:txBody>
      </p:sp>
      <p:sp>
        <p:nvSpPr>
          <p:cNvPr id="6" name="Rubrik 5">
            <a:extLst>
              <a:ext uri="{FF2B5EF4-FFF2-40B4-BE49-F238E27FC236}">
                <a16:creationId xmlns:a16="http://schemas.microsoft.com/office/drawing/2014/main" id="{BDE35CC8-6EC2-3840-8DFA-B9998500A474}"/>
              </a:ext>
            </a:extLst>
          </p:cNvPr>
          <p:cNvSpPr txBox="1"/>
          <p:nvPr/>
        </p:nvSpPr>
        <p:spPr>
          <a:xfrm>
            <a:off x="448733" y="1138493"/>
            <a:ext cx="7213799" cy="1646047"/>
          </a:xfrm>
          <a:prstGeom prst="rect">
            <a:avLst/>
          </a:prstGeom>
          <a:ln w="12700">
            <a:miter lim="400000"/>
          </a:ln>
          <a:effectLst>
            <a:outerShdw blurRad="254000" dir="5400000" rotWithShape="0">
              <a:srgbClr val="000000">
                <a:alpha val="4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20" rIns="45719" bIns="45720" anchor="t"/>
          <a:lstStyle>
            <a:lvl1pPr>
              <a:lnSpc>
                <a:spcPct val="90000"/>
              </a:lnSpc>
              <a:defRPr sz="12200" b="1" spc="-677">
                <a:solidFill>
                  <a:srgbClr val="FFFFFF"/>
                </a:solidFill>
              </a:defRPr>
            </a:lvl1pPr>
          </a:lstStyle>
          <a:p>
            <a:r>
              <a:rPr lang="sv-SE" dirty="0"/>
              <a:t>160.000</a:t>
            </a:r>
          </a:p>
        </p:txBody>
      </p:sp>
      <p:pic>
        <p:nvPicPr>
          <p:cNvPr id="7" name="Bild" descr="Bild">
            <a:extLst>
              <a:ext uri="{FF2B5EF4-FFF2-40B4-BE49-F238E27FC236}">
                <a16:creationId xmlns:a16="http://schemas.microsoft.com/office/drawing/2014/main" id="{E10E7B4C-7825-034C-BD81-7ED32E34443D}"/>
              </a:ext>
            </a:extLst>
          </p:cNvPr>
          <p:cNvPicPr>
            <a:picLocks noChangeAspect="1"/>
          </p:cNvPicPr>
          <p:nvPr/>
        </p:nvPicPr>
        <p:blipFill>
          <a:blip r:embed="rId4"/>
          <a:stretch>
            <a:fillRect/>
          </a:stretch>
        </p:blipFill>
        <p:spPr>
          <a:xfrm>
            <a:off x="492727" y="3635513"/>
            <a:ext cx="2418755" cy="2418756"/>
          </a:xfrm>
          <a:prstGeom prst="rect">
            <a:avLst/>
          </a:prstGeom>
          <a:ln w="12700">
            <a:miter lim="400000"/>
          </a:ln>
        </p:spPr>
      </p:pic>
      <p:sp>
        <p:nvSpPr>
          <p:cNvPr id="8" name="Rubrik 5">
            <a:extLst>
              <a:ext uri="{FF2B5EF4-FFF2-40B4-BE49-F238E27FC236}">
                <a16:creationId xmlns:a16="http://schemas.microsoft.com/office/drawing/2014/main" id="{CA95F897-918E-A74B-B189-55FE71E4E60C}"/>
              </a:ext>
            </a:extLst>
          </p:cNvPr>
          <p:cNvSpPr txBox="1"/>
          <p:nvPr/>
        </p:nvSpPr>
        <p:spPr>
          <a:xfrm>
            <a:off x="512233" y="2789086"/>
            <a:ext cx="9052560" cy="609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b="1" spc="-72">
                <a:solidFill>
                  <a:srgbClr val="FDF5D3"/>
                </a:solidFill>
              </a:defRPr>
            </a:lvl1pPr>
          </a:lstStyle>
          <a:p>
            <a:r>
              <a:t>medlemmar gör skillnad</a:t>
            </a:r>
          </a:p>
        </p:txBody>
      </p:sp>
      <p:sp>
        <p:nvSpPr>
          <p:cNvPr id="9" name="textruta 10">
            <a:extLst>
              <a:ext uri="{FF2B5EF4-FFF2-40B4-BE49-F238E27FC236}">
                <a16:creationId xmlns:a16="http://schemas.microsoft.com/office/drawing/2014/main" id="{9D7C5802-3AE1-214F-9FB1-C165C98A9C55}"/>
              </a:ext>
            </a:extLst>
          </p:cNvPr>
          <p:cNvSpPr txBox="1"/>
          <p:nvPr/>
        </p:nvSpPr>
        <p:spPr>
          <a:xfrm>
            <a:off x="885259" y="4294079"/>
            <a:ext cx="3220929" cy="1406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defRPr sz="1400" b="1">
                <a:solidFill>
                  <a:srgbClr val="F08701"/>
                </a:solidFill>
              </a:defRPr>
            </a:pPr>
            <a:r>
              <a:t>Medlem för:</a:t>
            </a:r>
          </a:p>
          <a:p>
            <a:pPr>
              <a:spcBef>
                <a:spcPts val="600"/>
              </a:spcBef>
              <a:buSzPct val="100000"/>
              <a:buFont typeface="Arial"/>
              <a:buChar char="•"/>
              <a:defRPr sz="1400" b="1">
                <a:solidFill>
                  <a:srgbClr val="F08701"/>
                </a:solidFill>
              </a:defRPr>
            </a:pPr>
            <a:r>
              <a:t> Trygghet</a:t>
            </a:r>
          </a:p>
          <a:p>
            <a:pPr>
              <a:spcBef>
                <a:spcPts val="600"/>
              </a:spcBef>
              <a:buSzPct val="100000"/>
              <a:buFont typeface="Arial"/>
              <a:buChar char="•"/>
              <a:defRPr sz="1400" b="1">
                <a:solidFill>
                  <a:srgbClr val="F08701"/>
                </a:solidFill>
              </a:defRPr>
            </a:pPr>
            <a:r>
              <a:t> Bra löner</a:t>
            </a:r>
          </a:p>
          <a:p>
            <a:pPr>
              <a:spcBef>
                <a:spcPts val="600"/>
              </a:spcBef>
              <a:buSzPct val="100000"/>
              <a:buFont typeface="Arial"/>
              <a:buChar char="•"/>
              <a:defRPr sz="1400" b="1">
                <a:solidFill>
                  <a:srgbClr val="F08701"/>
                </a:solidFill>
              </a:defRPr>
            </a:pPr>
            <a:r>
              <a:t> Bra villkor</a:t>
            </a:r>
          </a:p>
          <a:p>
            <a:pPr>
              <a:spcBef>
                <a:spcPts val="600"/>
              </a:spcBef>
              <a:buSzPct val="100000"/>
              <a:buFont typeface="Arial"/>
              <a:buChar char="•"/>
              <a:defRPr sz="1400" b="1">
                <a:solidFill>
                  <a:srgbClr val="F08701"/>
                </a:solidFill>
              </a:defRPr>
            </a:pPr>
            <a:r>
              <a:t> Inflytande</a:t>
            </a:r>
          </a:p>
        </p:txBody>
      </p:sp>
      <p:pic>
        <p:nvPicPr>
          <p:cNvPr id="10" name="Bild" descr="Bild">
            <a:extLst>
              <a:ext uri="{FF2B5EF4-FFF2-40B4-BE49-F238E27FC236}">
                <a16:creationId xmlns:a16="http://schemas.microsoft.com/office/drawing/2014/main" id="{CA8B7E5F-2F89-E042-8246-BC7B29572ABE}"/>
              </a:ext>
            </a:extLst>
          </p:cNvPr>
          <p:cNvPicPr>
            <a:picLocks noChangeAspect="1"/>
          </p:cNvPicPr>
          <p:nvPr/>
        </p:nvPicPr>
        <p:blipFill>
          <a:blip r:embed="rId5"/>
          <a:stretch>
            <a:fillRect/>
          </a:stretch>
        </p:blipFill>
        <p:spPr>
          <a:xfrm>
            <a:off x="10963492" y="5729205"/>
            <a:ext cx="779510" cy="658151"/>
          </a:xfrm>
          <a:prstGeom prst="rect">
            <a:avLst/>
          </a:prstGeom>
          <a:ln w="12700">
            <a:miter lim="400000"/>
          </a:ln>
        </p:spPr>
      </p:pic>
    </p:spTree>
    <p:extLst>
      <p:ext uri="{BB962C8B-B14F-4D97-AF65-F5344CB8AC3E}">
        <p14:creationId xmlns:p14="http://schemas.microsoft.com/office/powerpoint/2010/main" val="3331734568"/>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 name="Bild" descr="Bild"/>
          <p:cNvPicPr>
            <a:picLocks/>
          </p:cNvPicPr>
          <p:nvPr/>
        </p:nvPicPr>
        <p:blipFill>
          <a:blip r:embed="rId3"/>
          <a:stretch>
            <a:fillRect/>
          </a:stretch>
        </p:blipFill>
        <p:spPr>
          <a:xfrm>
            <a:off x="6337" y="3735"/>
            <a:ext cx="12179326" cy="6850530"/>
          </a:xfrm>
          <a:prstGeom prst="rect">
            <a:avLst/>
          </a:prstGeom>
          <a:ln w="12700">
            <a:miter lim="400000"/>
          </a:ln>
        </p:spPr>
      </p:pic>
      <p:pic>
        <p:nvPicPr>
          <p:cNvPr id="431" name="Bildobjekt 2" descr="Bildobjekt 2"/>
          <p:cNvPicPr>
            <a:picLocks noChangeAspect="1"/>
          </p:cNvPicPr>
          <p:nvPr/>
        </p:nvPicPr>
        <p:blipFill>
          <a:blip r:embed="rId4"/>
          <a:stretch>
            <a:fillRect/>
          </a:stretch>
        </p:blipFill>
        <p:spPr>
          <a:xfrm>
            <a:off x="10841797" y="5547014"/>
            <a:ext cx="1020557" cy="1020556"/>
          </a:xfrm>
          <a:prstGeom prst="rect">
            <a:avLst/>
          </a:prstGeom>
          <a:ln w="12700">
            <a:miter lim="400000"/>
          </a:ln>
        </p:spPr>
      </p:pic>
      <p:sp>
        <p:nvSpPr>
          <p:cNvPr id="432" name="Rubrik 5"/>
          <p:cNvSpPr txBox="1"/>
          <p:nvPr/>
        </p:nvSpPr>
        <p:spPr>
          <a:xfrm>
            <a:off x="1569719" y="569940"/>
            <a:ext cx="9052561"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b="1" spc="-72">
                <a:solidFill>
                  <a:srgbClr val="E32013"/>
                </a:solidFill>
              </a:defRPr>
            </a:lvl1pPr>
          </a:lstStyle>
          <a:p>
            <a:r>
              <a:rPr dirty="0" err="1"/>
              <a:t>Lägstalöner</a:t>
            </a:r>
            <a:endParaRPr dirty="0"/>
          </a:p>
        </p:txBody>
      </p:sp>
      <p:sp>
        <p:nvSpPr>
          <p:cNvPr id="438" name="Rak koppling 18"/>
          <p:cNvSpPr/>
          <p:nvPr/>
        </p:nvSpPr>
        <p:spPr>
          <a:xfrm>
            <a:off x="1675545" y="3916362"/>
            <a:ext cx="5670551" cy="1"/>
          </a:xfrm>
          <a:prstGeom prst="line">
            <a:avLst/>
          </a:prstGeom>
          <a:ln>
            <a:solidFill>
              <a:srgbClr val="D9D9D9"/>
            </a:solidFill>
          </a:ln>
        </p:spPr>
        <p:txBody>
          <a:bodyPr lIns="45719" rIns="45719"/>
          <a:lstStyle/>
          <a:p>
            <a:endParaRPr/>
          </a:p>
        </p:txBody>
      </p:sp>
      <p:sp>
        <p:nvSpPr>
          <p:cNvPr id="439" name="Rektangel 7"/>
          <p:cNvSpPr/>
          <p:nvPr/>
        </p:nvSpPr>
        <p:spPr>
          <a:xfrm>
            <a:off x="8941874" y="1689818"/>
            <a:ext cx="2679701" cy="3779838"/>
          </a:xfrm>
          <a:prstGeom prst="rect">
            <a:avLst/>
          </a:prstGeom>
          <a:solidFill>
            <a:srgbClr val="FFFFFF"/>
          </a:solidFill>
          <a:ln w="12700">
            <a:miter lim="400000"/>
          </a:ln>
          <a:effectLst>
            <a:outerShdw blurRad="406400" dist="38100" dir="18900000" rotWithShape="0">
              <a:srgbClr val="000000">
                <a:alpha val="40000"/>
              </a:srgbClr>
            </a:outerShdw>
          </a:effectLst>
        </p:spPr>
        <p:txBody>
          <a:bodyPr lIns="45719" rIns="45719" anchor="ctr"/>
          <a:lstStyle/>
          <a:p>
            <a:pPr algn="ctr">
              <a:defRPr>
                <a:solidFill>
                  <a:srgbClr val="FFFFFF"/>
                </a:solidFill>
              </a:defRPr>
            </a:pPr>
            <a:endParaRPr/>
          </a:p>
        </p:txBody>
      </p:sp>
      <p:pic>
        <p:nvPicPr>
          <p:cNvPr id="13" name="Bildobjekt 12">
            <a:extLst>
              <a:ext uri="{FF2B5EF4-FFF2-40B4-BE49-F238E27FC236}">
                <a16:creationId xmlns:a16="http://schemas.microsoft.com/office/drawing/2014/main" id="{E2BEFF22-B809-4962-8B7B-A44CDC728C40}"/>
              </a:ext>
            </a:extLst>
          </p:cNvPr>
          <p:cNvPicPr>
            <a:picLocks noChangeAspect="1"/>
          </p:cNvPicPr>
          <p:nvPr/>
        </p:nvPicPr>
        <p:blipFill>
          <a:blip r:embed="rId5"/>
          <a:stretch>
            <a:fillRect/>
          </a:stretch>
        </p:blipFill>
        <p:spPr>
          <a:xfrm>
            <a:off x="4859238" y="2177486"/>
            <a:ext cx="3546203" cy="3735235"/>
          </a:xfrm>
          <a:prstGeom prst="rect">
            <a:avLst/>
          </a:prstGeom>
        </p:spPr>
      </p:pic>
      <p:pic>
        <p:nvPicPr>
          <p:cNvPr id="15" name="Picture 14">
            <a:extLst>
              <a:ext uri="{FF2B5EF4-FFF2-40B4-BE49-F238E27FC236}">
                <a16:creationId xmlns:a16="http://schemas.microsoft.com/office/drawing/2014/main" id="{557A4345-591B-A649-72BD-1E79FF82D7A6}"/>
              </a:ext>
            </a:extLst>
          </p:cNvPr>
          <p:cNvPicPr>
            <a:picLocks noChangeAspect="1"/>
          </p:cNvPicPr>
          <p:nvPr/>
        </p:nvPicPr>
        <p:blipFill>
          <a:blip r:embed="rId6"/>
          <a:stretch>
            <a:fillRect/>
          </a:stretch>
        </p:blipFill>
        <p:spPr>
          <a:xfrm>
            <a:off x="716854" y="1246992"/>
            <a:ext cx="4015114" cy="4645852"/>
          </a:xfrm>
          <a:prstGeom prst="rect">
            <a:avLst/>
          </a:prstGeom>
        </p:spPr>
      </p:pic>
      <p:pic>
        <p:nvPicPr>
          <p:cNvPr id="16" name="Picture 15">
            <a:extLst>
              <a:ext uri="{FF2B5EF4-FFF2-40B4-BE49-F238E27FC236}">
                <a16:creationId xmlns:a16="http://schemas.microsoft.com/office/drawing/2014/main" id="{AF803E92-AF59-AFCB-140D-A2A261319A79}"/>
              </a:ext>
            </a:extLst>
          </p:cNvPr>
          <p:cNvPicPr>
            <a:picLocks noChangeAspect="1"/>
          </p:cNvPicPr>
          <p:nvPr/>
        </p:nvPicPr>
        <p:blipFill>
          <a:blip r:embed="rId7"/>
          <a:stretch>
            <a:fillRect/>
          </a:stretch>
        </p:blipFill>
        <p:spPr>
          <a:xfrm>
            <a:off x="4855010" y="1252081"/>
            <a:ext cx="3546693" cy="2307921"/>
          </a:xfrm>
          <a:prstGeom prst="rect">
            <a:avLst/>
          </a:prstGeom>
        </p:spPr>
      </p:pic>
      <p:pic>
        <p:nvPicPr>
          <p:cNvPr id="17" name="Picture 16">
            <a:extLst>
              <a:ext uri="{FF2B5EF4-FFF2-40B4-BE49-F238E27FC236}">
                <a16:creationId xmlns:a16="http://schemas.microsoft.com/office/drawing/2014/main" id="{E17DC0C7-F67E-493A-6F18-C6689047E4AE}"/>
              </a:ext>
            </a:extLst>
          </p:cNvPr>
          <p:cNvPicPr>
            <a:picLocks noChangeAspect="1"/>
          </p:cNvPicPr>
          <p:nvPr/>
        </p:nvPicPr>
        <p:blipFill>
          <a:blip r:embed="rId8"/>
          <a:stretch>
            <a:fillRect/>
          </a:stretch>
        </p:blipFill>
        <p:spPr>
          <a:xfrm>
            <a:off x="4880845" y="3564046"/>
            <a:ext cx="3526338" cy="1546182"/>
          </a:xfrm>
          <a:prstGeom prst="rect">
            <a:avLst/>
          </a:prstGeom>
        </p:spPr>
      </p:pic>
      <p:pic>
        <p:nvPicPr>
          <p:cNvPr id="18" name="Picture 17">
            <a:extLst>
              <a:ext uri="{FF2B5EF4-FFF2-40B4-BE49-F238E27FC236}">
                <a16:creationId xmlns:a16="http://schemas.microsoft.com/office/drawing/2014/main" id="{B565CFB5-EB17-238C-9961-565F266FEE79}"/>
              </a:ext>
            </a:extLst>
          </p:cNvPr>
          <p:cNvPicPr>
            <a:picLocks noChangeAspect="1"/>
          </p:cNvPicPr>
          <p:nvPr/>
        </p:nvPicPr>
        <p:blipFill>
          <a:blip r:embed="rId9"/>
          <a:stretch>
            <a:fillRect/>
          </a:stretch>
        </p:blipFill>
        <p:spPr>
          <a:xfrm>
            <a:off x="8938672" y="1680575"/>
            <a:ext cx="2686219" cy="3799562"/>
          </a:xfrm>
          <a:prstGeom prst="rect">
            <a:avLst/>
          </a:prstGeom>
        </p:spPr>
      </p:pic>
      <p:sp>
        <p:nvSpPr>
          <p:cNvPr id="441" name="Ellips 2"/>
          <p:cNvSpPr/>
          <p:nvPr/>
        </p:nvSpPr>
        <p:spPr>
          <a:xfrm rot="21301408">
            <a:off x="8720647" y="1726338"/>
            <a:ext cx="2308553" cy="588965"/>
          </a:xfrm>
          <a:prstGeom prst="ellipse">
            <a:avLst/>
          </a:prstGeom>
          <a:ln w="63500">
            <a:solidFill>
              <a:srgbClr val="C00000"/>
            </a:solidFill>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2337491459"/>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8" name="Bild" descr="Bild"/>
          <p:cNvPicPr>
            <a:picLocks/>
          </p:cNvPicPr>
          <p:nvPr/>
        </p:nvPicPr>
        <p:blipFill>
          <a:blip r:embed="rId3"/>
          <a:stretch>
            <a:fillRect/>
          </a:stretch>
        </p:blipFill>
        <p:spPr>
          <a:xfrm>
            <a:off x="6337" y="3735"/>
            <a:ext cx="12179326" cy="6850530"/>
          </a:xfrm>
          <a:prstGeom prst="rect">
            <a:avLst/>
          </a:prstGeom>
          <a:ln w="12700">
            <a:miter lim="400000"/>
          </a:ln>
        </p:spPr>
      </p:pic>
      <p:pic>
        <p:nvPicPr>
          <p:cNvPr id="659" name="Bildobjekt 4" descr="Bildobjekt 4"/>
          <p:cNvPicPr>
            <a:picLocks noChangeAspect="1"/>
          </p:cNvPicPr>
          <p:nvPr/>
        </p:nvPicPr>
        <p:blipFill>
          <a:blip r:embed="rId4"/>
          <a:srcRect l="1995" t="1410" r="2245" b="1268"/>
          <a:stretch>
            <a:fillRect/>
          </a:stretch>
        </p:blipFill>
        <p:spPr>
          <a:xfrm>
            <a:off x="5951983" y="260647"/>
            <a:ext cx="4205976" cy="6046089"/>
          </a:xfrm>
          <a:prstGeom prst="rect">
            <a:avLst/>
          </a:prstGeom>
          <a:ln>
            <a:solidFill>
              <a:srgbClr val="000000"/>
            </a:solidFill>
            <a:miter/>
          </a:ln>
          <a:effectLst>
            <a:reflection stA="52000" endPos="40000" dir="5400000" sy="-100000" algn="bl" rotWithShape="0"/>
          </a:effectLst>
        </p:spPr>
      </p:pic>
      <p:sp>
        <p:nvSpPr>
          <p:cNvPr id="660" name="Platshållare för innehåll 7"/>
          <p:cNvSpPr txBox="1"/>
          <p:nvPr/>
        </p:nvSpPr>
        <p:spPr>
          <a:xfrm>
            <a:off x="551439" y="2916072"/>
            <a:ext cx="3940810" cy="6952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400" b="1" cap="all"/>
            </a:pPr>
            <a:r>
              <a:rPr>
                <a:solidFill>
                  <a:srgbClr val="8F172E"/>
                </a:solidFill>
              </a:rPr>
              <a:t>Jobbets viktigaste papper.</a:t>
            </a:r>
            <a:br/>
            <a:r>
              <a:rPr b="0" cap="none"/>
              <a:t>Förslag på anställningsbevis hittar du på www.handels.se/ung</a:t>
            </a:r>
          </a:p>
        </p:txBody>
      </p:sp>
      <p:sp>
        <p:nvSpPr>
          <p:cNvPr id="661" name="Rubrik 5"/>
          <p:cNvSpPr txBox="1"/>
          <p:nvPr/>
        </p:nvSpPr>
        <p:spPr>
          <a:xfrm>
            <a:off x="512233" y="2113775"/>
            <a:ext cx="4483405" cy="609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72">
                <a:solidFill>
                  <a:srgbClr val="E32013"/>
                </a:solidFill>
              </a:defRPr>
            </a:lvl1pPr>
          </a:lstStyle>
          <a:p>
            <a:r>
              <a:t>Anställningsbevis</a:t>
            </a:r>
          </a:p>
        </p:txBody>
      </p:sp>
      <p:pic>
        <p:nvPicPr>
          <p:cNvPr id="662" name="Bildobjekt 2" descr="Bildobjekt 2"/>
          <p:cNvPicPr>
            <a:picLocks noChangeAspect="1"/>
          </p:cNvPicPr>
          <p:nvPr/>
        </p:nvPicPr>
        <p:blipFill>
          <a:blip r:embed="rId5"/>
          <a:stretch>
            <a:fillRect/>
          </a:stretch>
        </p:blipFill>
        <p:spPr>
          <a:xfrm>
            <a:off x="10841797" y="5547014"/>
            <a:ext cx="1020557" cy="1020556"/>
          </a:xfrm>
          <a:prstGeom prst="rect">
            <a:avLst/>
          </a:prstGeom>
          <a:ln w="12700">
            <a:miter lim="400000"/>
          </a:ln>
        </p:spPr>
      </p:pic>
    </p:spTree>
    <p:extLst>
      <p:ext uri="{BB962C8B-B14F-4D97-AF65-F5344CB8AC3E}">
        <p14:creationId xmlns:p14="http://schemas.microsoft.com/office/powerpoint/2010/main" val="189445229"/>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6" name="Bild" descr="Bild"/>
          <p:cNvPicPr>
            <a:picLocks/>
          </p:cNvPicPr>
          <p:nvPr/>
        </p:nvPicPr>
        <p:blipFill>
          <a:blip r:embed="rId2"/>
          <a:stretch>
            <a:fillRect/>
          </a:stretch>
        </p:blipFill>
        <p:spPr>
          <a:xfrm>
            <a:off x="6337" y="3735"/>
            <a:ext cx="12179326" cy="6850530"/>
          </a:xfrm>
          <a:prstGeom prst="rect">
            <a:avLst/>
          </a:prstGeom>
          <a:ln w="12700">
            <a:miter lim="400000"/>
          </a:ln>
        </p:spPr>
      </p:pic>
      <p:sp>
        <p:nvSpPr>
          <p:cNvPr id="667" name="Platshållare för innehåll 7"/>
          <p:cNvSpPr txBox="1"/>
          <p:nvPr/>
        </p:nvSpPr>
        <p:spPr>
          <a:xfrm>
            <a:off x="551439" y="2916072"/>
            <a:ext cx="3940810" cy="6952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400" b="1" cap="all"/>
            </a:pPr>
            <a:r>
              <a:rPr>
                <a:solidFill>
                  <a:srgbClr val="8F172E"/>
                </a:solidFill>
              </a:rPr>
              <a:t>Jobbets viktigaste papper.</a:t>
            </a:r>
            <a:br/>
            <a:r>
              <a:rPr b="0" cap="none"/>
              <a:t>Förslag på anställningsbevis hittar du på www.handels.se/ung</a:t>
            </a:r>
          </a:p>
        </p:txBody>
      </p:sp>
      <p:sp>
        <p:nvSpPr>
          <p:cNvPr id="668" name="Rubrik 5"/>
          <p:cNvSpPr txBox="1"/>
          <p:nvPr/>
        </p:nvSpPr>
        <p:spPr>
          <a:xfrm>
            <a:off x="512233" y="2113775"/>
            <a:ext cx="4483405" cy="609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72">
                <a:solidFill>
                  <a:srgbClr val="F7C2C8"/>
                </a:solidFill>
              </a:defRPr>
            </a:lvl1pPr>
          </a:lstStyle>
          <a:p>
            <a:r>
              <a:t>Anställningsbevis</a:t>
            </a:r>
          </a:p>
        </p:txBody>
      </p:sp>
      <p:pic>
        <p:nvPicPr>
          <p:cNvPr id="669" name="Bildobjekt 4" descr="Bildobjekt 4"/>
          <p:cNvPicPr>
            <a:picLocks noChangeAspect="1"/>
          </p:cNvPicPr>
          <p:nvPr/>
        </p:nvPicPr>
        <p:blipFill>
          <a:blip r:embed="rId3"/>
          <a:srcRect l="1995" t="1409" r="2244" b="28692"/>
          <a:stretch>
            <a:fillRect/>
          </a:stretch>
        </p:blipFill>
        <p:spPr>
          <a:xfrm>
            <a:off x="5750226" y="548679"/>
            <a:ext cx="6111290" cy="6309321"/>
          </a:xfrm>
          <a:prstGeom prst="rect">
            <a:avLst/>
          </a:prstGeom>
          <a:ln>
            <a:solidFill>
              <a:srgbClr val="A6A6A6"/>
            </a:solidFill>
            <a:miter/>
          </a:ln>
        </p:spPr>
      </p:pic>
      <p:pic>
        <p:nvPicPr>
          <p:cNvPr id="670" name="Bildobjekt 4" descr="Bildobjekt 4"/>
          <p:cNvPicPr>
            <a:picLocks noChangeAspect="1"/>
          </p:cNvPicPr>
          <p:nvPr/>
        </p:nvPicPr>
        <p:blipFill>
          <a:blip r:embed="rId4"/>
          <a:srcRect l="1995" t="1410" r="2244" b="77051"/>
          <a:stretch>
            <a:fillRect/>
          </a:stretch>
        </p:blipFill>
        <p:spPr>
          <a:xfrm>
            <a:off x="5750226" y="548679"/>
            <a:ext cx="6111290" cy="1944217"/>
          </a:xfrm>
          <a:prstGeom prst="rect">
            <a:avLst/>
          </a:prstGeom>
          <a:ln w="12700">
            <a:miter lim="400000"/>
          </a:ln>
        </p:spPr>
      </p:pic>
      <p:pic>
        <p:nvPicPr>
          <p:cNvPr id="671" name="Bildobjekt 2" descr="Bildobjekt 2"/>
          <p:cNvPicPr>
            <a:picLocks noChangeAspect="1"/>
          </p:cNvPicPr>
          <p:nvPr/>
        </p:nvPicPr>
        <p:blipFill>
          <a:blip r:embed="rId5"/>
          <a:stretch>
            <a:fillRect/>
          </a:stretch>
        </p:blipFill>
        <p:spPr>
          <a:xfrm>
            <a:off x="423564" y="5547014"/>
            <a:ext cx="1020557" cy="1020556"/>
          </a:xfrm>
          <a:prstGeom prst="rect">
            <a:avLst/>
          </a:prstGeom>
          <a:ln w="12700">
            <a:miter lim="400000"/>
          </a:ln>
        </p:spPr>
      </p:pic>
    </p:spTree>
    <p:extLst>
      <p:ext uri="{BB962C8B-B14F-4D97-AF65-F5344CB8AC3E}">
        <p14:creationId xmlns:p14="http://schemas.microsoft.com/office/powerpoint/2010/main" val="3905322456"/>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3" name="Bild" descr="Bild"/>
          <p:cNvPicPr>
            <a:picLocks/>
          </p:cNvPicPr>
          <p:nvPr/>
        </p:nvPicPr>
        <p:blipFill>
          <a:blip r:embed="rId2"/>
          <a:stretch>
            <a:fillRect/>
          </a:stretch>
        </p:blipFill>
        <p:spPr>
          <a:xfrm>
            <a:off x="6337" y="3735"/>
            <a:ext cx="12179326" cy="6850530"/>
          </a:xfrm>
          <a:prstGeom prst="rect">
            <a:avLst/>
          </a:prstGeom>
          <a:ln w="12700">
            <a:miter lim="400000"/>
          </a:ln>
        </p:spPr>
      </p:pic>
      <p:sp>
        <p:nvSpPr>
          <p:cNvPr id="674" name="Platshållare för innehåll 7"/>
          <p:cNvSpPr txBox="1"/>
          <p:nvPr/>
        </p:nvSpPr>
        <p:spPr>
          <a:xfrm>
            <a:off x="551439" y="2916072"/>
            <a:ext cx="3940810" cy="6952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400" b="1" cap="all"/>
            </a:pPr>
            <a:r>
              <a:rPr>
                <a:solidFill>
                  <a:srgbClr val="8F172E"/>
                </a:solidFill>
              </a:rPr>
              <a:t>Jobbets viktigaste papper.</a:t>
            </a:r>
            <a:br/>
            <a:r>
              <a:rPr b="0" cap="none"/>
              <a:t>Förslag på anställningsbevis hittar du på www.handels.se/ung</a:t>
            </a:r>
          </a:p>
        </p:txBody>
      </p:sp>
      <p:sp>
        <p:nvSpPr>
          <p:cNvPr id="675" name="Rubrik 5"/>
          <p:cNvSpPr txBox="1"/>
          <p:nvPr/>
        </p:nvSpPr>
        <p:spPr>
          <a:xfrm>
            <a:off x="512233" y="2113775"/>
            <a:ext cx="4483405" cy="609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72">
                <a:solidFill>
                  <a:srgbClr val="F7C2C8"/>
                </a:solidFill>
              </a:defRPr>
            </a:lvl1pPr>
          </a:lstStyle>
          <a:p>
            <a:r>
              <a:t>Anställningsbevis</a:t>
            </a:r>
          </a:p>
        </p:txBody>
      </p:sp>
      <p:pic>
        <p:nvPicPr>
          <p:cNvPr id="676" name="Bildobjekt 2" descr="Bildobjekt 2"/>
          <p:cNvPicPr>
            <a:picLocks noChangeAspect="1"/>
          </p:cNvPicPr>
          <p:nvPr/>
        </p:nvPicPr>
        <p:blipFill>
          <a:blip r:embed="rId3"/>
          <a:stretch>
            <a:fillRect/>
          </a:stretch>
        </p:blipFill>
        <p:spPr>
          <a:xfrm>
            <a:off x="423564" y="5547014"/>
            <a:ext cx="1020557" cy="1020556"/>
          </a:xfrm>
          <a:prstGeom prst="rect">
            <a:avLst/>
          </a:prstGeom>
          <a:ln w="12700">
            <a:miter lim="400000"/>
          </a:ln>
        </p:spPr>
      </p:pic>
      <p:pic>
        <p:nvPicPr>
          <p:cNvPr id="677" name="Bildobjekt 4" descr="Bildobjekt 4"/>
          <p:cNvPicPr>
            <a:picLocks noChangeAspect="1"/>
          </p:cNvPicPr>
          <p:nvPr/>
        </p:nvPicPr>
        <p:blipFill>
          <a:blip r:embed="rId4"/>
          <a:srcRect l="1995" t="1409" r="2244" b="28692"/>
          <a:stretch>
            <a:fillRect/>
          </a:stretch>
        </p:blipFill>
        <p:spPr>
          <a:xfrm>
            <a:off x="5750226" y="548679"/>
            <a:ext cx="6111290" cy="6309321"/>
          </a:xfrm>
          <a:prstGeom prst="rect">
            <a:avLst/>
          </a:prstGeom>
          <a:ln>
            <a:solidFill>
              <a:srgbClr val="A6A6A6"/>
            </a:solidFill>
            <a:miter/>
          </a:ln>
        </p:spPr>
      </p:pic>
      <p:pic>
        <p:nvPicPr>
          <p:cNvPr id="678" name="Bildobjekt 4" descr="Bildobjekt 4"/>
          <p:cNvPicPr>
            <a:picLocks noChangeAspect="1"/>
          </p:cNvPicPr>
          <p:nvPr/>
        </p:nvPicPr>
        <p:blipFill>
          <a:blip r:embed="rId5"/>
          <a:srcRect l="1995" t="22947" r="2244" b="63490"/>
          <a:stretch>
            <a:fillRect/>
          </a:stretch>
        </p:blipFill>
        <p:spPr>
          <a:xfrm>
            <a:off x="5750226" y="2492896"/>
            <a:ext cx="6111290" cy="1224137"/>
          </a:xfrm>
          <a:prstGeom prst="rect">
            <a:avLst/>
          </a:prstGeom>
          <a:ln w="12700">
            <a:miter lim="400000"/>
          </a:ln>
        </p:spPr>
      </p:pic>
    </p:spTree>
    <p:extLst>
      <p:ext uri="{BB962C8B-B14F-4D97-AF65-F5344CB8AC3E}">
        <p14:creationId xmlns:p14="http://schemas.microsoft.com/office/powerpoint/2010/main" val="193491726"/>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0" name="Bild" descr="Bild"/>
          <p:cNvPicPr>
            <a:picLocks/>
          </p:cNvPicPr>
          <p:nvPr/>
        </p:nvPicPr>
        <p:blipFill>
          <a:blip r:embed="rId2"/>
          <a:stretch>
            <a:fillRect/>
          </a:stretch>
        </p:blipFill>
        <p:spPr>
          <a:xfrm>
            <a:off x="6337" y="3735"/>
            <a:ext cx="12179326" cy="6850530"/>
          </a:xfrm>
          <a:prstGeom prst="rect">
            <a:avLst/>
          </a:prstGeom>
          <a:ln w="12700">
            <a:miter lim="400000"/>
          </a:ln>
        </p:spPr>
      </p:pic>
      <p:sp>
        <p:nvSpPr>
          <p:cNvPr id="681" name="Platshållare för innehåll 7"/>
          <p:cNvSpPr txBox="1"/>
          <p:nvPr/>
        </p:nvSpPr>
        <p:spPr>
          <a:xfrm>
            <a:off x="551439" y="2916072"/>
            <a:ext cx="3940810" cy="6952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400" b="1" cap="all"/>
            </a:pPr>
            <a:r>
              <a:rPr>
                <a:solidFill>
                  <a:srgbClr val="8F172E"/>
                </a:solidFill>
              </a:rPr>
              <a:t>Jobbets viktigaste papper.</a:t>
            </a:r>
            <a:br/>
            <a:r>
              <a:rPr b="0" cap="none"/>
              <a:t>Förslag på anställningsbevis hittar du på www.handels.se/ung</a:t>
            </a:r>
          </a:p>
        </p:txBody>
      </p:sp>
      <p:sp>
        <p:nvSpPr>
          <p:cNvPr id="682" name="Rubrik 5"/>
          <p:cNvSpPr txBox="1"/>
          <p:nvPr/>
        </p:nvSpPr>
        <p:spPr>
          <a:xfrm>
            <a:off x="512233" y="2113775"/>
            <a:ext cx="4483405" cy="609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72">
                <a:solidFill>
                  <a:srgbClr val="F7C2C8"/>
                </a:solidFill>
              </a:defRPr>
            </a:lvl1pPr>
          </a:lstStyle>
          <a:p>
            <a:r>
              <a:t>Anställningsbevis</a:t>
            </a:r>
          </a:p>
        </p:txBody>
      </p:sp>
      <p:pic>
        <p:nvPicPr>
          <p:cNvPr id="683" name="Bildobjekt 2" descr="Bildobjekt 2"/>
          <p:cNvPicPr>
            <a:picLocks noChangeAspect="1"/>
          </p:cNvPicPr>
          <p:nvPr/>
        </p:nvPicPr>
        <p:blipFill>
          <a:blip r:embed="rId3"/>
          <a:stretch>
            <a:fillRect/>
          </a:stretch>
        </p:blipFill>
        <p:spPr>
          <a:xfrm>
            <a:off x="423564" y="5547014"/>
            <a:ext cx="1020557" cy="1020556"/>
          </a:xfrm>
          <a:prstGeom prst="rect">
            <a:avLst/>
          </a:prstGeom>
          <a:ln w="12700">
            <a:miter lim="400000"/>
          </a:ln>
        </p:spPr>
      </p:pic>
      <p:pic>
        <p:nvPicPr>
          <p:cNvPr id="684" name="Bildobjekt 1" descr="Bildobjekt 1"/>
          <p:cNvPicPr>
            <a:picLocks noChangeAspect="1"/>
          </p:cNvPicPr>
          <p:nvPr/>
        </p:nvPicPr>
        <p:blipFill>
          <a:blip r:embed="rId4"/>
          <a:srcRect l="1995" t="1409" r="2244" b="28692"/>
          <a:stretch>
            <a:fillRect/>
          </a:stretch>
        </p:blipFill>
        <p:spPr>
          <a:xfrm>
            <a:off x="5750226" y="548679"/>
            <a:ext cx="6111290" cy="6309321"/>
          </a:xfrm>
          <a:prstGeom prst="rect">
            <a:avLst/>
          </a:prstGeom>
          <a:ln>
            <a:solidFill>
              <a:srgbClr val="A6A6A6"/>
            </a:solidFill>
            <a:miter/>
          </a:ln>
        </p:spPr>
      </p:pic>
      <p:pic>
        <p:nvPicPr>
          <p:cNvPr id="685" name="Bildobjekt 4" descr="Bildobjekt 4"/>
          <p:cNvPicPr>
            <a:picLocks noChangeAspect="1"/>
          </p:cNvPicPr>
          <p:nvPr/>
        </p:nvPicPr>
        <p:blipFill>
          <a:blip r:embed="rId5"/>
          <a:srcRect l="1995" t="36510" r="2244" b="46433"/>
          <a:stretch>
            <a:fillRect/>
          </a:stretch>
        </p:blipFill>
        <p:spPr>
          <a:xfrm>
            <a:off x="5750226" y="3717031"/>
            <a:ext cx="6111290" cy="1539553"/>
          </a:xfrm>
          <a:prstGeom prst="rect">
            <a:avLst/>
          </a:prstGeom>
          <a:ln w="12700">
            <a:miter lim="400000"/>
          </a:ln>
        </p:spPr>
      </p:pic>
    </p:spTree>
    <p:extLst>
      <p:ext uri="{BB962C8B-B14F-4D97-AF65-F5344CB8AC3E}">
        <p14:creationId xmlns:p14="http://schemas.microsoft.com/office/powerpoint/2010/main" val="2455843715"/>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 name="Bild" descr="Bild"/>
          <p:cNvPicPr>
            <a:picLocks/>
          </p:cNvPicPr>
          <p:nvPr/>
        </p:nvPicPr>
        <p:blipFill>
          <a:blip r:embed="rId2"/>
          <a:stretch>
            <a:fillRect/>
          </a:stretch>
        </p:blipFill>
        <p:spPr>
          <a:xfrm>
            <a:off x="6337" y="3735"/>
            <a:ext cx="12179326" cy="6850530"/>
          </a:xfrm>
          <a:prstGeom prst="rect">
            <a:avLst/>
          </a:prstGeom>
          <a:ln w="12700">
            <a:miter lim="400000"/>
          </a:ln>
        </p:spPr>
      </p:pic>
      <p:sp>
        <p:nvSpPr>
          <p:cNvPr id="688" name="Platshållare för innehåll 7"/>
          <p:cNvSpPr txBox="1"/>
          <p:nvPr/>
        </p:nvSpPr>
        <p:spPr>
          <a:xfrm>
            <a:off x="551439" y="2916072"/>
            <a:ext cx="3940810" cy="6952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400" b="1" cap="all"/>
            </a:pPr>
            <a:r>
              <a:rPr>
                <a:solidFill>
                  <a:srgbClr val="8F172E"/>
                </a:solidFill>
              </a:rPr>
              <a:t>Jobbets viktigaste papper.</a:t>
            </a:r>
            <a:br/>
            <a:r>
              <a:rPr b="0" cap="none"/>
              <a:t>Förslag på anställningsbevis hittar du på www.handels.se/ung</a:t>
            </a:r>
          </a:p>
        </p:txBody>
      </p:sp>
      <p:sp>
        <p:nvSpPr>
          <p:cNvPr id="689" name="Rubrik 5"/>
          <p:cNvSpPr txBox="1"/>
          <p:nvPr/>
        </p:nvSpPr>
        <p:spPr>
          <a:xfrm>
            <a:off x="512233" y="2113775"/>
            <a:ext cx="4483405" cy="609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72">
                <a:solidFill>
                  <a:srgbClr val="F7C2C8"/>
                </a:solidFill>
              </a:defRPr>
            </a:lvl1pPr>
          </a:lstStyle>
          <a:p>
            <a:r>
              <a:t>Anställningsbevis</a:t>
            </a:r>
          </a:p>
        </p:txBody>
      </p:sp>
      <p:pic>
        <p:nvPicPr>
          <p:cNvPr id="690" name="Bildobjekt 1" descr="Bildobjekt 1"/>
          <p:cNvPicPr>
            <a:picLocks noChangeAspect="1"/>
          </p:cNvPicPr>
          <p:nvPr/>
        </p:nvPicPr>
        <p:blipFill>
          <a:blip r:embed="rId3"/>
          <a:srcRect l="1995" t="38214" r="2244" b="1197"/>
          <a:stretch>
            <a:fillRect/>
          </a:stretch>
        </p:blipFill>
        <p:spPr>
          <a:xfrm>
            <a:off x="5750226" y="-99392"/>
            <a:ext cx="6111290" cy="5468912"/>
          </a:xfrm>
          <a:prstGeom prst="rect">
            <a:avLst/>
          </a:prstGeom>
          <a:ln>
            <a:solidFill>
              <a:srgbClr val="A6A6A6"/>
            </a:solidFill>
            <a:miter/>
          </a:ln>
        </p:spPr>
      </p:pic>
      <p:pic>
        <p:nvPicPr>
          <p:cNvPr id="691" name="Bildobjekt 4" descr="Bildobjekt 4"/>
          <p:cNvPicPr>
            <a:picLocks noChangeAspect="1"/>
          </p:cNvPicPr>
          <p:nvPr/>
        </p:nvPicPr>
        <p:blipFill>
          <a:blip r:embed="rId4"/>
          <a:srcRect l="2121" t="53450" r="2120" b="28999"/>
          <a:stretch>
            <a:fillRect/>
          </a:stretch>
        </p:blipFill>
        <p:spPr>
          <a:xfrm>
            <a:off x="5750225" y="1268760"/>
            <a:ext cx="6111291" cy="1584177"/>
          </a:xfrm>
          <a:prstGeom prst="rect">
            <a:avLst/>
          </a:prstGeom>
          <a:ln w="12700">
            <a:miter lim="400000"/>
          </a:ln>
        </p:spPr>
      </p:pic>
      <p:pic>
        <p:nvPicPr>
          <p:cNvPr id="692" name="Bildobjekt 2" descr="Bildobjekt 2"/>
          <p:cNvPicPr>
            <a:picLocks noChangeAspect="1"/>
          </p:cNvPicPr>
          <p:nvPr/>
        </p:nvPicPr>
        <p:blipFill>
          <a:blip r:embed="rId5"/>
          <a:stretch>
            <a:fillRect/>
          </a:stretch>
        </p:blipFill>
        <p:spPr>
          <a:xfrm>
            <a:off x="10841797" y="5547014"/>
            <a:ext cx="1020557" cy="1020556"/>
          </a:xfrm>
          <a:prstGeom prst="rect">
            <a:avLst/>
          </a:prstGeom>
          <a:ln w="12700">
            <a:miter lim="400000"/>
          </a:ln>
        </p:spPr>
      </p:pic>
    </p:spTree>
    <p:extLst>
      <p:ext uri="{BB962C8B-B14F-4D97-AF65-F5344CB8AC3E}">
        <p14:creationId xmlns:p14="http://schemas.microsoft.com/office/powerpoint/2010/main" val="2023970182"/>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4" name="Bild" descr="Bild"/>
          <p:cNvPicPr>
            <a:picLocks/>
          </p:cNvPicPr>
          <p:nvPr/>
        </p:nvPicPr>
        <p:blipFill>
          <a:blip r:embed="rId2"/>
          <a:stretch>
            <a:fillRect/>
          </a:stretch>
        </p:blipFill>
        <p:spPr>
          <a:xfrm>
            <a:off x="6337" y="3735"/>
            <a:ext cx="12179326" cy="6850530"/>
          </a:xfrm>
          <a:prstGeom prst="rect">
            <a:avLst/>
          </a:prstGeom>
          <a:ln w="12700">
            <a:miter lim="400000"/>
          </a:ln>
        </p:spPr>
      </p:pic>
      <p:sp>
        <p:nvSpPr>
          <p:cNvPr id="695" name="Platshållare för innehåll 7"/>
          <p:cNvSpPr txBox="1"/>
          <p:nvPr/>
        </p:nvSpPr>
        <p:spPr>
          <a:xfrm>
            <a:off x="551439" y="2916072"/>
            <a:ext cx="3940810" cy="6952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400" b="1" cap="all"/>
            </a:pPr>
            <a:r>
              <a:rPr>
                <a:solidFill>
                  <a:srgbClr val="8F172E"/>
                </a:solidFill>
              </a:rPr>
              <a:t>Jobbets viktigaste papper.</a:t>
            </a:r>
            <a:br/>
            <a:r>
              <a:rPr b="0" cap="none"/>
              <a:t>Förslag på anställningsbevis hittar du på www.handels.se/ung</a:t>
            </a:r>
          </a:p>
        </p:txBody>
      </p:sp>
      <p:sp>
        <p:nvSpPr>
          <p:cNvPr id="696" name="Rubrik 5"/>
          <p:cNvSpPr txBox="1"/>
          <p:nvPr/>
        </p:nvSpPr>
        <p:spPr>
          <a:xfrm>
            <a:off x="512233" y="2113775"/>
            <a:ext cx="4483405" cy="609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72">
                <a:solidFill>
                  <a:srgbClr val="F7C2C8"/>
                </a:solidFill>
              </a:defRPr>
            </a:lvl1pPr>
          </a:lstStyle>
          <a:p>
            <a:r>
              <a:t>Anställningsbevis</a:t>
            </a:r>
          </a:p>
        </p:txBody>
      </p:sp>
      <p:pic>
        <p:nvPicPr>
          <p:cNvPr id="697" name="Bildobjekt 2" descr="Bildobjekt 2"/>
          <p:cNvPicPr>
            <a:picLocks noChangeAspect="1"/>
          </p:cNvPicPr>
          <p:nvPr/>
        </p:nvPicPr>
        <p:blipFill>
          <a:blip r:embed="rId3"/>
          <a:stretch>
            <a:fillRect/>
          </a:stretch>
        </p:blipFill>
        <p:spPr>
          <a:xfrm>
            <a:off x="10841797" y="5547014"/>
            <a:ext cx="1020557" cy="1020556"/>
          </a:xfrm>
          <a:prstGeom prst="rect">
            <a:avLst/>
          </a:prstGeom>
          <a:ln w="12700">
            <a:miter lim="400000"/>
          </a:ln>
        </p:spPr>
      </p:pic>
      <p:pic>
        <p:nvPicPr>
          <p:cNvPr id="698" name="Bildobjekt 6" descr="Bildobjekt 6"/>
          <p:cNvPicPr>
            <a:picLocks noChangeAspect="1"/>
          </p:cNvPicPr>
          <p:nvPr/>
        </p:nvPicPr>
        <p:blipFill>
          <a:blip r:embed="rId4"/>
          <a:srcRect l="1995" t="38214" r="2244" b="1197"/>
          <a:stretch>
            <a:fillRect/>
          </a:stretch>
        </p:blipFill>
        <p:spPr>
          <a:xfrm>
            <a:off x="5750226" y="-99392"/>
            <a:ext cx="6111290" cy="5468912"/>
          </a:xfrm>
          <a:prstGeom prst="rect">
            <a:avLst/>
          </a:prstGeom>
          <a:ln>
            <a:solidFill>
              <a:srgbClr val="A6A6A6"/>
            </a:solidFill>
            <a:miter/>
          </a:ln>
        </p:spPr>
      </p:pic>
      <p:pic>
        <p:nvPicPr>
          <p:cNvPr id="699" name="Bildobjekt 4" descr="Bildobjekt 4"/>
          <p:cNvPicPr>
            <a:picLocks noChangeAspect="1"/>
          </p:cNvPicPr>
          <p:nvPr/>
        </p:nvPicPr>
        <p:blipFill>
          <a:blip r:embed="rId5"/>
          <a:srcRect l="2121" t="70203" r="2120" b="18199"/>
          <a:stretch>
            <a:fillRect/>
          </a:stretch>
        </p:blipFill>
        <p:spPr>
          <a:xfrm>
            <a:off x="5750225" y="2780927"/>
            <a:ext cx="6111291" cy="1046701"/>
          </a:xfrm>
          <a:prstGeom prst="rect">
            <a:avLst/>
          </a:prstGeom>
          <a:ln w="12700">
            <a:miter lim="400000"/>
          </a:ln>
        </p:spPr>
      </p:pic>
    </p:spTree>
    <p:extLst>
      <p:ext uri="{BB962C8B-B14F-4D97-AF65-F5344CB8AC3E}">
        <p14:creationId xmlns:p14="http://schemas.microsoft.com/office/powerpoint/2010/main" val="2091185834"/>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Bild" descr="Bild"/>
          <p:cNvPicPr>
            <a:picLocks noChangeAspect="1"/>
          </p:cNvPicPr>
          <p:nvPr/>
        </p:nvPicPr>
        <p:blipFill>
          <a:blip r:embed="rId3"/>
          <a:stretch>
            <a:fillRect/>
          </a:stretch>
        </p:blipFill>
        <p:spPr>
          <a:xfrm>
            <a:off x="7442034" y="3408081"/>
            <a:ext cx="3375229" cy="1412383"/>
          </a:xfrm>
          <a:prstGeom prst="rect">
            <a:avLst/>
          </a:prstGeom>
          <a:ln w="12700">
            <a:miter lim="400000"/>
          </a:ln>
        </p:spPr>
      </p:pic>
      <p:sp>
        <p:nvSpPr>
          <p:cNvPr id="92" name="Rubrik 5"/>
          <p:cNvSpPr txBox="1"/>
          <p:nvPr/>
        </p:nvSpPr>
        <p:spPr>
          <a:xfrm>
            <a:off x="512233" y="1671893"/>
            <a:ext cx="6099969" cy="4731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nSpc>
                <a:spcPct val="90000"/>
              </a:lnSpc>
              <a:defRPr sz="7600" b="1" spc="-422">
                <a:solidFill>
                  <a:srgbClr val="E2261B"/>
                </a:solidFill>
              </a:defRPr>
            </a:pPr>
            <a:r>
              <a:t>Fackförbundet</a:t>
            </a:r>
          </a:p>
          <a:p>
            <a:pPr>
              <a:lnSpc>
                <a:spcPct val="90000"/>
              </a:lnSpc>
              <a:defRPr sz="7600" b="1" spc="-422">
                <a:solidFill>
                  <a:srgbClr val="E2261B"/>
                </a:solidFill>
              </a:defRPr>
            </a:pPr>
            <a:r>
              <a:t>för dig som</a:t>
            </a:r>
          </a:p>
          <a:p>
            <a:pPr>
              <a:lnSpc>
                <a:spcPct val="90000"/>
              </a:lnSpc>
              <a:defRPr sz="7600" b="1" spc="-422">
                <a:solidFill>
                  <a:srgbClr val="E2261B"/>
                </a:solidFill>
              </a:defRPr>
            </a:pPr>
            <a:r>
              <a:t>arbetar inom</a:t>
            </a:r>
          </a:p>
        </p:txBody>
      </p:sp>
      <p:sp>
        <p:nvSpPr>
          <p:cNvPr id="93" name="textruta 1"/>
          <p:cNvSpPr txBox="1"/>
          <p:nvPr/>
        </p:nvSpPr>
        <p:spPr>
          <a:xfrm>
            <a:off x="8879349" y="2766472"/>
            <a:ext cx="53604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200" b="1"/>
            </a:lvl1pPr>
          </a:lstStyle>
          <a:p>
            <a:r>
              <a:t>Frisör</a:t>
            </a:r>
          </a:p>
        </p:txBody>
      </p:sp>
      <p:sp>
        <p:nvSpPr>
          <p:cNvPr id="94" name="textruta 18"/>
          <p:cNvSpPr txBox="1"/>
          <p:nvPr/>
        </p:nvSpPr>
        <p:spPr>
          <a:xfrm>
            <a:off x="9612465" y="2766472"/>
            <a:ext cx="1112006"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200" b="1"/>
            </a:lvl1pPr>
          </a:lstStyle>
          <a:p>
            <a:r>
              <a:t>Skönhetsvård</a:t>
            </a:r>
          </a:p>
        </p:txBody>
      </p:sp>
      <p:sp>
        <p:nvSpPr>
          <p:cNvPr id="95" name="textruta 19"/>
          <p:cNvSpPr txBox="1"/>
          <p:nvPr/>
        </p:nvSpPr>
        <p:spPr>
          <a:xfrm>
            <a:off x="10844368" y="2766472"/>
            <a:ext cx="569824"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200" b="1"/>
            </a:lvl1pPr>
          </a:lstStyle>
          <a:p>
            <a:r>
              <a:t>Florist</a:t>
            </a:r>
          </a:p>
        </p:txBody>
      </p:sp>
      <p:sp>
        <p:nvSpPr>
          <p:cNvPr id="96" name="textruta 20"/>
          <p:cNvSpPr txBox="1"/>
          <p:nvPr/>
        </p:nvSpPr>
        <p:spPr>
          <a:xfrm>
            <a:off x="8943599" y="4891152"/>
            <a:ext cx="519149"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200" b="1"/>
            </a:lvl1pPr>
          </a:lstStyle>
          <a:p>
            <a:r>
              <a:t>Lager</a:t>
            </a:r>
          </a:p>
        </p:txBody>
      </p:sp>
      <p:sp>
        <p:nvSpPr>
          <p:cNvPr id="97" name="textruta 21"/>
          <p:cNvSpPr txBox="1"/>
          <p:nvPr/>
        </p:nvSpPr>
        <p:spPr>
          <a:xfrm>
            <a:off x="7653279" y="2766472"/>
            <a:ext cx="485141"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200" b="1"/>
            </a:lvl1pPr>
          </a:lstStyle>
          <a:p>
            <a:r>
              <a:t>Butik</a:t>
            </a:r>
          </a:p>
        </p:txBody>
      </p:sp>
      <p:sp>
        <p:nvSpPr>
          <p:cNvPr id="98" name="textruta 23"/>
          <p:cNvSpPr txBox="1"/>
          <p:nvPr/>
        </p:nvSpPr>
        <p:spPr>
          <a:xfrm>
            <a:off x="9976532" y="4891152"/>
            <a:ext cx="747674"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200" b="1"/>
            </a:lvl1pPr>
          </a:lstStyle>
          <a:p>
            <a:r>
              <a:t>E-handel</a:t>
            </a:r>
          </a:p>
        </p:txBody>
      </p:sp>
      <p:pic>
        <p:nvPicPr>
          <p:cNvPr id="99" name="Bildobjekt 2" descr="Bildobjekt 2"/>
          <p:cNvPicPr>
            <a:picLocks noChangeAspect="1"/>
          </p:cNvPicPr>
          <p:nvPr/>
        </p:nvPicPr>
        <p:blipFill>
          <a:blip r:embed="rId4"/>
          <a:stretch>
            <a:fillRect/>
          </a:stretch>
        </p:blipFill>
        <p:spPr>
          <a:xfrm>
            <a:off x="10841797" y="5547014"/>
            <a:ext cx="1020557" cy="1020556"/>
          </a:xfrm>
          <a:prstGeom prst="rect">
            <a:avLst/>
          </a:prstGeom>
          <a:ln w="12700">
            <a:miter lim="400000"/>
          </a:ln>
        </p:spPr>
      </p:pic>
      <p:pic>
        <p:nvPicPr>
          <p:cNvPr id="100" name="Bild" descr="Bild"/>
          <p:cNvPicPr>
            <a:picLocks noChangeAspect="1"/>
          </p:cNvPicPr>
          <p:nvPr/>
        </p:nvPicPr>
        <p:blipFill>
          <a:blip r:embed="rId5"/>
          <a:stretch>
            <a:fillRect/>
          </a:stretch>
        </p:blipFill>
        <p:spPr>
          <a:xfrm>
            <a:off x="7440568" y="1323053"/>
            <a:ext cx="4021228" cy="1336646"/>
          </a:xfrm>
          <a:prstGeom prst="rect">
            <a:avLst/>
          </a:prstGeom>
          <a:ln w="12700">
            <a:miter lim="400000"/>
          </a:ln>
        </p:spPr>
      </p:pic>
      <p:sp>
        <p:nvSpPr>
          <p:cNvPr id="101" name="textruta 20"/>
          <p:cNvSpPr txBox="1"/>
          <p:nvPr/>
        </p:nvSpPr>
        <p:spPr>
          <a:xfrm>
            <a:off x="7582489" y="4891152"/>
            <a:ext cx="603533"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200" b="1"/>
            </a:lvl1pPr>
          </a:lstStyle>
          <a:p>
            <a:r>
              <a:t>Kontor</a:t>
            </a:r>
          </a:p>
        </p:txBody>
      </p:sp>
    </p:spTree>
    <p:extLst>
      <p:ext uri="{BB962C8B-B14F-4D97-AF65-F5344CB8AC3E}">
        <p14:creationId xmlns:p14="http://schemas.microsoft.com/office/powerpoint/2010/main" val="4101181854"/>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 name="Bild" descr="Bild"/>
          <p:cNvPicPr>
            <a:picLocks/>
          </p:cNvPicPr>
          <p:nvPr/>
        </p:nvPicPr>
        <p:blipFill>
          <a:blip r:embed="rId2"/>
          <a:stretch>
            <a:fillRect/>
          </a:stretch>
        </p:blipFill>
        <p:spPr>
          <a:xfrm>
            <a:off x="6337" y="3735"/>
            <a:ext cx="12179326" cy="6850530"/>
          </a:xfrm>
          <a:prstGeom prst="rect">
            <a:avLst/>
          </a:prstGeom>
          <a:ln w="12700">
            <a:miter lim="400000"/>
          </a:ln>
        </p:spPr>
      </p:pic>
      <p:sp>
        <p:nvSpPr>
          <p:cNvPr id="702" name="Platshållare för innehåll 7"/>
          <p:cNvSpPr txBox="1"/>
          <p:nvPr/>
        </p:nvSpPr>
        <p:spPr>
          <a:xfrm>
            <a:off x="551439" y="2916072"/>
            <a:ext cx="3940810" cy="6952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400" b="1" cap="all"/>
            </a:pPr>
            <a:r>
              <a:rPr>
                <a:solidFill>
                  <a:srgbClr val="8F172E"/>
                </a:solidFill>
              </a:rPr>
              <a:t>Jobbets viktigaste papper.</a:t>
            </a:r>
            <a:br/>
            <a:r>
              <a:rPr b="0" cap="none"/>
              <a:t>Förslag på anställningsbevis hittar du på www.handels.se/ung</a:t>
            </a:r>
          </a:p>
        </p:txBody>
      </p:sp>
      <p:sp>
        <p:nvSpPr>
          <p:cNvPr id="703" name="Rubrik 5"/>
          <p:cNvSpPr txBox="1"/>
          <p:nvPr/>
        </p:nvSpPr>
        <p:spPr>
          <a:xfrm>
            <a:off x="512233" y="2113775"/>
            <a:ext cx="4483405" cy="609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72">
                <a:solidFill>
                  <a:srgbClr val="F7C2C8"/>
                </a:solidFill>
              </a:defRPr>
            </a:lvl1pPr>
          </a:lstStyle>
          <a:p>
            <a:r>
              <a:t>Anställningsbevis</a:t>
            </a:r>
          </a:p>
        </p:txBody>
      </p:sp>
      <p:pic>
        <p:nvPicPr>
          <p:cNvPr id="704" name="Bildobjekt 2" descr="Bildobjekt 2"/>
          <p:cNvPicPr>
            <a:picLocks noChangeAspect="1"/>
          </p:cNvPicPr>
          <p:nvPr/>
        </p:nvPicPr>
        <p:blipFill>
          <a:blip r:embed="rId3"/>
          <a:stretch>
            <a:fillRect/>
          </a:stretch>
        </p:blipFill>
        <p:spPr>
          <a:xfrm>
            <a:off x="10841797" y="5547014"/>
            <a:ext cx="1020557" cy="1020556"/>
          </a:xfrm>
          <a:prstGeom prst="rect">
            <a:avLst/>
          </a:prstGeom>
          <a:ln w="12700">
            <a:miter lim="400000"/>
          </a:ln>
        </p:spPr>
      </p:pic>
      <p:pic>
        <p:nvPicPr>
          <p:cNvPr id="705" name="Bildobjekt 1" descr="Bildobjekt 1"/>
          <p:cNvPicPr>
            <a:picLocks noChangeAspect="1"/>
          </p:cNvPicPr>
          <p:nvPr/>
        </p:nvPicPr>
        <p:blipFill>
          <a:blip r:embed="rId4"/>
          <a:srcRect l="1995" t="38214" r="2244" b="1197"/>
          <a:stretch>
            <a:fillRect/>
          </a:stretch>
        </p:blipFill>
        <p:spPr>
          <a:xfrm>
            <a:off x="5750226" y="-99392"/>
            <a:ext cx="6111290" cy="5468912"/>
          </a:xfrm>
          <a:prstGeom prst="rect">
            <a:avLst/>
          </a:prstGeom>
          <a:ln>
            <a:solidFill>
              <a:srgbClr val="A6A6A6"/>
            </a:solidFill>
            <a:miter/>
          </a:ln>
        </p:spPr>
      </p:pic>
      <p:pic>
        <p:nvPicPr>
          <p:cNvPr id="706" name="Bildobjekt 4" descr="Bildobjekt 4"/>
          <p:cNvPicPr>
            <a:picLocks noChangeAspect="1"/>
          </p:cNvPicPr>
          <p:nvPr/>
        </p:nvPicPr>
        <p:blipFill>
          <a:blip r:embed="rId5"/>
          <a:srcRect l="2121" t="81799" r="2120" b="2672"/>
          <a:stretch>
            <a:fillRect/>
          </a:stretch>
        </p:blipFill>
        <p:spPr>
          <a:xfrm>
            <a:off x="5750225" y="3827627"/>
            <a:ext cx="6111291" cy="1401573"/>
          </a:xfrm>
          <a:prstGeom prst="rect">
            <a:avLst/>
          </a:prstGeom>
          <a:ln w="12700">
            <a:miter lim="400000"/>
          </a:ln>
        </p:spPr>
      </p:pic>
    </p:spTree>
    <p:extLst>
      <p:ext uri="{BB962C8B-B14F-4D97-AF65-F5344CB8AC3E}">
        <p14:creationId xmlns:p14="http://schemas.microsoft.com/office/powerpoint/2010/main" val="2731939999"/>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8" name="Bild" descr="Bild"/>
          <p:cNvPicPr>
            <a:picLocks/>
          </p:cNvPicPr>
          <p:nvPr/>
        </p:nvPicPr>
        <p:blipFill>
          <a:blip r:embed="rId3"/>
          <a:stretch>
            <a:fillRect/>
          </a:stretch>
        </p:blipFill>
        <p:spPr>
          <a:xfrm>
            <a:off x="6337" y="3735"/>
            <a:ext cx="12179326" cy="6850530"/>
          </a:xfrm>
          <a:prstGeom prst="rect">
            <a:avLst/>
          </a:prstGeom>
          <a:ln w="12700">
            <a:miter lim="400000"/>
          </a:ln>
        </p:spPr>
      </p:pic>
      <p:sp>
        <p:nvSpPr>
          <p:cNvPr id="709" name="Rektangel"/>
          <p:cNvSpPr/>
          <p:nvPr/>
        </p:nvSpPr>
        <p:spPr>
          <a:xfrm>
            <a:off x="1070712" y="3942354"/>
            <a:ext cx="9639301" cy="2133601"/>
          </a:xfrm>
          <a:prstGeom prst="rect">
            <a:avLst/>
          </a:prstGeom>
          <a:solidFill>
            <a:srgbClr val="FFFFFF"/>
          </a:solidFill>
          <a:ln w="12700">
            <a:miter lim="400000"/>
          </a:ln>
        </p:spPr>
        <p:txBody>
          <a:bodyPr lIns="45719" rIns="45719" anchor="ctr"/>
          <a:lstStyle/>
          <a:p>
            <a:endParaRPr/>
          </a:p>
        </p:txBody>
      </p:sp>
      <p:sp>
        <p:nvSpPr>
          <p:cNvPr id="710" name="Rubrik 5"/>
          <p:cNvSpPr txBox="1"/>
          <p:nvPr/>
        </p:nvSpPr>
        <p:spPr>
          <a:xfrm>
            <a:off x="-7475" y="605093"/>
            <a:ext cx="12192001" cy="1771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gn="ctr">
              <a:lnSpc>
                <a:spcPct val="90000"/>
              </a:lnSpc>
              <a:defRPr sz="6100" b="1" spc="-338">
                <a:solidFill>
                  <a:srgbClr val="E32013"/>
                </a:solidFill>
              </a:defRPr>
            </a:lvl1pPr>
          </a:lstStyle>
          <a:p>
            <a:r>
              <a:t>Anställningsformer</a:t>
            </a:r>
          </a:p>
        </p:txBody>
      </p:sp>
      <p:pic>
        <p:nvPicPr>
          <p:cNvPr id="711" name="Bildobjekt 2" descr="Bildobjekt 2"/>
          <p:cNvPicPr>
            <a:picLocks noChangeAspect="1"/>
          </p:cNvPicPr>
          <p:nvPr/>
        </p:nvPicPr>
        <p:blipFill>
          <a:blip r:embed="rId4"/>
          <a:stretch>
            <a:fillRect/>
          </a:stretch>
        </p:blipFill>
        <p:spPr>
          <a:xfrm>
            <a:off x="10841797" y="5547014"/>
            <a:ext cx="1020557" cy="1020556"/>
          </a:xfrm>
          <a:prstGeom prst="rect">
            <a:avLst/>
          </a:prstGeom>
          <a:ln w="12700">
            <a:miter lim="400000"/>
          </a:ln>
        </p:spPr>
      </p:pic>
      <p:sp>
        <p:nvSpPr>
          <p:cNvPr id="712" name="Platshållare för innehåll 7"/>
          <p:cNvSpPr txBox="1"/>
          <p:nvPr/>
        </p:nvSpPr>
        <p:spPr>
          <a:xfrm>
            <a:off x="6921603" y="4159037"/>
            <a:ext cx="3940810" cy="17002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spcBef>
                <a:spcPts val="300"/>
              </a:spcBef>
              <a:buSzPct val="100000"/>
              <a:buFont typeface="Arial"/>
              <a:buChar char="•"/>
              <a:defRPr sz="1600" b="1">
                <a:solidFill>
                  <a:srgbClr val="8F172E"/>
                </a:solidFill>
              </a:defRPr>
            </a:pPr>
            <a:r>
              <a:t>Tillsvidare</a:t>
            </a:r>
            <a:endParaRPr sz="2200"/>
          </a:p>
          <a:p>
            <a:pPr marL="342900" indent="-342900">
              <a:spcBef>
                <a:spcPts val="300"/>
              </a:spcBef>
              <a:buSzPct val="100000"/>
              <a:buFont typeface="Arial"/>
              <a:buChar char="•"/>
              <a:defRPr sz="1600" b="1">
                <a:solidFill>
                  <a:srgbClr val="8F172E"/>
                </a:solidFill>
              </a:defRPr>
            </a:pPr>
            <a:r>
              <a:t>Provanställning</a:t>
            </a:r>
            <a:endParaRPr sz="2200"/>
          </a:p>
          <a:p>
            <a:pPr marL="342900" indent="-342900">
              <a:spcBef>
                <a:spcPts val="300"/>
              </a:spcBef>
              <a:buSzPct val="100000"/>
              <a:buFont typeface="Arial"/>
              <a:buChar char="•"/>
              <a:defRPr sz="1600" b="1">
                <a:solidFill>
                  <a:srgbClr val="8F172E"/>
                </a:solidFill>
              </a:defRPr>
            </a:pPr>
            <a:r>
              <a:t>Visstid</a:t>
            </a:r>
            <a:endParaRPr sz="2200"/>
          </a:p>
          <a:p>
            <a:pPr>
              <a:spcBef>
                <a:spcPts val="300"/>
              </a:spcBef>
              <a:defRPr sz="1600" b="1"/>
            </a:pPr>
            <a:r>
              <a:t>     - Vikariat</a:t>
            </a:r>
            <a:endParaRPr sz="2200"/>
          </a:p>
          <a:p>
            <a:pPr>
              <a:spcBef>
                <a:spcPts val="300"/>
              </a:spcBef>
              <a:defRPr sz="1600" b="1"/>
            </a:pPr>
            <a:r>
              <a:t>     - Säsongsanställning</a:t>
            </a:r>
            <a:endParaRPr sz="2200"/>
          </a:p>
          <a:p>
            <a:pPr>
              <a:spcBef>
                <a:spcPts val="300"/>
              </a:spcBef>
              <a:defRPr sz="1600" b="1"/>
            </a:pPr>
            <a:r>
              <a:t>     - Allmän visstidsanställning</a:t>
            </a:r>
          </a:p>
        </p:txBody>
      </p:sp>
      <p:pic>
        <p:nvPicPr>
          <p:cNvPr id="713" name="Bild" descr="Bild"/>
          <p:cNvPicPr>
            <a:picLocks noChangeAspect="1"/>
          </p:cNvPicPr>
          <p:nvPr/>
        </p:nvPicPr>
        <p:blipFill>
          <a:blip r:embed="rId5"/>
          <a:srcRect b="64369"/>
          <a:stretch>
            <a:fillRect/>
          </a:stretch>
        </p:blipFill>
        <p:spPr>
          <a:xfrm>
            <a:off x="947921" y="2900954"/>
            <a:ext cx="3110316" cy="3175084"/>
          </a:xfrm>
          <a:prstGeom prst="rect">
            <a:avLst/>
          </a:prstGeom>
          <a:ln w="12700">
            <a:miter lim="400000"/>
          </a:ln>
        </p:spPr>
      </p:pic>
      <p:pic>
        <p:nvPicPr>
          <p:cNvPr id="714" name="Bild" descr="Bild"/>
          <p:cNvPicPr>
            <a:picLocks noChangeAspect="1"/>
          </p:cNvPicPr>
          <p:nvPr/>
        </p:nvPicPr>
        <p:blipFill>
          <a:blip r:embed="rId6"/>
          <a:srcRect b="61123"/>
          <a:stretch>
            <a:fillRect/>
          </a:stretch>
        </p:blipFill>
        <p:spPr>
          <a:xfrm>
            <a:off x="4194814" y="2611632"/>
            <a:ext cx="2961634" cy="3464368"/>
          </a:xfrm>
          <a:prstGeom prst="rect">
            <a:avLst/>
          </a:prstGeom>
          <a:ln w="12700">
            <a:miter lim="400000"/>
          </a:ln>
        </p:spPr>
      </p:pic>
      <p:pic>
        <p:nvPicPr>
          <p:cNvPr id="715" name="Bild" descr="Bild"/>
          <p:cNvPicPr>
            <a:picLocks noChangeAspect="1"/>
          </p:cNvPicPr>
          <p:nvPr/>
        </p:nvPicPr>
        <p:blipFill>
          <a:blip r:embed="rId7"/>
          <a:srcRect b="59276"/>
          <a:stretch>
            <a:fillRect/>
          </a:stretch>
        </p:blipFill>
        <p:spPr>
          <a:xfrm>
            <a:off x="2556331" y="2317151"/>
            <a:ext cx="3157351" cy="3758733"/>
          </a:xfrm>
          <a:prstGeom prst="rect">
            <a:avLst/>
          </a:prstGeom>
          <a:ln w="12700">
            <a:miter lim="400000"/>
          </a:ln>
        </p:spPr>
      </p:pic>
    </p:spTree>
    <p:extLst>
      <p:ext uri="{BB962C8B-B14F-4D97-AF65-F5344CB8AC3E}">
        <p14:creationId xmlns:p14="http://schemas.microsoft.com/office/powerpoint/2010/main" val="3266794604"/>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9" name="Bild" descr="Bild"/>
          <p:cNvPicPr>
            <a:picLocks/>
          </p:cNvPicPr>
          <p:nvPr/>
        </p:nvPicPr>
        <p:blipFill>
          <a:blip r:embed="rId3"/>
          <a:stretch>
            <a:fillRect/>
          </a:stretch>
        </p:blipFill>
        <p:spPr>
          <a:xfrm>
            <a:off x="713" y="-100"/>
            <a:ext cx="12190573" cy="6858200"/>
          </a:xfrm>
          <a:prstGeom prst="rect">
            <a:avLst/>
          </a:prstGeom>
          <a:ln w="12700">
            <a:miter lim="400000"/>
          </a:ln>
        </p:spPr>
      </p:pic>
      <p:pic>
        <p:nvPicPr>
          <p:cNvPr id="720" name="Bild" descr="Bild"/>
          <p:cNvPicPr>
            <a:picLocks noChangeAspect="1"/>
          </p:cNvPicPr>
          <p:nvPr/>
        </p:nvPicPr>
        <p:blipFill>
          <a:blip r:embed="rId4"/>
          <a:stretch>
            <a:fillRect/>
          </a:stretch>
        </p:blipFill>
        <p:spPr>
          <a:xfrm>
            <a:off x="8768078" y="4266744"/>
            <a:ext cx="2004905" cy="6032501"/>
          </a:xfrm>
          <a:prstGeom prst="rect">
            <a:avLst/>
          </a:prstGeom>
          <a:ln w="12700">
            <a:miter lim="400000"/>
          </a:ln>
        </p:spPr>
      </p:pic>
      <p:pic>
        <p:nvPicPr>
          <p:cNvPr id="721" name="Bild" descr="Bild"/>
          <p:cNvPicPr>
            <a:picLocks noChangeAspect="1"/>
          </p:cNvPicPr>
          <p:nvPr/>
        </p:nvPicPr>
        <p:blipFill>
          <a:blip r:embed="rId5"/>
          <a:stretch>
            <a:fillRect/>
          </a:stretch>
        </p:blipFill>
        <p:spPr>
          <a:xfrm>
            <a:off x="5670289" y="3733344"/>
            <a:ext cx="2063581" cy="6032501"/>
          </a:xfrm>
          <a:prstGeom prst="rect">
            <a:avLst/>
          </a:prstGeom>
          <a:ln w="12700">
            <a:miter lim="400000"/>
          </a:ln>
        </p:spPr>
      </p:pic>
      <p:sp>
        <p:nvSpPr>
          <p:cNvPr id="722" name="Rubrik 5"/>
          <p:cNvSpPr txBox="1"/>
          <p:nvPr/>
        </p:nvSpPr>
        <p:spPr>
          <a:xfrm>
            <a:off x="512233" y="1671893"/>
            <a:ext cx="6099969" cy="4731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nSpc>
                <a:spcPct val="90000"/>
              </a:lnSpc>
              <a:defRPr sz="7600" b="1" spc="-422">
                <a:solidFill>
                  <a:srgbClr val="F08701"/>
                </a:solidFill>
              </a:defRPr>
            </a:lvl1pPr>
          </a:lstStyle>
          <a:p>
            <a:r>
              <a:t>Regnavtal</a:t>
            </a:r>
          </a:p>
        </p:txBody>
      </p:sp>
      <p:pic>
        <p:nvPicPr>
          <p:cNvPr id="723" name="Bildobjekt 2" descr="Bildobjekt 2"/>
          <p:cNvPicPr>
            <a:picLocks noChangeAspect="1"/>
          </p:cNvPicPr>
          <p:nvPr/>
        </p:nvPicPr>
        <p:blipFill>
          <a:blip r:embed="rId6"/>
          <a:stretch>
            <a:fillRect/>
          </a:stretch>
        </p:blipFill>
        <p:spPr>
          <a:xfrm>
            <a:off x="10841797" y="5547014"/>
            <a:ext cx="1020557" cy="1020556"/>
          </a:xfrm>
          <a:prstGeom prst="rect">
            <a:avLst/>
          </a:prstGeom>
          <a:ln w="12700">
            <a:miter lim="400000"/>
          </a:ln>
        </p:spPr>
      </p:pic>
      <p:sp>
        <p:nvSpPr>
          <p:cNvPr id="724" name="Platshållare för innehåll 7"/>
          <p:cNvSpPr txBox="1"/>
          <p:nvPr/>
        </p:nvSpPr>
        <p:spPr>
          <a:xfrm>
            <a:off x="589622" y="3098221"/>
            <a:ext cx="3796348" cy="1512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spcBef>
                <a:spcPts val="600"/>
              </a:spcBef>
              <a:buSzPct val="100000"/>
              <a:buFont typeface="Arial"/>
              <a:buChar char="•"/>
              <a:defRPr sz="1400"/>
            </a:pPr>
            <a:r>
              <a:t>”Är det fint väder får du jobba, regnar det får du stanna hemma”</a:t>
            </a:r>
          </a:p>
          <a:p>
            <a:pPr marL="342900" indent="-342900">
              <a:spcBef>
                <a:spcPts val="600"/>
              </a:spcBef>
              <a:buSzPct val="100000"/>
              <a:buFont typeface="Arial"/>
              <a:buChar char="•"/>
              <a:defRPr sz="1400"/>
            </a:pPr>
            <a:r>
              <a:t>Nej! Du har rätt till din lön enligt schema och det ni kommit överens om…</a:t>
            </a:r>
          </a:p>
          <a:p>
            <a:pPr marL="342900" indent="-342900">
              <a:spcBef>
                <a:spcPts val="600"/>
              </a:spcBef>
              <a:buSzPct val="100000"/>
              <a:buFont typeface="Arial"/>
              <a:buChar char="•"/>
              <a:defRPr sz="1400"/>
            </a:pPr>
            <a:r>
              <a:t>…oavsett vilket väder det blir</a:t>
            </a:r>
          </a:p>
        </p:txBody>
      </p:sp>
      <p:pic>
        <p:nvPicPr>
          <p:cNvPr id="725" name="Bild" descr="Bild"/>
          <p:cNvPicPr>
            <a:picLocks noChangeAspect="1"/>
          </p:cNvPicPr>
          <p:nvPr/>
        </p:nvPicPr>
        <p:blipFill>
          <a:blip r:embed="rId7"/>
          <a:stretch>
            <a:fillRect/>
          </a:stretch>
        </p:blipFill>
        <p:spPr>
          <a:xfrm>
            <a:off x="5465696" y="1063029"/>
            <a:ext cx="2420541" cy="2420542"/>
          </a:xfrm>
          <a:prstGeom prst="rect">
            <a:avLst/>
          </a:prstGeom>
          <a:ln w="12700">
            <a:miter lim="400000"/>
          </a:ln>
        </p:spPr>
      </p:pic>
      <p:pic>
        <p:nvPicPr>
          <p:cNvPr id="726" name="Bild" descr="Bild"/>
          <p:cNvPicPr>
            <a:picLocks noChangeAspect="1"/>
          </p:cNvPicPr>
          <p:nvPr/>
        </p:nvPicPr>
        <p:blipFill>
          <a:blip r:embed="rId8"/>
          <a:stretch>
            <a:fillRect/>
          </a:stretch>
        </p:blipFill>
        <p:spPr>
          <a:xfrm>
            <a:off x="8221541" y="1144653"/>
            <a:ext cx="2996385" cy="2968494"/>
          </a:xfrm>
          <a:prstGeom prst="rect">
            <a:avLst/>
          </a:prstGeom>
          <a:ln w="12700">
            <a:miter lim="400000"/>
          </a:ln>
        </p:spPr>
      </p:pic>
    </p:spTree>
    <p:extLst>
      <p:ext uri="{BB962C8B-B14F-4D97-AF65-F5344CB8AC3E}">
        <p14:creationId xmlns:p14="http://schemas.microsoft.com/office/powerpoint/2010/main" val="1204442571"/>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Platshållare för innehåll 7"/>
          <p:cNvSpPr txBox="1"/>
          <p:nvPr/>
        </p:nvSpPr>
        <p:spPr>
          <a:xfrm>
            <a:off x="627708" y="4213295"/>
            <a:ext cx="4228147" cy="1026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spcBef>
                <a:spcPts val="300"/>
              </a:spcBef>
              <a:buSzPct val="100000"/>
              <a:buFont typeface="Arial"/>
              <a:buChar char="•"/>
              <a:defRPr sz="1400"/>
            </a:pPr>
            <a:r>
              <a:t>Det finns ingen lägsta lön enligt lagen</a:t>
            </a:r>
          </a:p>
          <a:p>
            <a:pPr marL="342900" indent="-342900">
              <a:spcBef>
                <a:spcPts val="300"/>
              </a:spcBef>
              <a:buSzPct val="100000"/>
              <a:buFont typeface="Arial"/>
              <a:buChar char="•"/>
              <a:defRPr sz="1400"/>
            </a:pPr>
            <a:r>
              <a:t>Lönen fastställs i kollektivavtalet</a:t>
            </a:r>
          </a:p>
          <a:p>
            <a:pPr marL="342900" indent="-342900">
              <a:spcBef>
                <a:spcPts val="300"/>
              </a:spcBef>
              <a:buSzPct val="100000"/>
              <a:buFont typeface="Arial"/>
              <a:buChar char="•"/>
              <a:defRPr sz="1400"/>
            </a:pPr>
            <a:r>
              <a:t>Lön ska vara pengar och inte prylar</a:t>
            </a:r>
          </a:p>
          <a:p>
            <a:pPr marL="342900" indent="-342900">
              <a:spcBef>
                <a:spcPts val="300"/>
              </a:spcBef>
              <a:buSzPct val="100000"/>
              <a:buFont typeface="Arial"/>
              <a:buChar char="•"/>
              <a:defRPr sz="1400"/>
            </a:pPr>
            <a:r>
              <a:t>Dumpa inte lönerna eller villkoren</a:t>
            </a:r>
          </a:p>
        </p:txBody>
      </p:sp>
      <p:sp>
        <p:nvSpPr>
          <p:cNvPr id="731" name="Rubrik 5"/>
          <p:cNvSpPr txBox="1"/>
          <p:nvPr/>
        </p:nvSpPr>
        <p:spPr>
          <a:xfrm>
            <a:off x="512233" y="1671893"/>
            <a:ext cx="6578568" cy="2505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nSpc>
                <a:spcPct val="90000"/>
              </a:lnSpc>
              <a:defRPr sz="7600" b="1" spc="-422">
                <a:solidFill>
                  <a:srgbClr val="E20D15"/>
                </a:solidFill>
              </a:defRPr>
            </a:lvl1pPr>
          </a:lstStyle>
          <a:p>
            <a:r>
              <a:t>Hur mycket ska du ha i lön?</a:t>
            </a:r>
          </a:p>
        </p:txBody>
      </p:sp>
      <p:pic>
        <p:nvPicPr>
          <p:cNvPr id="732" name="Bild" descr="Bild"/>
          <p:cNvPicPr>
            <a:picLocks noChangeAspect="1"/>
          </p:cNvPicPr>
          <p:nvPr/>
        </p:nvPicPr>
        <p:blipFill>
          <a:blip r:embed="rId3"/>
          <a:stretch>
            <a:fillRect/>
          </a:stretch>
        </p:blipFill>
        <p:spPr>
          <a:xfrm>
            <a:off x="7199841" y="1266715"/>
            <a:ext cx="3359118" cy="4324570"/>
          </a:xfrm>
          <a:prstGeom prst="rect">
            <a:avLst/>
          </a:prstGeom>
          <a:ln w="12700">
            <a:miter lim="400000"/>
          </a:ln>
        </p:spPr>
      </p:pic>
      <p:pic>
        <p:nvPicPr>
          <p:cNvPr id="733" name="Bildobjekt 2" descr="Bildobjekt 2"/>
          <p:cNvPicPr>
            <a:picLocks noChangeAspect="1"/>
          </p:cNvPicPr>
          <p:nvPr/>
        </p:nvPicPr>
        <p:blipFill>
          <a:blip r:embed="rId4"/>
          <a:stretch>
            <a:fillRect/>
          </a:stretch>
        </p:blipFill>
        <p:spPr>
          <a:xfrm>
            <a:off x="10841797" y="5547014"/>
            <a:ext cx="1020557" cy="1020556"/>
          </a:xfrm>
          <a:prstGeom prst="rect">
            <a:avLst/>
          </a:prstGeom>
          <a:ln w="12700">
            <a:miter lim="400000"/>
          </a:ln>
        </p:spPr>
      </p:pic>
    </p:spTree>
    <p:extLst>
      <p:ext uri="{BB962C8B-B14F-4D97-AF65-F5344CB8AC3E}">
        <p14:creationId xmlns:p14="http://schemas.microsoft.com/office/powerpoint/2010/main" val="4264551705"/>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 name="Bild" descr="Bild"/>
          <p:cNvPicPr>
            <a:picLocks noChangeAspect="1"/>
          </p:cNvPicPr>
          <p:nvPr/>
        </p:nvPicPr>
        <p:blipFill>
          <a:blip r:embed="rId3"/>
          <a:stretch>
            <a:fillRect/>
          </a:stretch>
        </p:blipFill>
        <p:spPr>
          <a:xfrm>
            <a:off x="826716" y="1016000"/>
            <a:ext cx="4825968" cy="4826000"/>
          </a:xfrm>
          <a:prstGeom prst="rect">
            <a:avLst/>
          </a:prstGeom>
          <a:ln w="12700">
            <a:miter lim="400000"/>
          </a:ln>
        </p:spPr>
      </p:pic>
      <p:sp>
        <p:nvSpPr>
          <p:cNvPr id="738" name="Platshållare för innehåll 7"/>
          <p:cNvSpPr txBox="1"/>
          <p:nvPr/>
        </p:nvSpPr>
        <p:spPr>
          <a:xfrm>
            <a:off x="6233447" y="4685927"/>
            <a:ext cx="3617191" cy="492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300"/>
              </a:spcBef>
              <a:defRPr sz="1400"/>
            </a:lvl1pPr>
          </a:lstStyle>
          <a:p>
            <a:r>
              <a:t>Det är okej att prova ett jobb, men man ska alltid få betalt och ett anställningsbevis</a:t>
            </a:r>
          </a:p>
        </p:txBody>
      </p:sp>
      <p:sp>
        <p:nvSpPr>
          <p:cNvPr id="739" name="Rubrik 5"/>
          <p:cNvSpPr txBox="1"/>
          <p:nvPr/>
        </p:nvSpPr>
        <p:spPr>
          <a:xfrm>
            <a:off x="1595966" y="1981089"/>
            <a:ext cx="4052128" cy="38478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nSpc>
                <a:spcPct val="90000"/>
              </a:lnSpc>
              <a:defRPr sz="7600" b="1" spc="-422">
                <a:solidFill>
                  <a:srgbClr val="FCE8EB"/>
                </a:solidFill>
              </a:defRPr>
            </a:lvl1pPr>
          </a:lstStyle>
          <a:p>
            <a:r>
              <a:t>Jobba aldrig gratis!</a:t>
            </a:r>
          </a:p>
        </p:txBody>
      </p:sp>
      <p:pic>
        <p:nvPicPr>
          <p:cNvPr id="740" name="Bildobjekt 2" descr="Bildobjekt 2"/>
          <p:cNvPicPr>
            <a:picLocks noChangeAspect="1"/>
          </p:cNvPicPr>
          <p:nvPr/>
        </p:nvPicPr>
        <p:blipFill>
          <a:blip r:embed="rId4"/>
          <a:stretch>
            <a:fillRect/>
          </a:stretch>
        </p:blipFill>
        <p:spPr>
          <a:xfrm>
            <a:off x="10841797" y="5547014"/>
            <a:ext cx="1020557" cy="1020556"/>
          </a:xfrm>
          <a:prstGeom prst="rect">
            <a:avLst/>
          </a:prstGeom>
          <a:ln w="12700">
            <a:miter lim="400000"/>
          </a:ln>
        </p:spPr>
      </p:pic>
      <p:pic>
        <p:nvPicPr>
          <p:cNvPr id="741" name="Bild" descr="Bild"/>
          <p:cNvPicPr>
            <a:picLocks noChangeAspect="1"/>
          </p:cNvPicPr>
          <p:nvPr/>
        </p:nvPicPr>
        <p:blipFill>
          <a:blip r:embed="rId5"/>
          <a:stretch>
            <a:fillRect/>
          </a:stretch>
        </p:blipFill>
        <p:spPr>
          <a:xfrm>
            <a:off x="6285658" y="2187568"/>
            <a:ext cx="1800818" cy="2318396"/>
          </a:xfrm>
          <a:prstGeom prst="rect">
            <a:avLst/>
          </a:prstGeom>
          <a:ln w="12700">
            <a:miter lim="400000"/>
          </a:ln>
        </p:spPr>
      </p:pic>
      <p:pic>
        <p:nvPicPr>
          <p:cNvPr id="742" name="Bild" descr="Bild"/>
          <p:cNvPicPr>
            <a:picLocks noChangeAspect="1"/>
          </p:cNvPicPr>
          <p:nvPr/>
        </p:nvPicPr>
        <p:blipFill>
          <a:blip r:embed="rId6"/>
          <a:stretch>
            <a:fillRect/>
          </a:stretch>
        </p:blipFill>
        <p:spPr>
          <a:xfrm>
            <a:off x="8454276" y="2297694"/>
            <a:ext cx="1994841" cy="2318396"/>
          </a:xfrm>
          <a:prstGeom prst="rect">
            <a:avLst/>
          </a:prstGeom>
          <a:ln w="12700">
            <a:miter lim="400000"/>
          </a:ln>
        </p:spPr>
      </p:pic>
    </p:spTree>
    <p:extLst>
      <p:ext uri="{BB962C8B-B14F-4D97-AF65-F5344CB8AC3E}">
        <p14:creationId xmlns:p14="http://schemas.microsoft.com/office/powerpoint/2010/main" val="3310692621"/>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 name="Bild" descr="Bild"/>
          <p:cNvPicPr>
            <a:picLocks/>
          </p:cNvPicPr>
          <p:nvPr/>
        </p:nvPicPr>
        <p:blipFill>
          <a:blip r:embed="rId3"/>
          <a:stretch>
            <a:fillRect/>
          </a:stretch>
        </p:blipFill>
        <p:spPr>
          <a:xfrm>
            <a:off x="-25515" y="-3743"/>
            <a:ext cx="12243030" cy="6865486"/>
          </a:xfrm>
          <a:prstGeom prst="rect">
            <a:avLst/>
          </a:prstGeom>
          <a:ln w="12700">
            <a:miter lim="400000"/>
          </a:ln>
        </p:spPr>
      </p:pic>
      <p:sp>
        <p:nvSpPr>
          <p:cNvPr id="762" name="Rubrik 5"/>
          <p:cNvSpPr txBox="1"/>
          <p:nvPr/>
        </p:nvSpPr>
        <p:spPr>
          <a:xfrm>
            <a:off x="512233" y="1671893"/>
            <a:ext cx="7213799" cy="1646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nSpc>
                <a:spcPct val="90000"/>
              </a:lnSpc>
              <a:defRPr sz="7600" b="1" spc="-422">
                <a:solidFill>
                  <a:srgbClr val="CFC7BF"/>
                </a:solidFill>
              </a:defRPr>
            </a:lvl1pPr>
          </a:lstStyle>
          <a:p>
            <a:r>
              <a:t>Svartjobb</a:t>
            </a:r>
          </a:p>
        </p:txBody>
      </p:sp>
      <p:sp>
        <p:nvSpPr>
          <p:cNvPr id="763" name="Rubrik 5"/>
          <p:cNvSpPr txBox="1"/>
          <p:nvPr/>
        </p:nvSpPr>
        <p:spPr>
          <a:xfrm>
            <a:off x="592666" y="3022489"/>
            <a:ext cx="4662588" cy="38478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nSpc>
                <a:spcPct val="90000"/>
              </a:lnSpc>
              <a:defRPr sz="4700" b="1" spc="-261">
                <a:solidFill>
                  <a:srgbClr val="FFFFFF"/>
                </a:solidFill>
              </a:defRPr>
            </a:pPr>
            <a:r>
              <a:t>Det finns någon som tjänar på att du jobbar svart, och det är </a:t>
            </a:r>
            <a:r>
              <a:rPr u="sng"/>
              <a:t>inte du!</a:t>
            </a:r>
          </a:p>
        </p:txBody>
      </p:sp>
      <p:pic>
        <p:nvPicPr>
          <p:cNvPr id="764" name="Bild" descr="Bild"/>
          <p:cNvPicPr>
            <a:picLocks noChangeAspect="1"/>
          </p:cNvPicPr>
          <p:nvPr/>
        </p:nvPicPr>
        <p:blipFill>
          <a:blip r:embed="rId4"/>
          <a:stretch>
            <a:fillRect/>
          </a:stretch>
        </p:blipFill>
        <p:spPr>
          <a:xfrm>
            <a:off x="10963492" y="5729205"/>
            <a:ext cx="779510" cy="658151"/>
          </a:xfrm>
          <a:prstGeom prst="rect">
            <a:avLst/>
          </a:prstGeom>
          <a:ln w="12700">
            <a:miter lim="400000"/>
          </a:ln>
        </p:spPr>
      </p:pic>
      <p:pic>
        <p:nvPicPr>
          <p:cNvPr id="9" name="Bildobjekt 8" descr="En bild som visar text, drottning&#10;&#10;Automatiskt genererad beskrivning">
            <a:extLst>
              <a:ext uri="{FF2B5EF4-FFF2-40B4-BE49-F238E27FC236}">
                <a16:creationId xmlns:a16="http://schemas.microsoft.com/office/drawing/2014/main" id="{75F51799-677E-1845-8851-90339DA50A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6903" y="1015998"/>
            <a:ext cx="6978268" cy="4249859"/>
          </a:xfrm>
          <a:prstGeom prst="rect">
            <a:avLst/>
          </a:prstGeom>
        </p:spPr>
      </p:pic>
    </p:spTree>
    <p:extLst>
      <p:ext uri="{BB962C8B-B14F-4D97-AF65-F5344CB8AC3E}">
        <p14:creationId xmlns:p14="http://schemas.microsoft.com/office/powerpoint/2010/main" val="1685892636"/>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 name="Bild" descr="Bild"/>
          <p:cNvPicPr>
            <a:picLocks/>
          </p:cNvPicPr>
          <p:nvPr/>
        </p:nvPicPr>
        <p:blipFill>
          <a:blip r:embed="rId3"/>
          <a:stretch>
            <a:fillRect/>
          </a:stretch>
        </p:blipFill>
        <p:spPr>
          <a:xfrm>
            <a:off x="-1956" y="-1963"/>
            <a:ext cx="12192001" cy="6861926"/>
          </a:xfrm>
          <a:prstGeom prst="rect">
            <a:avLst/>
          </a:prstGeom>
          <a:ln w="12700">
            <a:miter lim="400000"/>
          </a:ln>
        </p:spPr>
      </p:pic>
      <p:pic>
        <p:nvPicPr>
          <p:cNvPr id="769" name="Bild" descr="Bild"/>
          <p:cNvPicPr>
            <a:picLocks noChangeAspect="1"/>
          </p:cNvPicPr>
          <p:nvPr/>
        </p:nvPicPr>
        <p:blipFill>
          <a:blip r:embed="rId4"/>
          <a:stretch>
            <a:fillRect/>
          </a:stretch>
        </p:blipFill>
        <p:spPr>
          <a:xfrm rot="300000">
            <a:off x="6844062" y="1165402"/>
            <a:ext cx="3366863" cy="4559301"/>
          </a:xfrm>
          <a:prstGeom prst="rect">
            <a:avLst/>
          </a:prstGeom>
          <a:ln w="12700">
            <a:miter lim="400000"/>
          </a:ln>
        </p:spPr>
      </p:pic>
      <p:pic>
        <p:nvPicPr>
          <p:cNvPr id="770" name="Bildobjekt 2" descr="Bildobjekt 2"/>
          <p:cNvPicPr>
            <a:picLocks noChangeAspect="1"/>
          </p:cNvPicPr>
          <p:nvPr/>
        </p:nvPicPr>
        <p:blipFill>
          <a:blip r:embed="rId5"/>
          <a:stretch>
            <a:fillRect/>
          </a:stretch>
        </p:blipFill>
        <p:spPr>
          <a:xfrm>
            <a:off x="10841797" y="5547014"/>
            <a:ext cx="1020557" cy="1020556"/>
          </a:xfrm>
          <a:prstGeom prst="rect">
            <a:avLst/>
          </a:prstGeom>
          <a:ln w="12700">
            <a:miter lim="400000"/>
          </a:ln>
        </p:spPr>
      </p:pic>
      <p:sp>
        <p:nvSpPr>
          <p:cNvPr id="771" name="textruta 1"/>
          <p:cNvSpPr txBox="1"/>
          <p:nvPr/>
        </p:nvSpPr>
        <p:spPr>
          <a:xfrm>
            <a:off x="627708" y="3203945"/>
            <a:ext cx="3228418" cy="22954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85750" indent="-285750">
              <a:spcBef>
                <a:spcPts val="600"/>
              </a:spcBef>
              <a:buSzPct val="100000"/>
              <a:buFont typeface="Arial"/>
              <a:buChar char="•"/>
              <a:defRPr sz="1400"/>
            </a:pPr>
            <a:r>
              <a:t>Regler som facket och arbetsgivaren är överens om och </a:t>
            </a:r>
            <a:br/>
            <a:r>
              <a:t>är skyldiga att följa</a:t>
            </a:r>
          </a:p>
          <a:p>
            <a:pPr marL="285750" indent="-285750">
              <a:spcBef>
                <a:spcPts val="600"/>
              </a:spcBef>
              <a:buSzPct val="100000"/>
              <a:buFont typeface="Arial"/>
              <a:buChar char="•"/>
              <a:defRPr sz="1400"/>
            </a:pPr>
            <a:r>
              <a:t>Lägsta tillåtna lön</a:t>
            </a:r>
          </a:p>
          <a:p>
            <a:pPr marL="285750" indent="-285750">
              <a:spcBef>
                <a:spcPts val="600"/>
              </a:spcBef>
              <a:buSzPct val="100000"/>
              <a:buFont typeface="Arial"/>
              <a:buChar char="•"/>
              <a:defRPr sz="1400"/>
            </a:pPr>
            <a:r>
              <a:t>Eventuell ob-ersättning och övertidsersättning</a:t>
            </a:r>
          </a:p>
          <a:p>
            <a:pPr marL="285750" indent="-285750">
              <a:spcBef>
                <a:spcPts val="600"/>
              </a:spcBef>
              <a:buSzPct val="100000"/>
              <a:buFont typeface="Arial"/>
              <a:buChar char="•"/>
              <a:defRPr sz="1400"/>
            </a:pPr>
            <a:r>
              <a:t>Att du är försäkrad på jobbet</a:t>
            </a:r>
          </a:p>
          <a:p>
            <a:pPr marL="285750" indent="-285750">
              <a:spcBef>
                <a:spcPts val="600"/>
              </a:spcBef>
              <a:buSzPct val="100000"/>
              <a:buFont typeface="Arial"/>
              <a:buChar char="•"/>
              <a:defRPr sz="1400"/>
            </a:pPr>
            <a:r>
              <a:t>Gäller alla på din arbetsplats</a:t>
            </a:r>
          </a:p>
          <a:p>
            <a:pPr marL="285750" indent="-285750">
              <a:spcBef>
                <a:spcPts val="600"/>
              </a:spcBef>
              <a:buSzPct val="100000"/>
              <a:buFont typeface="Arial"/>
              <a:buChar char="•"/>
              <a:defRPr sz="1400"/>
            </a:pPr>
            <a:r>
              <a:t>Att företag konkurrerar på lika villkor</a:t>
            </a:r>
          </a:p>
        </p:txBody>
      </p:sp>
      <p:sp>
        <p:nvSpPr>
          <p:cNvPr id="772" name="Rubrik 5"/>
          <p:cNvSpPr txBox="1"/>
          <p:nvPr/>
        </p:nvSpPr>
        <p:spPr>
          <a:xfrm>
            <a:off x="575733" y="1036893"/>
            <a:ext cx="6641968" cy="19146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nSpc>
                <a:spcPct val="90000"/>
              </a:lnSpc>
              <a:defRPr sz="6100" b="1" spc="-338">
                <a:solidFill>
                  <a:srgbClr val="01704A"/>
                </a:solidFill>
              </a:defRPr>
            </a:lvl1pPr>
          </a:lstStyle>
          <a:p>
            <a:r>
              <a:t>Vad innebär ett kollektivavtal?</a:t>
            </a:r>
          </a:p>
        </p:txBody>
      </p:sp>
      <p:pic>
        <p:nvPicPr>
          <p:cNvPr id="773" name="Bild" descr="Bild"/>
          <p:cNvPicPr>
            <a:picLocks noChangeAspect="1"/>
          </p:cNvPicPr>
          <p:nvPr/>
        </p:nvPicPr>
        <p:blipFill>
          <a:blip r:embed="rId6"/>
          <a:stretch>
            <a:fillRect/>
          </a:stretch>
        </p:blipFill>
        <p:spPr>
          <a:xfrm>
            <a:off x="5724045" y="3966521"/>
            <a:ext cx="1400796" cy="1803401"/>
          </a:xfrm>
          <a:prstGeom prst="rect">
            <a:avLst/>
          </a:prstGeom>
          <a:ln w="12700">
            <a:miter lim="400000"/>
          </a:ln>
        </p:spPr>
      </p:pic>
    </p:spTree>
    <p:extLst>
      <p:ext uri="{BB962C8B-B14F-4D97-AF65-F5344CB8AC3E}">
        <p14:creationId xmlns:p14="http://schemas.microsoft.com/office/powerpoint/2010/main" val="1044411055"/>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7" name="Bild" descr="Bild"/>
          <p:cNvPicPr>
            <a:picLocks/>
          </p:cNvPicPr>
          <p:nvPr/>
        </p:nvPicPr>
        <p:blipFill>
          <a:blip r:embed="rId3"/>
          <a:stretch>
            <a:fillRect/>
          </a:stretch>
        </p:blipFill>
        <p:spPr>
          <a:xfrm>
            <a:off x="6337" y="3735"/>
            <a:ext cx="12179326" cy="6850530"/>
          </a:xfrm>
          <a:prstGeom prst="rect">
            <a:avLst/>
          </a:prstGeom>
          <a:ln w="12700">
            <a:miter lim="400000"/>
          </a:ln>
        </p:spPr>
      </p:pic>
      <p:pic>
        <p:nvPicPr>
          <p:cNvPr id="778" name="Bildobjekt 2" descr="Bildobjekt 2"/>
          <p:cNvPicPr>
            <a:picLocks noChangeAspect="1"/>
          </p:cNvPicPr>
          <p:nvPr/>
        </p:nvPicPr>
        <p:blipFill>
          <a:blip r:embed="rId4"/>
          <a:stretch>
            <a:fillRect/>
          </a:stretch>
        </p:blipFill>
        <p:spPr>
          <a:xfrm>
            <a:off x="10841797" y="5547014"/>
            <a:ext cx="1020557" cy="1020556"/>
          </a:xfrm>
          <a:prstGeom prst="rect">
            <a:avLst/>
          </a:prstGeom>
          <a:ln w="12700">
            <a:miter lim="400000"/>
          </a:ln>
        </p:spPr>
      </p:pic>
      <p:pic>
        <p:nvPicPr>
          <p:cNvPr id="779" name="Bild" descr="Bild"/>
          <p:cNvPicPr>
            <a:picLocks noChangeAspect="1"/>
          </p:cNvPicPr>
          <p:nvPr/>
        </p:nvPicPr>
        <p:blipFill>
          <a:blip r:embed="rId5"/>
          <a:stretch>
            <a:fillRect/>
          </a:stretch>
        </p:blipFill>
        <p:spPr>
          <a:xfrm>
            <a:off x="4941201" y="812708"/>
            <a:ext cx="5946495" cy="4521384"/>
          </a:xfrm>
          <a:prstGeom prst="rect">
            <a:avLst/>
          </a:prstGeom>
          <a:ln w="12700">
            <a:miter lim="400000"/>
          </a:ln>
        </p:spPr>
      </p:pic>
      <p:sp>
        <p:nvSpPr>
          <p:cNvPr id="780" name="Rubrik 5"/>
          <p:cNvSpPr txBox="1"/>
          <p:nvPr/>
        </p:nvSpPr>
        <p:spPr>
          <a:xfrm>
            <a:off x="575733" y="1849693"/>
            <a:ext cx="6641968" cy="29336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nSpc>
                <a:spcPct val="90000"/>
              </a:lnSpc>
              <a:defRPr sz="6100" b="1" spc="-338">
                <a:solidFill>
                  <a:srgbClr val="8F172E"/>
                </a:solidFill>
              </a:defRPr>
            </a:pPr>
            <a:r>
              <a:t>Vad får </a:t>
            </a:r>
          </a:p>
          <a:p>
            <a:pPr>
              <a:lnSpc>
                <a:spcPct val="90000"/>
              </a:lnSpc>
              <a:defRPr sz="6100" b="1" spc="-338">
                <a:solidFill>
                  <a:srgbClr val="8F172E"/>
                </a:solidFill>
              </a:defRPr>
            </a:pPr>
            <a:r>
              <a:t>man skriva </a:t>
            </a:r>
          </a:p>
          <a:p>
            <a:pPr>
              <a:lnSpc>
                <a:spcPct val="90000"/>
              </a:lnSpc>
              <a:defRPr sz="6100" b="1" spc="-338">
                <a:solidFill>
                  <a:srgbClr val="8F172E"/>
                </a:solidFill>
              </a:defRPr>
            </a:pPr>
            <a:r>
              <a:t>på nätet?</a:t>
            </a:r>
          </a:p>
        </p:txBody>
      </p:sp>
      <p:sp>
        <p:nvSpPr>
          <p:cNvPr id="781" name="Platshållare för text 4"/>
          <p:cNvSpPr txBox="1">
            <a:spLocks noGrp="1"/>
          </p:cNvSpPr>
          <p:nvPr>
            <p:ph type="body" sz="quarter" idx="4294967295"/>
          </p:nvPr>
        </p:nvSpPr>
        <p:spPr>
          <a:xfrm>
            <a:off x="590172" y="4799942"/>
            <a:ext cx="3595523" cy="1763726"/>
          </a:xfrm>
          <a:prstGeom prst="rect">
            <a:avLst/>
          </a:prstGeom>
        </p:spPr>
        <p:txBody>
          <a:bodyPr>
            <a:normAutofit/>
          </a:bodyPr>
          <a:lstStyle>
            <a:lvl1pPr marL="0" indent="0">
              <a:spcBef>
                <a:spcPts val="300"/>
              </a:spcBef>
              <a:buSzTx/>
              <a:buNone/>
              <a:defRPr sz="1600" b="1" i="1">
                <a:solidFill>
                  <a:srgbClr val="E22619"/>
                </a:solidFill>
              </a:defRPr>
            </a:lvl1pPr>
          </a:lstStyle>
          <a:p>
            <a:r>
              <a:t>”Det jag just nu tänker skriva på Facebook, skulle jag ha sagt det till min chef?”</a:t>
            </a:r>
          </a:p>
        </p:txBody>
      </p:sp>
    </p:spTree>
    <p:extLst>
      <p:ext uri="{BB962C8B-B14F-4D97-AF65-F5344CB8AC3E}">
        <p14:creationId xmlns:p14="http://schemas.microsoft.com/office/powerpoint/2010/main" val="1140965744"/>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 name="Nr-160_Handels-Tingvalla_210628.jpg" descr="Nr-160_Handels-Tingvalla_210628.jpg"/>
          <p:cNvPicPr>
            <a:picLocks noChangeAspect="1"/>
          </p:cNvPicPr>
          <p:nvPr/>
        </p:nvPicPr>
        <p:blipFill>
          <a:blip r:embed="rId3"/>
          <a:stretch>
            <a:fillRect/>
          </a:stretch>
        </p:blipFill>
        <p:spPr>
          <a:xfrm>
            <a:off x="0" y="-177800"/>
            <a:ext cx="12192000" cy="8128605"/>
          </a:xfrm>
          <a:prstGeom prst="rect">
            <a:avLst/>
          </a:prstGeom>
          <a:ln w="12700">
            <a:miter lim="400000"/>
          </a:ln>
        </p:spPr>
      </p:pic>
      <p:pic>
        <p:nvPicPr>
          <p:cNvPr id="805" name="Bild" descr="Bild"/>
          <p:cNvPicPr>
            <a:picLocks noChangeAspect="1"/>
          </p:cNvPicPr>
          <p:nvPr/>
        </p:nvPicPr>
        <p:blipFill>
          <a:blip r:embed="rId4"/>
          <a:stretch>
            <a:fillRect/>
          </a:stretch>
        </p:blipFill>
        <p:spPr>
          <a:xfrm>
            <a:off x="492727" y="3641268"/>
            <a:ext cx="2413001" cy="2413001"/>
          </a:xfrm>
          <a:prstGeom prst="rect">
            <a:avLst/>
          </a:prstGeom>
          <a:ln w="12700">
            <a:miter lim="400000"/>
          </a:ln>
        </p:spPr>
      </p:pic>
      <p:sp>
        <p:nvSpPr>
          <p:cNvPr id="806" name="Rubrik 5"/>
          <p:cNvSpPr txBox="1"/>
          <p:nvPr/>
        </p:nvSpPr>
        <p:spPr>
          <a:xfrm>
            <a:off x="448733" y="1138493"/>
            <a:ext cx="7213799" cy="1646047"/>
          </a:xfrm>
          <a:prstGeom prst="rect">
            <a:avLst/>
          </a:prstGeom>
          <a:ln w="12700">
            <a:miter lim="400000"/>
          </a:ln>
          <a:effectLst>
            <a:outerShdw blurRad="254000" dir="5400000" rotWithShape="0">
              <a:srgbClr val="000000">
                <a:alpha val="4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nSpc>
                <a:spcPct val="90000"/>
              </a:lnSpc>
              <a:defRPr sz="12200" b="1" spc="-677">
                <a:solidFill>
                  <a:srgbClr val="FFFFFF"/>
                </a:solidFill>
              </a:defRPr>
            </a:lvl1pPr>
          </a:lstStyle>
          <a:p>
            <a:r>
              <a:t>160.000</a:t>
            </a:r>
          </a:p>
        </p:txBody>
      </p:sp>
      <p:sp>
        <p:nvSpPr>
          <p:cNvPr id="807" name="Rubrik 5"/>
          <p:cNvSpPr txBox="1"/>
          <p:nvPr/>
        </p:nvSpPr>
        <p:spPr>
          <a:xfrm>
            <a:off x="512233" y="2789086"/>
            <a:ext cx="9052560" cy="609884"/>
          </a:xfrm>
          <a:prstGeom prst="rect">
            <a:avLst/>
          </a:prstGeom>
          <a:ln w="12700">
            <a:miter lim="400000"/>
          </a:ln>
          <a:effectLst>
            <a:outerShdw blurRad="254000" dir="5400000" rotWithShape="0">
              <a:srgbClr val="000000">
                <a:alpha val="4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72">
                <a:solidFill>
                  <a:srgbClr val="FFFFFF"/>
                </a:solidFill>
              </a:defRPr>
            </a:lvl1pPr>
          </a:lstStyle>
          <a:p>
            <a:r>
              <a:t>medlemmar gör skillnad</a:t>
            </a:r>
          </a:p>
        </p:txBody>
      </p:sp>
      <p:sp>
        <p:nvSpPr>
          <p:cNvPr id="808" name="textruta 10"/>
          <p:cNvSpPr txBox="1"/>
          <p:nvPr/>
        </p:nvSpPr>
        <p:spPr>
          <a:xfrm>
            <a:off x="885259" y="4294079"/>
            <a:ext cx="3220929" cy="14064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200"/>
              </a:spcBef>
              <a:defRPr sz="1400" b="1">
                <a:solidFill>
                  <a:srgbClr val="8F172E"/>
                </a:solidFill>
              </a:defRPr>
            </a:pPr>
            <a:r>
              <a:t>Medlem för:</a:t>
            </a:r>
          </a:p>
          <a:p>
            <a:pPr>
              <a:spcBef>
                <a:spcPts val="600"/>
              </a:spcBef>
              <a:buSzPct val="100000"/>
              <a:buFont typeface="Arial"/>
              <a:buChar char="•"/>
              <a:defRPr sz="1400" b="1">
                <a:solidFill>
                  <a:srgbClr val="E22619"/>
                </a:solidFill>
              </a:defRPr>
            </a:pPr>
            <a:r>
              <a:t> Trygghet</a:t>
            </a:r>
          </a:p>
          <a:p>
            <a:pPr>
              <a:spcBef>
                <a:spcPts val="600"/>
              </a:spcBef>
              <a:buSzPct val="100000"/>
              <a:buFont typeface="Arial"/>
              <a:buChar char="•"/>
              <a:defRPr sz="1400" b="1">
                <a:solidFill>
                  <a:srgbClr val="E22619"/>
                </a:solidFill>
              </a:defRPr>
            </a:pPr>
            <a:r>
              <a:t> Bra löner</a:t>
            </a:r>
          </a:p>
          <a:p>
            <a:pPr>
              <a:spcBef>
                <a:spcPts val="600"/>
              </a:spcBef>
              <a:buSzPct val="100000"/>
              <a:buFont typeface="Arial"/>
              <a:buChar char="•"/>
              <a:defRPr sz="1400" b="1">
                <a:solidFill>
                  <a:srgbClr val="E22619"/>
                </a:solidFill>
              </a:defRPr>
            </a:pPr>
            <a:r>
              <a:t> Bra villkor</a:t>
            </a:r>
          </a:p>
          <a:p>
            <a:pPr>
              <a:spcBef>
                <a:spcPts val="600"/>
              </a:spcBef>
              <a:buSzPct val="100000"/>
              <a:buFont typeface="Arial"/>
              <a:buChar char="•"/>
              <a:defRPr sz="1400" b="1">
                <a:solidFill>
                  <a:srgbClr val="E22619"/>
                </a:solidFill>
              </a:defRPr>
            </a:pPr>
            <a:r>
              <a:t> Inflytande</a:t>
            </a:r>
          </a:p>
        </p:txBody>
      </p:sp>
      <p:sp>
        <p:nvSpPr>
          <p:cNvPr id="809" name="Rubrik 5"/>
          <p:cNvSpPr txBox="1"/>
          <p:nvPr/>
        </p:nvSpPr>
        <p:spPr>
          <a:xfrm>
            <a:off x="512233" y="569940"/>
            <a:ext cx="9052560" cy="609884"/>
          </a:xfrm>
          <a:prstGeom prst="rect">
            <a:avLst/>
          </a:prstGeom>
          <a:ln w="12700">
            <a:miter lim="400000"/>
          </a:ln>
          <a:effectLst>
            <a:outerShdw blurRad="254000" dir="5400000" rotWithShape="0">
              <a:srgbClr val="000000">
                <a:alpha val="5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72">
                <a:solidFill>
                  <a:srgbClr val="FDF5D3"/>
                </a:solidFill>
              </a:defRPr>
            </a:lvl1pPr>
          </a:lstStyle>
          <a:p>
            <a:r>
              <a:t>Medlemskapets värde</a:t>
            </a:r>
          </a:p>
        </p:txBody>
      </p:sp>
      <p:pic>
        <p:nvPicPr>
          <p:cNvPr id="810" name="Bild" descr="Bild"/>
          <p:cNvPicPr>
            <a:picLocks noChangeAspect="1"/>
          </p:cNvPicPr>
          <p:nvPr/>
        </p:nvPicPr>
        <p:blipFill>
          <a:blip r:embed="rId5"/>
          <a:stretch>
            <a:fillRect/>
          </a:stretch>
        </p:blipFill>
        <p:spPr>
          <a:xfrm>
            <a:off x="10963492" y="5729205"/>
            <a:ext cx="779510" cy="658151"/>
          </a:xfrm>
          <a:prstGeom prst="rect">
            <a:avLst/>
          </a:prstGeom>
          <a:ln w="12700">
            <a:miter lim="400000"/>
          </a:ln>
        </p:spPr>
      </p:pic>
    </p:spTree>
    <p:extLst>
      <p:ext uri="{BB962C8B-B14F-4D97-AF65-F5344CB8AC3E}">
        <p14:creationId xmlns:p14="http://schemas.microsoft.com/office/powerpoint/2010/main" val="3464551650"/>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6" name="Nr-062_Handels_florist_210602_Fixad.jpg" descr="Nr-062_Handels_florist_210602_Fixad.jpg"/>
          <p:cNvPicPr>
            <a:picLocks noChangeAspect="1"/>
          </p:cNvPicPr>
          <p:nvPr/>
        </p:nvPicPr>
        <p:blipFill>
          <a:blip r:embed="rId2"/>
          <a:stretch>
            <a:fillRect/>
          </a:stretch>
        </p:blipFill>
        <p:spPr>
          <a:xfrm>
            <a:off x="-25400" y="-1155700"/>
            <a:ext cx="12915900" cy="8610600"/>
          </a:xfrm>
          <a:prstGeom prst="rect">
            <a:avLst/>
          </a:prstGeom>
          <a:ln w="12700">
            <a:miter lim="400000"/>
          </a:ln>
        </p:spPr>
      </p:pic>
      <p:sp>
        <p:nvSpPr>
          <p:cNvPr id="857" name="Rubrik 5"/>
          <p:cNvSpPr txBox="1"/>
          <p:nvPr/>
        </p:nvSpPr>
        <p:spPr>
          <a:xfrm>
            <a:off x="589425" y="1849693"/>
            <a:ext cx="12192001" cy="2154415"/>
          </a:xfrm>
          <a:prstGeom prst="rect">
            <a:avLst/>
          </a:prstGeom>
          <a:ln w="12700">
            <a:miter lim="400000"/>
          </a:ln>
          <a:effectLst>
            <a:outerShdw blurRad="254000" dir="5400000" rotWithShape="0">
              <a:srgbClr val="000000">
                <a:alpha val="4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nSpc>
                <a:spcPct val="90000"/>
              </a:lnSpc>
              <a:defRPr sz="6100" b="1" spc="-338">
                <a:solidFill>
                  <a:srgbClr val="FFFFFF"/>
                </a:solidFill>
              </a:defRPr>
            </a:pPr>
            <a:r>
              <a:t>Din </a:t>
            </a:r>
          </a:p>
          <a:p>
            <a:pPr>
              <a:lnSpc>
                <a:spcPct val="90000"/>
              </a:lnSpc>
              <a:defRPr sz="6100" b="1" spc="-338">
                <a:solidFill>
                  <a:srgbClr val="FFFFFF"/>
                </a:solidFill>
              </a:defRPr>
            </a:pPr>
            <a:r>
              <a:t>arbetsmiljö</a:t>
            </a:r>
          </a:p>
        </p:txBody>
      </p:sp>
      <p:pic>
        <p:nvPicPr>
          <p:cNvPr id="858" name="Pennanteckning 2" descr="Pennanteckning 2"/>
          <p:cNvPicPr>
            <a:picLocks noChangeAspect="1"/>
          </p:cNvPicPr>
          <p:nvPr/>
        </p:nvPicPr>
        <p:blipFill>
          <a:blip r:embed="rId3"/>
          <a:stretch>
            <a:fillRect/>
          </a:stretch>
        </p:blipFill>
        <p:spPr>
          <a:xfrm>
            <a:off x="6863873" y="3735766"/>
            <a:ext cx="15818" cy="31186"/>
          </a:xfrm>
          <a:prstGeom prst="rect">
            <a:avLst/>
          </a:prstGeom>
          <a:ln w="12700">
            <a:miter lim="400000"/>
          </a:ln>
        </p:spPr>
      </p:pic>
      <p:pic>
        <p:nvPicPr>
          <p:cNvPr id="859" name="Bild" descr="Bild"/>
          <p:cNvPicPr>
            <a:picLocks noChangeAspect="1"/>
          </p:cNvPicPr>
          <p:nvPr/>
        </p:nvPicPr>
        <p:blipFill>
          <a:blip r:embed="rId4"/>
          <a:stretch>
            <a:fillRect/>
          </a:stretch>
        </p:blipFill>
        <p:spPr>
          <a:xfrm>
            <a:off x="10963492" y="5729205"/>
            <a:ext cx="779510" cy="658151"/>
          </a:xfrm>
          <a:prstGeom prst="rect">
            <a:avLst/>
          </a:prstGeom>
          <a:ln w="12700">
            <a:miter lim="400000"/>
          </a:ln>
        </p:spPr>
      </p:pic>
    </p:spTree>
    <p:extLst>
      <p:ext uri="{BB962C8B-B14F-4D97-AF65-F5344CB8AC3E}">
        <p14:creationId xmlns:p14="http://schemas.microsoft.com/office/powerpoint/2010/main" val="1846980484"/>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Bild" descr="Bild"/>
          <p:cNvPicPr>
            <a:picLocks/>
          </p:cNvPicPr>
          <p:nvPr/>
        </p:nvPicPr>
        <p:blipFill>
          <a:blip r:embed="rId3"/>
          <a:stretch>
            <a:fillRect/>
          </a:stretch>
        </p:blipFill>
        <p:spPr>
          <a:xfrm>
            <a:off x="713" y="-100"/>
            <a:ext cx="12190573" cy="6858200"/>
          </a:xfrm>
          <a:prstGeom prst="rect">
            <a:avLst/>
          </a:prstGeom>
          <a:ln w="12700">
            <a:miter lim="400000"/>
          </a:ln>
        </p:spPr>
      </p:pic>
      <p:pic>
        <p:nvPicPr>
          <p:cNvPr id="125" name="Bild" descr="Bild"/>
          <p:cNvPicPr>
            <a:picLocks noChangeAspect="1"/>
          </p:cNvPicPr>
          <p:nvPr/>
        </p:nvPicPr>
        <p:blipFill>
          <a:blip r:embed="rId4"/>
          <a:stretch>
            <a:fillRect/>
          </a:stretch>
        </p:blipFill>
        <p:spPr>
          <a:xfrm>
            <a:off x="8960335" y="1431270"/>
            <a:ext cx="1224047" cy="3683001"/>
          </a:xfrm>
          <a:prstGeom prst="rect">
            <a:avLst/>
          </a:prstGeom>
          <a:ln w="12700">
            <a:miter lim="400000"/>
          </a:ln>
        </p:spPr>
      </p:pic>
      <p:sp>
        <p:nvSpPr>
          <p:cNvPr id="126" name="Rubrik 5"/>
          <p:cNvSpPr txBox="1"/>
          <p:nvPr/>
        </p:nvSpPr>
        <p:spPr>
          <a:xfrm>
            <a:off x="1569719" y="569940"/>
            <a:ext cx="9052561"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b="1" spc="-71">
                <a:solidFill>
                  <a:srgbClr val="F08701"/>
                </a:solidFill>
              </a:defRPr>
            </a:lvl1pPr>
          </a:lstStyle>
          <a:p>
            <a:r>
              <a:t>Vem bestämmer din lön?</a:t>
            </a:r>
          </a:p>
        </p:txBody>
      </p:sp>
      <p:pic>
        <p:nvPicPr>
          <p:cNvPr id="127" name="Bildobjekt 2" descr="Bildobjekt 2"/>
          <p:cNvPicPr>
            <a:picLocks noChangeAspect="1"/>
          </p:cNvPicPr>
          <p:nvPr/>
        </p:nvPicPr>
        <p:blipFill>
          <a:blip r:embed="rId5"/>
          <a:stretch>
            <a:fillRect/>
          </a:stretch>
        </p:blipFill>
        <p:spPr>
          <a:xfrm>
            <a:off x="10841797" y="5547014"/>
            <a:ext cx="1020557" cy="1020556"/>
          </a:xfrm>
          <a:prstGeom prst="rect">
            <a:avLst/>
          </a:prstGeom>
          <a:ln w="12700">
            <a:miter lim="400000"/>
          </a:ln>
        </p:spPr>
      </p:pic>
      <p:sp>
        <p:nvSpPr>
          <p:cNvPr id="128" name="textruta 5"/>
          <p:cNvSpPr txBox="1"/>
          <p:nvPr/>
        </p:nvSpPr>
        <p:spPr>
          <a:xfrm>
            <a:off x="1548485" y="5365717"/>
            <a:ext cx="3727500" cy="4920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400"/>
            </a:pPr>
            <a:r>
              <a:t>T ex blommarknaden.</a:t>
            </a:r>
          </a:p>
          <a:p>
            <a:pPr algn="ctr">
              <a:defRPr sz="1400"/>
            </a:pPr>
            <a:r>
              <a:t>Blommor skall vara vackra, färska, billiga etc.</a:t>
            </a:r>
          </a:p>
        </p:txBody>
      </p:sp>
      <p:sp>
        <p:nvSpPr>
          <p:cNvPr id="129" name="textruta 8"/>
          <p:cNvSpPr txBox="1"/>
          <p:nvPr/>
        </p:nvSpPr>
        <p:spPr>
          <a:xfrm>
            <a:off x="5485458" y="5365717"/>
            <a:ext cx="5886668" cy="4920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400"/>
            </a:pPr>
            <a:r>
              <a:t>Arbetsmarknaden, där människor säljer arbete. </a:t>
            </a:r>
          </a:p>
          <a:p>
            <a:pPr algn="ctr">
              <a:defRPr sz="1400"/>
            </a:pPr>
            <a:r>
              <a:t>Inte en vara som andra. Det handlar om människor!</a:t>
            </a:r>
          </a:p>
        </p:txBody>
      </p:sp>
      <p:sp>
        <p:nvSpPr>
          <p:cNvPr id="130" name="textruta 5"/>
          <p:cNvSpPr txBox="1"/>
          <p:nvPr/>
        </p:nvSpPr>
        <p:spPr>
          <a:xfrm>
            <a:off x="1328591" y="1794643"/>
            <a:ext cx="4449862" cy="412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200" b="1">
                <a:solidFill>
                  <a:srgbClr val="F08701"/>
                </a:solidFill>
              </a:defRPr>
            </a:lvl1pPr>
          </a:lstStyle>
          <a:p>
            <a:r>
              <a:t>Saker säljs på olika marknader</a:t>
            </a:r>
          </a:p>
        </p:txBody>
      </p:sp>
      <p:pic>
        <p:nvPicPr>
          <p:cNvPr id="131" name="Bild" descr="Bild"/>
          <p:cNvPicPr>
            <a:picLocks noChangeAspect="1"/>
          </p:cNvPicPr>
          <p:nvPr/>
        </p:nvPicPr>
        <p:blipFill>
          <a:blip r:embed="rId6"/>
          <a:stretch>
            <a:fillRect/>
          </a:stretch>
        </p:blipFill>
        <p:spPr>
          <a:xfrm>
            <a:off x="1342333" y="2501452"/>
            <a:ext cx="4139804" cy="2032896"/>
          </a:xfrm>
          <a:prstGeom prst="rect">
            <a:avLst/>
          </a:prstGeom>
          <a:ln w="12700">
            <a:miter lim="400000"/>
          </a:ln>
        </p:spPr>
      </p:pic>
      <p:pic>
        <p:nvPicPr>
          <p:cNvPr id="132" name="Bild" descr="Bild"/>
          <p:cNvPicPr>
            <a:picLocks noChangeAspect="1"/>
          </p:cNvPicPr>
          <p:nvPr/>
        </p:nvPicPr>
        <p:blipFill>
          <a:blip r:embed="rId7"/>
          <a:stretch>
            <a:fillRect/>
          </a:stretch>
        </p:blipFill>
        <p:spPr>
          <a:xfrm>
            <a:off x="6673202" y="1431270"/>
            <a:ext cx="1285498" cy="3683001"/>
          </a:xfrm>
          <a:prstGeom prst="rect">
            <a:avLst/>
          </a:prstGeom>
          <a:ln w="12700">
            <a:miter lim="400000"/>
          </a:ln>
        </p:spPr>
      </p:pic>
      <p:pic>
        <p:nvPicPr>
          <p:cNvPr id="133" name="Bild" descr="Bild"/>
          <p:cNvPicPr>
            <a:picLocks noChangeAspect="1"/>
          </p:cNvPicPr>
          <p:nvPr/>
        </p:nvPicPr>
        <p:blipFill>
          <a:blip r:embed="rId8"/>
          <a:stretch>
            <a:fillRect/>
          </a:stretch>
        </p:blipFill>
        <p:spPr>
          <a:xfrm>
            <a:off x="7814219" y="1431270"/>
            <a:ext cx="1259871" cy="3683001"/>
          </a:xfrm>
          <a:prstGeom prst="rect">
            <a:avLst/>
          </a:prstGeom>
          <a:ln w="12700">
            <a:miter lim="400000"/>
          </a:ln>
        </p:spPr>
      </p:pic>
    </p:spTree>
    <p:extLst>
      <p:ext uri="{BB962C8B-B14F-4D97-AF65-F5344CB8AC3E}">
        <p14:creationId xmlns:p14="http://schemas.microsoft.com/office/powerpoint/2010/main" val="1809476571"/>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1" name="Nr-062_Handels_florist_210602_Fixad.jpg" descr="Nr-062_Handels_florist_210602_Fixad.jpg"/>
          <p:cNvPicPr>
            <a:picLocks noChangeAspect="1"/>
          </p:cNvPicPr>
          <p:nvPr/>
        </p:nvPicPr>
        <p:blipFill>
          <a:blip r:embed="rId2"/>
          <a:stretch>
            <a:fillRect/>
          </a:stretch>
        </p:blipFill>
        <p:spPr>
          <a:xfrm>
            <a:off x="-25400" y="-1155700"/>
            <a:ext cx="12915900" cy="8610600"/>
          </a:xfrm>
          <a:prstGeom prst="rect">
            <a:avLst/>
          </a:prstGeom>
          <a:ln w="12700">
            <a:miter lim="400000"/>
          </a:ln>
        </p:spPr>
      </p:pic>
      <p:sp>
        <p:nvSpPr>
          <p:cNvPr id="862" name="Rektangel 24"/>
          <p:cNvSpPr/>
          <p:nvPr/>
        </p:nvSpPr>
        <p:spPr>
          <a:xfrm>
            <a:off x="-4998" y="6184"/>
            <a:ext cx="5153349" cy="6858331"/>
          </a:xfrm>
          <a:prstGeom prst="rect">
            <a:avLst/>
          </a:prstGeom>
          <a:solidFill>
            <a:srgbClr val="FFFFFF"/>
          </a:solidFill>
          <a:ln w="12700">
            <a:miter lim="400000"/>
          </a:ln>
        </p:spPr>
        <p:txBody>
          <a:bodyPr lIns="45719" rIns="45719" anchor="ctr"/>
          <a:lstStyle/>
          <a:p>
            <a:pPr algn="ctr">
              <a:defRPr>
                <a:solidFill>
                  <a:srgbClr val="EF7C74"/>
                </a:solidFill>
              </a:defRPr>
            </a:pPr>
            <a:endParaRPr/>
          </a:p>
        </p:txBody>
      </p:sp>
      <p:sp>
        <p:nvSpPr>
          <p:cNvPr id="863" name="Rubrik 5"/>
          <p:cNvSpPr txBox="1"/>
          <p:nvPr/>
        </p:nvSpPr>
        <p:spPr>
          <a:xfrm>
            <a:off x="512233" y="569940"/>
            <a:ext cx="9052560"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72">
                <a:solidFill>
                  <a:srgbClr val="2E6F4D"/>
                </a:solidFill>
              </a:defRPr>
            </a:lvl1pPr>
          </a:lstStyle>
          <a:p>
            <a:r>
              <a:t>Din arbetsmiljö</a:t>
            </a:r>
          </a:p>
        </p:txBody>
      </p:sp>
      <p:sp>
        <p:nvSpPr>
          <p:cNvPr id="864" name="Platshållare för innehåll 2"/>
          <p:cNvSpPr txBox="1"/>
          <p:nvPr/>
        </p:nvSpPr>
        <p:spPr>
          <a:xfrm>
            <a:off x="688659" y="1820068"/>
            <a:ext cx="3766034" cy="682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342900" indent="-342900">
              <a:spcBef>
                <a:spcPts val="300"/>
              </a:spcBef>
              <a:buSzPct val="100000"/>
              <a:buFont typeface="Arial"/>
              <a:buChar char="•"/>
              <a:defRPr sz="1400" b="1"/>
            </a:lvl1pPr>
          </a:lstStyle>
          <a:p>
            <a:r>
              <a:t>Skyddsutrustning är viktig</a:t>
            </a:r>
            <a:endParaRPr sz="2200"/>
          </a:p>
        </p:txBody>
      </p:sp>
      <p:pic>
        <p:nvPicPr>
          <p:cNvPr id="865" name="Pennanteckning 2" descr="Pennanteckning 2"/>
          <p:cNvPicPr>
            <a:picLocks noChangeAspect="1"/>
          </p:cNvPicPr>
          <p:nvPr/>
        </p:nvPicPr>
        <p:blipFill>
          <a:blip r:embed="rId3"/>
          <a:stretch>
            <a:fillRect/>
          </a:stretch>
        </p:blipFill>
        <p:spPr>
          <a:xfrm>
            <a:off x="6863873" y="3735766"/>
            <a:ext cx="15818" cy="31186"/>
          </a:xfrm>
          <a:prstGeom prst="rect">
            <a:avLst/>
          </a:prstGeom>
          <a:ln w="12700">
            <a:miter lim="400000"/>
          </a:ln>
        </p:spPr>
      </p:pic>
      <p:sp>
        <p:nvSpPr>
          <p:cNvPr id="866" name="Platshållare för innehåll 2"/>
          <p:cNvSpPr txBox="1"/>
          <p:nvPr/>
        </p:nvSpPr>
        <p:spPr>
          <a:xfrm>
            <a:off x="688659" y="4568180"/>
            <a:ext cx="3766034" cy="9410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400" i="1"/>
            </a:pPr>
            <a:r>
              <a:t>”Arbetsförhållandena ska anpassas till människors olika förutsättningar i fysiskt och psykiskt avseende.”</a:t>
            </a:r>
            <a:endParaRPr sz="2200"/>
          </a:p>
          <a:p>
            <a:pPr algn="r">
              <a:spcBef>
                <a:spcPts val="300"/>
              </a:spcBef>
              <a:defRPr sz="1400" i="1"/>
            </a:pPr>
            <a:r>
              <a:t>Arbetsmiljölagen</a:t>
            </a:r>
          </a:p>
        </p:txBody>
      </p:sp>
      <p:pic>
        <p:nvPicPr>
          <p:cNvPr id="867" name="Bild" descr="Bild"/>
          <p:cNvPicPr>
            <a:picLocks noChangeAspect="1"/>
          </p:cNvPicPr>
          <p:nvPr/>
        </p:nvPicPr>
        <p:blipFill>
          <a:blip r:embed="rId4"/>
          <a:stretch>
            <a:fillRect/>
          </a:stretch>
        </p:blipFill>
        <p:spPr>
          <a:xfrm>
            <a:off x="10963492" y="5729205"/>
            <a:ext cx="779510" cy="658151"/>
          </a:xfrm>
          <a:prstGeom prst="rect">
            <a:avLst/>
          </a:prstGeom>
          <a:ln w="12700">
            <a:miter lim="400000"/>
          </a:ln>
        </p:spPr>
      </p:pic>
    </p:spTree>
    <p:extLst>
      <p:ext uri="{BB962C8B-B14F-4D97-AF65-F5344CB8AC3E}">
        <p14:creationId xmlns:p14="http://schemas.microsoft.com/office/powerpoint/2010/main" val="2523913013"/>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 name="Nr-062_Handels_florist_210602_Fixad.jpg" descr="Nr-062_Handels_florist_210602_Fixad.jpg"/>
          <p:cNvPicPr>
            <a:picLocks noChangeAspect="1"/>
          </p:cNvPicPr>
          <p:nvPr/>
        </p:nvPicPr>
        <p:blipFill>
          <a:blip r:embed="rId2"/>
          <a:stretch>
            <a:fillRect/>
          </a:stretch>
        </p:blipFill>
        <p:spPr>
          <a:xfrm>
            <a:off x="-25400" y="-1155700"/>
            <a:ext cx="12915900" cy="8610600"/>
          </a:xfrm>
          <a:prstGeom prst="rect">
            <a:avLst/>
          </a:prstGeom>
          <a:ln w="12700">
            <a:miter lim="400000"/>
          </a:ln>
        </p:spPr>
      </p:pic>
      <p:sp>
        <p:nvSpPr>
          <p:cNvPr id="870" name="Rektangel 24"/>
          <p:cNvSpPr/>
          <p:nvPr/>
        </p:nvSpPr>
        <p:spPr>
          <a:xfrm>
            <a:off x="-4998" y="6184"/>
            <a:ext cx="5153349" cy="6858331"/>
          </a:xfrm>
          <a:prstGeom prst="rect">
            <a:avLst/>
          </a:prstGeom>
          <a:solidFill>
            <a:srgbClr val="FFFFFF"/>
          </a:solidFill>
          <a:ln w="12700">
            <a:miter lim="400000"/>
          </a:ln>
        </p:spPr>
        <p:txBody>
          <a:bodyPr lIns="45719" rIns="45719" anchor="ctr"/>
          <a:lstStyle/>
          <a:p>
            <a:pPr algn="ctr">
              <a:defRPr>
                <a:solidFill>
                  <a:srgbClr val="EF7C74"/>
                </a:solidFill>
              </a:defRPr>
            </a:pPr>
            <a:endParaRPr/>
          </a:p>
        </p:txBody>
      </p:sp>
      <p:sp>
        <p:nvSpPr>
          <p:cNvPr id="871" name="Rubrik 5"/>
          <p:cNvSpPr txBox="1"/>
          <p:nvPr/>
        </p:nvSpPr>
        <p:spPr>
          <a:xfrm>
            <a:off x="512233" y="569940"/>
            <a:ext cx="9052560"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72">
                <a:solidFill>
                  <a:srgbClr val="2E6F4D"/>
                </a:solidFill>
              </a:defRPr>
            </a:lvl1pPr>
          </a:lstStyle>
          <a:p>
            <a:r>
              <a:t>Din arbetsmiljö</a:t>
            </a:r>
          </a:p>
        </p:txBody>
      </p:sp>
      <p:sp>
        <p:nvSpPr>
          <p:cNvPr id="872" name="Platshållare för innehåll 2"/>
          <p:cNvSpPr txBox="1"/>
          <p:nvPr/>
        </p:nvSpPr>
        <p:spPr>
          <a:xfrm>
            <a:off x="688659" y="1820068"/>
            <a:ext cx="3766034" cy="1131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spcBef>
                <a:spcPts val="300"/>
              </a:spcBef>
              <a:buClr>
                <a:srgbClr val="306F4D"/>
              </a:buClr>
              <a:buSzPct val="100000"/>
              <a:buFont typeface="Arial"/>
              <a:buChar char="•"/>
              <a:defRPr sz="1400" b="1">
                <a:solidFill>
                  <a:srgbClr val="2F6E4D"/>
                </a:solidFill>
              </a:defRPr>
            </a:pPr>
            <a:r>
              <a:t>Skyddsutrustning är viktig</a:t>
            </a:r>
            <a:endParaRPr sz="2200"/>
          </a:p>
          <a:p>
            <a:pPr marL="342900" indent="-342900">
              <a:spcBef>
                <a:spcPts val="300"/>
              </a:spcBef>
              <a:buSzPct val="100000"/>
              <a:buFont typeface="Arial"/>
              <a:buChar char="•"/>
              <a:defRPr sz="1400" b="1"/>
            </a:pPr>
            <a:r>
              <a:t>Var vaksam för ojämn eller för hög arbetsbelastning</a:t>
            </a:r>
            <a:endParaRPr sz="2200"/>
          </a:p>
        </p:txBody>
      </p:sp>
      <p:pic>
        <p:nvPicPr>
          <p:cNvPr id="873" name="Pennanteckning 2" descr="Pennanteckning 2"/>
          <p:cNvPicPr>
            <a:picLocks noChangeAspect="1"/>
          </p:cNvPicPr>
          <p:nvPr/>
        </p:nvPicPr>
        <p:blipFill>
          <a:blip r:embed="rId3"/>
          <a:stretch>
            <a:fillRect/>
          </a:stretch>
        </p:blipFill>
        <p:spPr>
          <a:xfrm>
            <a:off x="6863873" y="3735766"/>
            <a:ext cx="15818" cy="31186"/>
          </a:xfrm>
          <a:prstGeom prst="rect">
            <a:avLst/>
          </a:prstGeom>
          <a:ln w="12700">
            <a:miter lim="400000"/>
          </a:ln>
        </p:spPr>
      </p:pic>
      <p:sp>
        <p:nvSpPr>
          <p:cNvPr id="874" name="Platshållare för innehåll 2"/>
          <p:cNvSpPr txBox="1"/>
          <p:nvPr/>
        </p:nvSpPr>
        <p:spPr>
          <a:xfrm>
            <a:off x="688659" y="4568180"/>
            <a:ext cx="3766034" cy="9410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400" i="1"/>
            </a:pPr>
            <a:r>
              <a:t>”Arbetsförhållandena ska anpassas till människors olika förutsättningar i fysiskt och psykiskt avseende.”</a:t>
            </a:r>
            <a:endParaRPr sz="2200"/>
          </a:p>
          <a:p>
            <a:pPr algn="r">
              <a:spcBef>
                <a:spcPts val="300"/>
              </a:spcBef>
              <a:defRPr sz="1400" i="1"/>
            </a:pPr>
            <a:r>
              <a:t>Arbetsmiljölagen</a:t>
            </a:r>
          </a:p>
        </p:txBody>
      </p:sp>
      <p:pic>
        <p:nvPicPr>
          <p:cNvPr id="875" name="Bild" descr="Bild"/>
          <p:cNvPicPr>
            <a:picLocks noChangeAspect="1"/>
          </p:cNvPicPr>
          <p:nvPr/>
        </p:nvPicPr>
        <p:blipFill>
          <a:blip r:embed="rId4"/>
          <a:stretch>
            <a:fillRect/>
          </a:stretch>
        </p:blipFill>
        <p:spPr>
          <a:xfrm>
            <a:off x="10963492" y="5729205"/>
            <a:ext cx="779510" cy="658151"/>
          </a:xfrm>
          <a:prstGeom prst="rect">
            <a:avLst/>
          </a:prstGeom>
          <a:ln w="12700">
            <a:miter lim="400000"/>
          </a:ln>
        </p:spPr>
      </p:pic>
    </p:spTree>
    <p:extLst>
      <p:ext uri="{BB962C8B-B14F-4D97-AF65-F5344CB8AC3E}">
        <p14:creationId xmlns:p14="http://schemas.microsoft.com/office/powerpoint/2010/main" val="710073709"/>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7" name="Nr-062_Handels_florist_210602_Fixad.jpg" descr="Nr-062_Handels_florist_210602_Fixad.jpg"/>
          <p:cNvPicPr>
            <a:picLocks noChangeAspect="1"/>
          </p:cNvPicPr>
          <p:nvPr/>
        </p:nvPicPr>
        <p:blipFill>
          <a:blip r:embed="rId2"/>
          <a:stretch>
            <a:fillRect/>
          </a:stretch>
        </p:blipFill>
        <p:spPr>
          <a:xfrm>
            <a:off x="-25400" y="-1155700"/>
            <a:ext cx="12915900" cy="8610600"/>
          </a:xfrm>
          <a:prstGeom prst="rect">
            <a:avLst/>
          </a:prstGeom>
          <a:ln w="12700">
            <a:miter lim="400000"/>
          </a:ln>
        </p:spPr>
      </p:pic>
      <p:sp>
        <p:nvSpPr>
          <p:cNvPr id="878" name="Rektangel 24"/>
          <p:cNvSpPr/>
          <p:nvPr/>
        </p:nvSpPr>
        <p:spPr>
          <a:xfrm>
            <a:off x="-4998" y="6184"/>
            <a:ext cx="5153349" cy="6858331"/>
          </a:xfrm>
          <a:prstGeom prst="rect">
            <a:avLst/>
          </a:prstGeom>
          <a:solidFill>
            <a:srgbClr val="FFFFFF"/>
          </a:solidFill>
          <a:ln w="12700">
            <a:miter lim="400000"/>
          </a:ln>
        </p:spPr>
        <p:txBody>
          <a:bodyPr lIns="45719" rIns="45719" anchor="ctr"/>
          <a:lstStyle/>
          <a:p>
            <a:pPr algn="ctr">
              <a:defRPr>
                <a:solidFill>
                  <a:srgbClr val="EF7C74"/>
                </a:solidFill>
              </a:defRPr>
            </a:pPr>
            <a:endParaRPr/>
          </a:p>
        </p:txBody>
      </p:sp>
      <p:sp>
        <p:nvSpPr>
          <p:cNvPr id="879" name="Rubrik 5"/>
          <p:cNvSpPr txBox="1"/>
          <p:nvPr/>
        </p:nvSpPr>
        <p:spPr>
          <a:xfrm>
            <a:off x="512233" y="569940"/>
            <a:ext cx="9052560"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72">
                <a:solidFill>
                  <a:srgbClr val="2E6F4D"/>
                </a:solidFill>
              </a:defRPr>
            </a:lvl1pPr>
          </a:lstStyle>
          <a:p>
            <a:r>
              <a:t>Din arbetsmiljö</a:t>
            </a:r>
          </a:p>
        </p:txBody>
      </p:sp>
      <p:sp>
        <p:nvSpPr>
          <p:cNvPr id="880" name="Platshållare för innehåll 2"/>
          <p:cNvSpPr txBox="1"/>
          <p:nvPr/>
        </p:nvSpPr>
        <p:spPr>
          <a:xfrm>
            <a:off x="688659" y="1820068"/>
            <a:ext cx="3766034" cy="1390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spcBef>
                <a:spcPts val="300"/>
              </a:spcBef>
              <a:buClr>
                <a:srgbClr val="2D6E4C"/>
              </a:buClr>
              <a:buSzPct val="100000"/>
              <a:buFont typeface="Arial"/>
              <a:buChar char="•"/>
              <a:defRPr sz="1400" b="1">
                <a:solidFill>
                  <a:srgbClr val="306F4E"/>
                </a:solidFill>
              </a:defRPr>
            </a:pPr>
            <a:r>
              <a:t>Skyddsutrustning är viktig</a:t>
            </a:r>
            <a:endParaRPr sz="2200"/>
          </a:p>
          <a:p>
            <a:pPr marL="342900" indent="-342900">
              <a:spcBef>
                <a:spcPts val="300"/>
              </a:spcBef>
              <a:buClr>
                <a:srgbClr val="2D6E4C"/>
              </a:buClr>
              <a:buSzPct val="100000"/>
              <a:buFont typeface="Arial"/>
              <a:buChar char="•"/>
              <a:defRPr sz="1400" b="1">
                <a:solidFill>
                  <a:srgbClr val="306F4E"/>
                </a:solidFill>
              </a:defRPr>
            </a:pPr>
            <a:r>
              <a:t>Var vaksam för ojämn eller för hög arbetsbelastning</a:t>
            </a:r>
            <a:endParaRPr sz="2200"/>
          </a:p>
          <a:p>
            <a:pPr marL="342900" indent="-342900">
              <a:spcBef>
                <a:spcPts val="300"/>
              </a:spcBef>
              <a:buClr>
                <a:srgbClr val="000000"/>
              </a:buClr>
              <a:buSzPct val="100000"/>
              <a:buFont typeface="Arial"/>
              <a:buChar char="•"/>
              <a:defRPr sz="1400" b="1"/>
            </a:pPr>
            <a:r>
              <a:t>Mobbning, diskriminering och </a:t>
            </a:r>
            <a:br/>
            <a:r>
              <a:t>psyko-sociala problem är viktiga arbetsmiljöfrågor att motverka</a:t>
            </a:r>
          </a:p>
        </p:txBody>
      </p:sp>
      <p:pic>
        <p:nvPicPr>
          <p:cNvPr id="881" name="Pennanteckning 2" descr="Pennanteckning 2"/>
          <p:cNvPicPr>
            <a:picLocks noChangeAspect="1"/>
          </p:cNvPicPr>
          <p:nvPr/>
        </p:nvPicPr>
        <p:blipFill>
          <a:blip r:embed="rId3"/>
          <a:stretch>
            <a:fillRect/>
          </a:stretch>
        </p:blipFill>
        <p:spPr>
          <a:xfrm>
            <a:off x="6863873" y="3735766"/>
            <a:ext cx="15818" cy="31186"/>
          </a:xfrm>
          <a:prstGeom prst="rect">
            <a:avLst/>
          </a:prstGeom>
          <a:ln w="12700">
            <a:miter lim="400000"/>
          </a:ln>
        </p:spPr>
      </p:pic>
      <p:sp>
        <p:nvSpPr>
          <p:cNvPr id="882" name="Platshållare för innehåll 2"/>
          <p:cNvSpPr txBox="1"/>
          <p:nvPr/>
        </p:nvSpPr>
        <p:spPr>
          <a:xfrm>
            <a:off x="688659" y="4568180"/>
            <a:ext cx="3766034" cy="9410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400" i="1"/>
            </a:pPr>
            <a:r>
              <a:t>”Arbetsförhållandena ska anpassas till människors olika förutsättningar i fysiskt och psykiskt avseende.”</a:t>
            </a:r>
            <a:endParaRPr sz="2200"/>
          </a:p>
          <a:p>
            <a:pPr algn="r">
              <a:spcBef>
                <a:spcPts val="300"/>
              </a:spcBef>
              <a:defRPr sz="1400" i="1"/>
            </a:pPr>
            <a:r>
              <a:t>Arbetsmiljölagen</a:t>
            </a:r>
          </a:p>
        </p:txBody>
      </p:sp>
      <p:pic>
        <p:nvPicPr>
          <p:cNvPr id="883" name="Bild" descr="Bild"/>
          <p:cNvPicPr>
            <a:picLocks noChangeAspect="1"/>
          </p:cNvPicPr>
          <p:nvPr/>
        </p:nvPicPr>
        <p:blipFill>
          <a:blip r:embed="rId4"/>
          <a:stretch>
            <a:fillRect/>
          </a:stretch>
        </p:blipFill>
        <p:spPr>
          <a:xfrm>
            <a:off x="10963492" y="5729205"/>
            <a:ext cx="779510" cy="658151"/>
          </a:xfrm>
          <a:prstGeom prst="rect">
            <a:avLst/>
          </a:prstGeom>
          <a:ln w="12700">
            <a:miter lim="400000"/>
          </a:ln>
        </p:spPr>
      </p:pic>
    </p:spTree>
    <p:extLst>
      <p:ext uri="{BB962C8B-B14F-4D97-AF65-F5344CB8AC3E}">
        <p14:creationId xmlns:p14="http://schemas.microsoft.com/office/powerpoint/2010/main" val="3738369694"/>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5" name="Nr-062_Handels_florist_210602_Fixad.jpg" descr="Nr-062_Handels_florist_210602_Fixad.jpg"/>
          <p:cNvPicPr>
            <a:picLocks noChangeAspect="1"/>
          </p:cNvPicPr>
          <p:nvPr/>
        </p:nvPicPr>
        <p:blipFill>
          <a:blip r:embed="rId2"/>
          <a:stretch>
            <a:fillRect/>
          </a:stretch>
        </p:blipFill>
        <p:spPr>
          <a:xfrm>
            <a:off x="-25400" y="-1155700"/>
            <a:ext cx="12915900" cy="8610600"/>
          </a:xfrm>
          <a:prstGeom prst="rect">
            <a:avLst/>
          </a:prstGeom>
          <a:ln w="12700">
            <a:miter lim="400000"/>
          </a:ln>
        </p:spPr>
      </p:pic>
      <p:sp>
        <p:nvSpPr>
          <p:cNvPr id="886" name="Rektangel 24"/>
          <p:cNvSpPr/>
          <p:nvPr/>
        </p:nvSpPr>
        <p:spPr>
          <a:xfrm>
            <a:off x="-4998" y="6184"/>
            <a:ext cx="5153349" cy="6858331"/>
          </a:xfrm>
          <a:prstGeom prst="rect">
            <a:avLst/>
          </a:prstGeom>
          <a:solidFill>
            <a:srgbClr val="FFFFFF"/>
          </a:solidFill>
          <a:ln w="12700">
            <a:miter lim="400000"/>
          </a:ln>
        </p:spPr>
        <p:txBody>
          <a:bodyPr lIns="45719" rIns="45719" anchor="ctr"/>
          <a:lstStyle/>
          <a:p>
            <a:pPr algn="ctr">
              <a:defRPr>
                <a:solidFill>
                  <a:srgbClr val="EF7C74"/>
                </a:solidFill>
              </a:defRPr>
            </a:pPr>
            <a:endParaRPr/>
          </a:p>
        </p:txBody>
      </p:sp>
      <p:sp>
        <p:nvSpPr>
          <p:cNvPr id="887" name="Rubrik 5"/>
          <p:cNvSpPr txBox="1"/>
          <p:nvPr/>
        </p:nvSpPr>
        <p:spPr>
          <a:xfrm>
            <a:off x="512233" y="569940"/>
            <a:ext cx="9052560"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72">
                <a:solidFill>
                  <a:srgbClr val="2E6F4D"/>
                </a:solidFill>
              </a:defRPr>
            </a:lvl1pPr>
          </a:lstStyle>
          <a:p>
            <a:r>
              <a:t>Din arbetsmiljö</a:t>
            </a:r>
          </a:p>
        </p:txBody>
      </p:sp>
      <p:sp>
        <p:nvSpPr>
          <p:cNvPr id="888" name="Platshållare för innehåll 2"/>
          <p:cNvSpPr txBox="1"/>
          <p:nvPr/>
        </p:nvSpPr>
        <p:spPr>
          <a:xfrm>
            <a:off x="688659" y="1820068"/>
            <a:ext cx="3766034" cy="2063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spcBef>
                <a:spcPts val="300"/>
              </a:spcBef>
              <a:buClr>
                <a:srgbClr val="2F6E4D"/>
              </a:buClr>
              <a:buSzPct val="100000"/>
              <a:buFont typeface="Arial"/>
              <a:buChar char="•"/>
              <a:defRPr sz="1400" b="1">
                <a:solidFill>
                  <a:srgbClr val="2F6E4D"/>
                </a:solidFill>
              </a:defRPr>
            </a:pPr>
            <a:r>
              <a:t>Skyddsutrustning är viktig</a:t>
            </a:r>
            <a:endParaRPr sz="2200"/>
          </a:p>
          <a:p>
            <a:pPr marL="342900" indent="-342900">
              <a:spcBef>
                <a:spcPts val="300"/>
              </a:spcBef>
              <a:buClr>
                <a:srgbClr val="2F6E4D"/>
              </a:buClr>
              <a:buSzPct val="100000"/>
              <a:buFont typeface="Arial"/>
              <a:buChar char="•"/>
              <a:defRPr sz="1400" b="1">
                <a:solidFill>
                  <a:srgbClr val="2F6E4D"/>
                </a:solidFill>
              </a:defRPr>
            </a:pPr>
            <a:r>
              <a:t>Var vaksam för ojämn eller för hög arbetsbelastning</a:t>
            </a:r>
            <a:endParaRPr sz="2200"/>
          </a:p>
          <a:p>
            <a:pPr marL="342900" indent="-342900">
              <a:spcBef>
                <a:spcPts val="300"/>
              </a:spcBef>
              <a:buClr>
                <a:srgbClr val="2F6E4D"/>
              </a:buClr>
              <a:buSzPct val="100000"/>
              <a:buFont typeface="Arial"/>
              <a:buChar char="•"/>
              <a:defRPr sz="1400" b="1">
                <a:solidFill>
                  <a:srgbClr val="2F6E4D"/>
                </a:solidFill>
              </a:defRPr>
            </a:pPr>
            <a:r>
              <a:t>Mobbning, diskriminering och </a:t>
            </a:r>
            <a:br/>
            <a:r>
              <a:t>psyko-sociala problem är viktiga arbetsmiljöfrågor att motverka</a:t>
            </a:r>
            <a:endParaRPr sz="2200"/>
          </a:p>
          <a:p>
            <a:pPr marL="342900" indent="-342900">
              <a:spcBef>
                <a:spcPts val="600"/>
              </a:spcBef>
              <a:buClr>
                <a:srgbClr val="000000"/>
              </a:buClr>
              <a:buSzPct val="100000"/>
              <a:buFont typeface="Arial"/>
              <a:buChar char="•"/>
              <a:defRPr sz="1400" b="1"/>
            </a:pPr>
            <a:r>
              <a:t>Arbetsmiljölagen ska följas</a:t>
            </a:r>
            <a:endParaRPr sz="2200"/>
          </a:p>
        </p:txBody>
      </p:sp>
      <p:pic>
        <p:nvPicPr>
          <p:cNvPr id="889" name="Pennanteckning 2" descr="Pennanteckning 2"/>
          <p:cNvPicPr>
            <a:picLocks noChangeAspect="1"/>
          </p:cNvPicPr>
          <p:nvPr/>
        </p:nvPicPr>
        <p:blipFill>
          <a:blip r:embed="rId3"/>
          <a:stretch>
            <a:fillRect/>
          </a:stretch>
        </p:blipFill>
        <p:spPr>
          <a:xfrm>
            <a:off x="6863873" y="3735766"/>
            <a:ext cx="15818" cy="31186"/>
          </a:xfrm>
          <a:prstGeom prst="rect">
            <a:avLst/>
          </a:prstGeom>
          <a:ln w="12700">
            <a:miter lim="400000"/>
          </a:ln>
        </p:spPr>
      </p:pic>
      <p:sp>
        <p:nvSpPr>
          <p:cNvPr id="890" name="Platshållare för innehåll 2"/>
          <p:cNvSpPr txBox="1"/>
          <p:nvPr/>
        </p:nvSpPr>
        <p:spPr>
          <a:xfrm>
            <a:off x="688659" y="4568180"/>
            <a:ext cx="3766034" cy="9410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400" i="1"/>
            </a:pPr>
            <a:r>
              <a:t>”Arbetsförhållandena ska anpassas till människors olika förutsättningar i fysiskt och psykiskt avseende.”</a:t>
            </a:r>
            <a:endParaRPr sz="2200"/>
          </a:p>
          <a:p>
            <a:pPr algn="r">
              <a:spcBef>
                <a:spcPts val="300"/>
              </a:spcBef>
              <a:defRPr sz="1400" i="1"/>
            </a:pPr>
            <a:r>
              <a:t>Arbetsmiljölagen</a:t>
            </a:r>
          </a:p>
        </p:txBody>
      </p:sp>
      <p:pic>
        <p:nvPicPr>
          <p:cNvPr id="891" name="Bild" descr="Bild"/>
          <p:cNvPicPr>
            <a:picLocks noChangeAspect="1"/>
          </p:cNvPicPr>
          <p:nvPr/>
        </p:nvPicPr>
        <p:blipFill>
          <a:blip r:embed="rId4"/>
          <a:stretch>
            <a:fillRect/>
          </a:stretch>
        </p:blipFill>
        <p:spPr>
          <a:xfrm>
            <a:off x="10963492" y="5729205"/>
            <a:ext cx="779510" cy="658151"/>
          </a:xfrm>
          <a:prstGeom prst="rect">
            <a:avLst/>
          </a:prstGeom>
          <a:ln w="12700">
            <a:miter lim="400000"/>
          </a:ln>
        </p:spPr>
      </p:pic>
    </p:spTree>
    <p:extLst>
      <p:ext uri="{BB962C8B-B14F-4D97-AF65-F5344CB8AC3E}">
        <p14:creationId xmlns:p14="http://schemas.microsoft.com/office/powerpoint/2010/main" val="356061697"/>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3" name="Nr-062_Handels_florist_210602_Fixad.jpg" descr="Nr-062_Handels_florist_210602_Fixad.jpg"/>
          <p:cNvPicPr>
            <a:picLocks noChangeAspect="1"/>
          </p:cNvPicPr>
          <p:nvPr/>
        </p:nvPicPr>
        <p:blipFill>
          <a:blip r:embed="rId2"/>
          <a:stretch>
            <a:fillRect/>
          </a:stretch>
        </p:blipFill>
        <p:spPr>
          <a:xfrm>
            <a:off x="-25400" y="-1155700"/>
            <a:ext cx="12915900" cy="8610600"/>
          </a:xfrm>
          <a:prstGeom prst="rect">
            <a:avLst/>
          </a:prstGeom>
          <a:ln w="12700">
            <a:miter lim="400000"/>
          </a:ln>
        </p:spPr>
      </p:pic>
      <p:sp>
        <p:nvSpPr>
          <p:cNvPr id="894" name="Rektangel 24"/>
          <p:cNvSpPr/>
          <p:nvPr/>
        </p:nvSpPr>
        <p:spPr>
          <a:xfrm>
            <a:off x="-4998" y="6184"/>
            <a:ext cx="5153349" cy="6858331"/>
          </a:xfrm>
          <a:prstGeom prst="rect">
            <a:avLst/>
          </a:prstGeom>
          <a:solidFill>
            <a:srgbClr val="FFFFFF"/>
          </a:solidFill>
          <a:ln w="12700">
            <a:miter lim="400000"/>
          </a:ln>
        </p:spPr>
        <p:txBody>
          <a:bodyPr lIns="45719" rIns="45719" anchor="ctr"/>
          <a:lstStyle/>
          <a:p>
            <a:pPr algn="ctr">
              <a:defRPr>
                <a:solidFill>
                  <a:srgbClr val="EF7C74"/>
                </a:solidFill>
              </a:defRPr>
            </a:pPr>
            <a:endParaRPr/>
          </a:p>
        </p:txBody>
      </p:sp>
      <p:sp>
        <p:nvSpPr>
          <p:cNvPr id="895" name="Rubrik 5"/>
          <p:cNvSpPr txBox="1"/>
          <p:nvPr/>
        </p:nvSpPr>
        <p:spPr>
          <a:xfrm>
            <a:off x="512233" y="569940"/>
            <a:ext cx="9052560"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72">
                <a:solidFill>
                  <a:srgbClr val="2E6F4D"/>
                </a:solidFill>
              </a:defRPr>
            </a:lvl1pPr>
          </a:lstStyle>
          <a:p>
            <a:r>
              <a:t>Din arbetsmiljö</a:t>
            </a:r>
          </a:p>
        </p:txBody>
      </p:sp>
      <p:sp>
        <p:nvSpPr>
          <p:cNvPr id="896" name="Platshållare för innehåll 2"/>
          <p:cNvSpPr txBox="1"/>
          <p:nvPr/>
        </p:nvSpPr>
        <p:spPr>
          <a:xfrm>
            <a:off x="688659" y="1820068"/>
            <a:ext cx="3766034" cy="2152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spcBef>
                <a:spcPts val="300"/>
              </a:spcBef>
              <a:buSzPct val="100000"/>
              <a:buFont typeface="Arial"/>
              <a:buChar char="•"/>
              <a:defRPr sz="1400" b="1">
                <a:solidFill>
                  <a:srgbClr val="2F6E4D"/>
                </a:solidFill>
              </a:defRPr>
            </a:pPr>
            <a:r>
              <a:t>Skyddsutrustning är viktig</a:t>
            </a:r>
            <a:endParaRPr sz="2200"/>
          </a:p>
          <a:p>
            <a:pPr marL="342900" indent="-342900">
              <a:spcBef>
                <a:spcPts val="300"/>
              </a:spcBef>
              <a:buSzPct val="100000"/>
              <a:buFont typeface="Arial"/>
              <a:buChar char="•"/>
              <a:defRPr sz="1400" b="1">
                <a:solidFill>
                  <a:srgbClr val="2F6E4D"/>
                </a:solidFill>
              </a:defRPr>
            </a:pPr>
            <a:r>
              <a:t>Var vaksam för ojämn eller för hög arbetsbelastning</a:t>
            </a:r>
            <a:endParaRPr sz="2200"/>
          </a:p>
          <a:p>
            <a:pPr marL="342900" indent="-342900">
              <a:spcBef>
                <a:spcPts val="300"/>
              </a:spcBef>
              <a:buSzPct val="100000"/>
              <a:buFont typeface="Arial"/>
              <a:buChar char="•"/>
              <a:defRPr sz="1400" b="1">
                <a:solidFill>
                  <a:srgbClr val="2F6E4D"/>
                </a:solidFill>
              </a:defRPr>
            </a:pPr>
            <a:r>
              <a:t>Mobbning, diskriminering och </a:t>
            </a:r>
            <a:br/>
            <a:r>
              <a:t>psyko-sociala problem är viktiga arbetsmiljöfrågor att motverka</a:t>
            </a:r>
            <a:endParaRPr sz="2200"/>
          </a:p>
          <a:p>
            <a:pPr marL="342900" indent="-342900">
              <a:spcBef>
                <a:spcPts val="600"/>
              </a:spcBef>
              <a:buSzPct val="100000"/>
              <a:buFont typeface="Arial"/>
              <a:buChar char="•"/>
              <a:defRPr sz="1400" b="1">
                <a:solidFill>
                  <a:srgbClr val="2F6E4D"/>
                </a:solidFill>
              </a:defRPr>
            </a:pPr>
            <a:r>
              <a:t>Arbetsmiljölagen ska följas</a:t>
            </a:r>
            <a:endParaRPr sz="2200"/>
          </a:p>
          <a:p>
            <a:pPr marL="342900" indent="-342900">
              <a:spcBef>
                <a:spcPts val="600"/>
              </a:spcBef>
              <a:buSzPct val="100000"/>
              <a:buFont typeface="Arial"/>
              <a:buChar char="•"/>
              <a:defRPr sz="1400" b="1"/>
            </a:pPr>
            <a:r>
              <a:t>Rån, hot och våld – ett stort arbetsmiljöproblem i branschen</a:t>
            </a:r>
          </a:p>
        </p:txBody>
      </p:sp>
      <p:pic>
        <p:nvPicPr>
          <p:cNvPr id="897" name="Pennanteckning 2" descr="Pennanteckning 2"/>
          <p:cNvPicPr>
            <a:picLocks noChangeAspect="1"/>
          </p:cNvPicPr>
          <p:nvPr/>
        </p:nvPicPr>
        <p:blipFill>
          <a:blip r:embed="rId3"/>
          <a:stretch>
            <a:fillRect/>
          </a:stretch>
        </p:blipFill>
        <p:spPr>
          <a:xfrm>
            <a:off x="6863873" y="3735766"/>
            <a:ext cx="15818" cy="31186"/>
          </a:xfrm>
          <a:prstGeom prst="rect">
            <a:avLst/>
          </a:prstGeom>
          <a:ln w="12700">
            <a:miter lim="400000"/>
          </a:ln>
        </p:spPr>
      </p:pic>
      <p:sp>
        <p:nvSpPr>
          <p:cNvPr id="898" name="Platshållare för innehåll 2"/>
          <p:cNvSpPr txBox="1"/>
          <p:nvPr/>
        </p:nvSpPr>
        <p:spPr>
          <a:xfrm>
            <a:off x="688659" y="4568180"/>
            <a:ext cx="3766034" cy="9410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400" i="1"/>
            </a:pPr>
            <a:r>
              <a:t>”Arbetsförhållandena ska anpassas till människors olika förutsättningar i fysiskt och psykiskt avseende.”</a:t>
            </a:r>
            <a:endParaRPr sz="2200"/>
          </a:p>
          <a:p>
            <a:pPr algn="r">
              <a:spcBef>
                <a:spcPts val="300"/>
              </a:spcBef>
              <a:defRPr sz="1400" i="1"/>
            </a:pPr>
            <a:r>
              <a:t>Arbetsmiljölagen</a:t>
            </a:r>
          </a:p>
        </p:txBody>
      </p:sp>
      <p:pic>
        <p:nvPicPr>
          <p:cNvPr id="899" name="Bild" descr="Bild"/>
          <p:cNvPicPr>
            <a:picLocks noChangeAspect="1"/>
          </p:cNvPicPr>
          <p:nvPr/>
        </p:nvPicPr>
        <p:blipFill>
          <a:blip r:embed="rId4"/>
          <a:stretch>
            <a:fillRect/>
          </a:stretch>
        </p:blipFill>
        <p:spPr>
          <a:xfrm>
            <a:off x="10963492" y="5729205"/>
            <a:ext cx="779510" cy="658151"/>
          </a:xfrm>
          <a:prstGeom prst="rect">
            <a:avLst/>
          </a:prstGeom>
          <a:ln w="12700">
            <a:miter lim="400000"/>
          </a:ln>
        </p:spPr>
      </p:pic>
    </p:spTree>
    <p:extLst>
      <p:ext uri="{BB962C8B-B14F-4D97-AF65-F5344CB8AC3E}">
        <p14:creationId xmlns:p14="http://schemas.microsoft.com/office/powerpoint/2010/main" val="1458184369"/>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 name="Nr-062_Handels_florist_210602_Fixad.jpg" descr="Nr-062_Handels_florist_210602_Fixad.jpg"/>
          <p:cNvPicPr>
            <a:picLocks noChangeAspect="1"/>
          </p:cNvPicPr>
          <p:nvPr/>
        </p:nvPicPr>
        <p:blipFill>
          <a:blip r:embed="rId2"/>
          <a:stretch>
            <a:fillRect/>
          </a:stretch>
        </p:blipFill>
        <p:spPr>
          <a:xfrm>
            <a:off x="-25400" y="-1155700"/>
            <a:ext cx="12915900" cy="8610600"/>
          </a:xfrm>
          <a:prstGeom prst="rect">
            <a:avLst/>
          </a:prstGeom>
          <a:ln w="12700">
            <a:miter lim="400000"/>
          </a:ln>
        </p:spPr>
      </p:pic>
      <p:sp>
        <p:nvSpPr>
          <p:cNvPr id="902" name="Rektangel 24"/>
          <p:cNvSpPr/>
          <p:nvPr/>
        </p:nvSpPr>
        <p:spPr>
          <a:xfrm>
            <a:off x="-4998" y="6184"/>
            <a:ext cx="5153349" cy="6858331"/>
          </a:xfrm>
          <a:prstGeom prst="rect">
            <a:avLst/>
          </a:prstGeom>
          <a:solidFill>
            <a:srgbClr val="FFFFFF"/>
          </a:solidFill>
          <a:ln w="12700">
            <a:miter lim="400000"/>
          </a:ln>
        </p:spPr>
        <p:txBody>
          <a:bodyPr lIns="45719" rIns="45719" anchor="ctr"/>
          <a:lstStyle/>
          <a:p>
            <a:pPr algn="ctr">
              <a:defRPr>
                <a:solidFill>
                  <a:srgbClr val="EF7C74"/>
                </a:solidFill>
              </a:defRPr>
            </a:pPr>
            <a:endParaRPr/>
          </a:p>
        </p:txBody>
      </p:sp>
      <p:sp>
        <p:nvSpPr>
          <p:cNvPr id="903" name="Rubrik 5"/>
          <p:cNvSpPr txBox="1"/>
          <p:nvPr/>
        </p:nvSpPr>
        <p:spPr>
          <a:xfrm>
            <a:off x="512233" y="569940"/>
            <a:ext cx="9052560"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72">
                <a:solidFill>
                  <a:srgbClr val="2E6F4D"/>
                </a:solidFill>
              </a:defRPr>
            </a:lvl1pPr>
          </a:lstStyle>
          <a:p>
            <a:r>
              <a:t>Din arbetsmiljö</a:t>
            </a:r>
          </a:p>
        </p:txBody>
      </p:sp>
      <p:sp>
        <p:nvSpPr>
          <p:cNvPr id="904" name="Platshållare för innehåll 2"/>
          <p:cNvSpPr txBox="1"/>
          <p:nvPr/>
        </p:nvSpPr>
        <p:spPr>
          <a:xfrm>
            <a:off x="688659" y="1820068"/>
            <a:ext cx="3766034" cy="2554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spcBef>
                <a:spcPts val="300"/>
              </a:spcBef>
              <a:buClr>
                <a:srgbClr val="2D6F4D"/>
              </a:buClr>
              <a:buSzPct val="100000"/>
              <a:buFont typeface="Arial"/>
              <a:buChar char="•"/>
              <a:defRPr sz="1400" b="1">
                <a:solidFill>
                  <a:srgbClr val="2F6F4C"/>
                </a:solidFill>
              </a:defRPr>
            </a:pPr>
            <a:r>
              <a:t>Skyddsutrustning är viktig</a:t>
            </a:r>
            <a:endParaRPr sz="2200"/>
          </a:p>
          <a:p>
            <a:pPr marL="342900" indent="-342900">
              <a:spcBef>
                <a:spcPts val="300"/>
              </a:spcBef>
              <a:buClr>
                <a:srgbClr val="2D6F4D"/>
              </a:buClr>
              <a:buSzPct val="100000"/>
              <a:buFont typeface="Arial"/>
              <a:buChar char="•"/>
              <a:defRPr sz="1400" b="1">
                <a:solidFill>
                  <a:srgbClr val="2F6F4C"/>
                </a:solidFill>
              </a:defRPr>
            </a:pPr>
            <a:r>
              <a:t>Var vaksam för ojämn eller för hög arbetsbelastning</a:t>
            </a:r>
            <a:endParaRPr sz="2200"/>
          </a:p>
          <a:p>
            <a:pPr marL="342900" indent="-342900">
              <a:spcBef>
                <a:spcPts val="300"/>
              </a:spcBef>
              <a:buClr>
                <a:srgbClr val="2D6F4D"/>
              </a:buClr>
              <a:buSzPct val="100000"/>
              <a:buFont typeface="Arial"/>
              <a:buChar char="•"/>
              <a:defRPr sz="1400" b="1">
                <a:solidFill>
                  <a:srgbClr val="2F6F4C"/>
                </a:solidFill>
              </a:defRPr>
            </a:pPr>
            <a:r>
              <a:t>Mobbning, diskriminering och </a:t>
            </a:r>
            <a:br/>
            <a:r>
              <a:t>psyko-sociala problem är viktiga arbetsmiljöfrågor att motverka</a:t>
            </a:r>
            <a:endParaRPr sz="2200"/>
          </a:p>
          <a:p>
            <a:pPr marL="342900" indent="-342900">
              <a:spcBef>
                <a:spcPts val="600"/>
              </a:spcBef>
              <a:buClr>
                <a:srgbClr val="2D6F4D"/>
              </a:buClr>
              <a:buSzPct val="100000"/>
              <a:buFont typeface="Arial"/>
              <a:buChar char="•"/>
              <a:defRPr sz="1400" b="1">
                <a:solidFill>
                  <a:srgbClr val="2F6F4C"/>
                </a:solidFill>
              </a:defRPr>
            </a:pPr>
            <a:r>
              <a:t>Arbetsmiljölagen ska följas</a:t>
            </a:r>
            <a:endParaRPr sz="2200"/>
          </a:p>
          <a:p>
            <a:pPr marL="342900" indent="-342900">
              <a:spcBef>
                <a:spcPts val="600"/>
              </a:spcBef>
              <a:buClr>
                <a:srgbClr val="2D6F4D"/>
              </a:buClr>
              <a:buSzPct val="100000"/>
              <a:buFont typeface="Arial"/>
              <a:buChar char="•"/>
              <a:defRPr sz="1400" b="1">
                <a:solidFill>
                  <a:srgbClr val="2F6F4C"/>
                </a:solidFill>
              </a:defRPr>
            </a:pPr>
            <a:r>
              <a:t>Rån, hot och våld – ett stort arbetsmiljöproblem i branschen</a:t>
            </a:r>
            <a:endParaRPr sz="2200"/>
          </a:p>
          <a:p>
            <a:pPr marL="342900" indent="-342900">
              <a:spcBef>
                <a:spcPts val="600"/>
              </a:spcBef>
              <a:buSzPct val="100000"/>
              <a:buFont typeface="Arial"/>
              <a:buChar char="•"/>
              <a:defRPr sz="1400" b="1"/>
            </a:pPr>
            <a:r>
              <a:t>2</a:t>
            </a:r>
            <a:r>
              <a:rPr lang="sv-SE"/>
              <a:t>–</a:t>
            </a:r>
            <a:r>
              <a:t>3 butiker rånas varje dag</a:t>
            </a:r>
            <a:endParaRPr sz="2200"/>
          </a:p>
        </p:txBody>
      </p:sp>
      <p:pic>
        <p:nvPicPr>
          <p:cNvPr id="905" name="Pennanteckning 2" descr="Pennanteckning 2"/>
          <p:cNvPicPr>
            <a:picLocks noChangeAspect="1"/>
          </p:cNvPicPr>
          <p:nvPr/>
        </p:nvPicPr>
        <p:blipFill>
          <a:blip r:embed="rId3"/>
          <a:stretch>
            <a:fillRect/>
          </a:stretch>
        </p:blipFill>
        <p:spPr>
          <a:xfrm>
            <a:off x="6863873" y="3735766"/>
            <a:ext cx="15818" cy="31186"/>
          </a:xfrm>
          <a:prstGeom prst="rect">
            <a:avLst/>
          </a:prstGeom>
          <a:ln w="12700">
            <a:miter lim="400000"/>
          </a:ln>
        </p:spPr>
      </p:pic>
      <p:sp>
        <p:nvSpPr>
          <p:cNvPr id="906" name="Platshållare för innehåll 2"/>
          <p:cNvSpPr txBox="1"/>
          <p:nvPr/>
        </p:nvSpPr>
        <p:spPr>
          <a:xfrm>
            <a:off x="688659" y="4568180"/>
            <a:ext cx="3766034" cy="9410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400" i="1"/>
            </a:pPr>
            <a:r>
              <a:t>”Arbetsförhållandena ska anpassas till människors olika förutsättningar i fysiskt och psykiskt avseende.”</a:t>
            </a:r>
            <a:endParaRPr sz="2200"/>
          </a:p>
          <a:p>
            <a:pPr algn="r">
              <a:spcBef>
                <a:spcPts val="300"/>
              </a:spcBef>
              <a:defRPr sz="1400" i="1"/>
            </a:pPr>
            <a:r>
              <a:t>Arbetsmiljölagen</a:t>
            </a:r>
          </a:p>
        </p:txBody>
      </p:sp>
      <p:pic>
        <p:nvPicPr>
          <p:cNvPr id="907" name="Bild" descr="Bild"/>
          <p:cNvPicPr>
            <a:picLocks noChangeAspect="1"/>
          </p:cNvPicPr>
          <p:nvPr/>
        </p:nvPicPr>
        <p:blipFill>
          <a:blip r:embed="rId4"/>
          <a:stretch>
            <a:fillRect/>
          </a:stretch>
        </p:blipFill>
        <p:spPr>
          <a:xfrm>
            <a:off x="10963492" y="5729205"/>
            <a:ext cx="779510" cy="658151"/>
          </a:xfrm>
          <a:prstGeom prst="rect">
            <a:avLst/>
          </a:prstGeom>
          <a:ln w="12700">
            <a:miter lim="400000"/>
          </a:ln>
        </p:spPr>
      </p:pic>
    </p:spTree>
    <p:extLst>
      <p:ext uri="{BB962C8B-B14F-4D97-AF65-F5344CB8AC3E}">
        <p14:creationId xmlns:p14="http://schemas.microsoft.com/office/powerpoint/2010/main" val="2660983227"/>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 name="Bild" descr="Bild"/>
          <p:cNvPicPr>
            <a:picLocks/>
          </p:cNvPicPr>
          <p:nvPr/>
        </p:nvPicPr>
        <p:blipFill>
          <a:blip r:embed="rId3"/>
          <a:stretch>
            <a:fillRect/>
          </a:stretch>
        </p:blipFill>
        <p:spPr>
          <a:xfrm>
            <a:off x="6337" y="3735"/>
            <a:ext cx="12179326" cy="6850530"/>
          </a:xfrm>
          <a:prstGeom prst="rect">
            <a:avLst/>
          </a:prstGeom>
          <a:ln w="12700">
            <a:miter lim="400000"/>
          </a:ln>
        </p:spPr>
      </p:pic>
      <p:sp>
        <p:nvSpPr>
          <p:cNvPr id="910" name="Rubrik 5"/>
          <p:cNvSpPr txBox="1"/>
          <p:nvPr/>
        </p:nvSpPr>
        <p:spPr>
          <a:xfrm>
            <a:off x="575733" y="2649793"/>
            <a:ext cx="8287809" cy="11432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nSpc>
                <a:spcPct val="90000"/>
              </a:lnSpc>
              <a:defRPr sz="6100" b="1" spc="-338">
                <a:solidFill>
                  <a:srgbClr val="8F172E"/>
                </a:solidFill>
              </a:defRPr>
            </a:lvl1pPr>
          </a:lstStyle>
          <a:p>
            <a:r>
              <a:t>Skyddsombudet</a:t>
            </a:r>
          </a:p>
        </p:txBody>
      </p:sp>
      <p:pic>
        <p:nvPicPr>
          <p:cNvPr id="911" name="Bildobjekt 2" descr="Bildobjekt 2"/>
          <p:cNvPicPr>
            <a:picLocks noChangeAspect="1"/>
          </p:cNvPicPr>
          <p:nvPr/>
        </p:nvPicPr>
        <p:blipFill>
          <a:blip r:embed="rId4"/>
          <a:stretch>
            <a:fillRect/>
          </a:stretch>
        </p:blipFill>
        <p:spPr>
          <a:xfrm>
            <a:off x="10841797" y="5547014"/>
            <a:ext cx="1020557" cy="1020556"/>
          </a:xfrm>
          <a:prstGeom prst="rect">
            <a:avLst/>
          </a:prstGeom>
          <a:ln w="12700">
            <a:miter lim="400000"/>
          </a:ln>
        </p:spPr>
      </p:pic>
      <p:sp>
        <p:nvSpPr>
          <p:cNvPr id="912" name="Rubrik 5"/>
          <p:cNvSpPr txBox="1"/>
          <p:nvPr/>
        </p:nvSpPr>
        <p:spPr>
          <a:xfrm>
            <a:off x="512233" y="569940"/>
            <a:ext cx="9052560"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72">
                <a:solidFill>
                  <a:srgbClr val="E32013"/>
                </a:solidFill>
              </a:defRPr>
            </a:lvl1pPr>
          </a:lstStyle>
          <a:p>
            <a:r>
              <a:t>Din arbetsmiljö</a:t>
            </a:r>
          </a:p>
        </p:txBody>
      </p:sp>
      <p:sp>
        <p:nvSpPr>
          <p:cNvPr id="913" name="• Utses av facket…"/>
          <p:cNvSpPr txBox="1"/>
          <p:nvPr/>
        </p:nvSpPr>
        <p:spPr>
          <a:xfrm>
            <a:off x="582471" y="4054861"/>
            <a:ext cx="5903948" cy="11432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600" b="1" spc="-200">
                <a:solidFill>
                  <a:srgbClr val="8F172E"/>
                </a:solidFill>
              </a:defRPr>
            </a:pPr>
            <a:r>
              <a:t>• Utses av facket</a:t>
            </a:r>
          </a:p>
          <a:p>
            <a:pPr>
              <a:defRPr sz="3600" b="1" spc="-200">
                <a:solidFill>
                  <a:srgbClr val="8F172E"/>
                </a:solidFill>
              </a:defRPr>
            </a:pPr>
            <a:r>
              <a:t>• Kollar arbetsmiljön på jobbet</a:t>
            </a:r>
          </a:p>
        </p:txBody>
      </p:sp>
      <p:pic>
        <p:nvPicPr>
          <p:cNvPr id="914" name="Bild" descr="Bild"/>
          <p:cNvPicPr>
            <a:picLocks noChangeAspect="1"/>
          </p:cNvPicPr>
          <p:nvPr/>
        </p:nvPicPr>
        <p:blipFill>
          <a:blip r:embed="rId5"/>
          <a:stretch>
            <a:fillRect/>
          </a:stretch>
        </p:blipFill>
        <p:spPr>
          <a:xfrm>
            <a:off x="6870424" y="1448985"/>
            <a:ext cx="3586153" cy="6850529"/>
          </a:xfrm>
          <a:prstGeom prst="rect">
            <a:avLst/>
          </a:prstGeom>
          <a:ln w="12700">
            <a:miter lim="400000"/>
          </a:ln>
        </p:spPr>
      </p:pic>
      <p:pic>
        <p:nvPicPr>
          <p:cNvPr id="915" name="Bild" descr="Bild"/>
          <p:cNvPicPr>
            <a:picLocks noChangeAspect="1"/>
          </p:cNvPicPr>
          <p:nvPr/>
        </p:nvPicPr>
        <p:blipFill>
          <a:blip r:embed="rId6"/>
          <a:stretch>
            <a:fillRect/>
          </a:stretch>
        </p:blipFill>
        <p:spPr>
          <a:xfrm>
            <a:off x="9014600" y="5304083"/>
            <a:ext cx="257584" cy="257584"/>
          </a:xfrm>
          <a:prstGeom prst="rect">
            <a:avLst/>
          </a:prstGeom>
          <a:ln w="12700">
            <a:miter lim="400000"/>
          </a:ln>
        </p:spPr>
      </p:pic>
    </p:spTree>
    <p:extLst>
      <p:ext uri="{BB962C8B-B14F-4D97-AF65-F5344CB8AC3E}">
        <p14:creationId xmlns:p14="http://schemas.microsoft.com/office/powerpoint/2010/main" val="388318595"/>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Platshållare för text 2"/>
          <p:cNvSpPr txBox="1">
            <a:spLocks noGrp="1"/>
          </p:cNvSpPr>
          <p:nvPr>
            <p:ph type="body" sz="quarter" idx="4294967295"/>
          </p:nvPr>
        </p:nvSpPr>
        <p:spPr>
          <a:xfrm>
            <a:off x="688659" y="4069025"/>
            <a:ext cx="7727339" cy="2093270"/>
          </a:xfrm>
          <a:prstGeom prst="rect">
            <a:avLst/>
          </a:prstGeom>
        </p:spPr>
        <p:txBody>
          <a:bodyPr numCol="2" spcCol="386366">
            <a:normAutofit/>
          </a:bodyPr>
          <a:lstStyle/>
          <a:p>
            <a:pPr>
              <a:spcBef>
                <a:spcPts val="300"/>
              </a:spcBef>
              <a:defRPr sz="1400"/>
            </a:pPr>
            <a:r>
              <a:t>Sexuella trakasserier är ALDRIG ok! </a:t>
            </a:r>
          </a:p>
          <a:p>
            <a:pPr>
              <a:spcBef>
                <a:spcPts val="300"/>
              </a:spcBef>
              <a:defRPr sz="1400"/>
            </a:pPr>
            <a:r>
              <a:t>Vår egen bransch är inte förskonad. </a:t>
            </a:r>
          </a:p>
          <a:p>
            <a:pPr>
              <a:spcBef>
                <a:spcPts val="300"/>
              </a:spcBef>
              <a:defRPr sz="1400"/>
            </a:pPr>
            <a:r>
              <a:t>Handels grundläggande värderingar handlar om alla människors lika värde, rättvisa och goda arbetsvillkor.</a:t>
            </a:r>
          </a:p>
          <a:p>
            <a:pPr>
              <a:spcBef>
                <a:spcPts val="300"/>
              </a:spcBef>
              <a:defRPr sz="1400"/>
            </a:pPr>
            <a:r>
              <a:t>Säg ifrån och markera!</a:t>
            </a:r>
          </a:p>
          <a:p>
            <a:pPr>
              <a:spcBef>
                <a:spcPts val="300"/>
              </a:spcBef>
              <a:defRPr sz="1400"/>
            </a:pPr>
            <a:r>
              <a:t>Det är alltid arbetsgivaren som ansvarar för arbetsmiljön. </a:t>
            </a:r>
          </a:p>
          <a:p>
            <a:pPr marL="0" indent="0">
              <a:spcBef>
                <a:spcPts val="1200"/>
              </a:spcBef>
              <a:buSzTx/>
              <a:buNone/>
              <a:defRPr sz="1400"/>
            </a:pPr>
            <a:r>
              <a:t>Om du eller någon </a:t>
            </a:r>
            <a:br/>
            <a:r>
              <a:t>på arbetsplatsen skulle </a:t>
            </a:r>
            <a:br/>
            <a:r>
              <a:t>drabbas av trakasserier, </a:t>
            </a:r>
            <a:br/>
            <a:r>
              <a:t>gör så här:</a:t>
            </a:r>
          </a:p>
          <a:p>
            <a:pPr>
              <a:spcBef>
                <a:spcPts val="600"/>
              </a:spcBef>
              <a:defRPr sz="1400"/>
            </a:pPr>
            <a:r>
              <a:t>Säg ifrån!</a:t>
            </a:r>
          </a:p>
          <a:p>
            <a:pPr>
              <a:spcBef>
                <a:spcPts val="300"/>
              </a:spcBef>
              <a:defRPr sz="1400"/>
            </a:pPr>
            <a:r>
              <a:t>Dokumentera vad som hänt!</a:t>
            </a:r>
          </a:p>
          <a:p>
            <a:pPr>
              <a:spcBef>
                <a:spcPts val="300"/>
              </a:spcBef>
              <a:defRPr sz="1400"/>
            </a:pPr>
            <a:r>
              <a:t>Berätta för din chef!</a:t>
            </a:r>
          </a:p>
        </p:txBody>
      </p:sp>
      <p:pic>
        <p:nvPicPr>
          <p:cNvPr id="929" name="Bildobjekt 2" descr="Bildobjekt 2"/>
          <p:cNvPicPr>
            <a:picLocks noChangeAspect="1"/>
          </p:cNvPicPr>
          <p:nvPr/>
        </p:nvPicPr>
        <p:blipFill>
          <a:blip r:embed="rId3"/>
          <a:stretch>
            <a:fillRect/>
          </a:stretch>
        </p:blipFill>
        <p:spPr>
          <a:xfrm>
            <a:off x="10841797" y="5547014"/>
            <a:ext cx="1020557" cy="1020556"/>
          </a:xfrm>
          <a:prstGeom prst="rect">
            <a:avLst/>
          </a:prstGeom>
          <a:ln w="12700">
            <a:miter lim="400000"/>
          </a:ln>
        </p:spPr>
      </p:pic>
      <p:sp>
        <p:nvSpPr>
          <p:cNvPr id="930" name="Rubrik 5"/>
          <p:cNvSpPr txBox="1"/>
          <p:nvPr/>
        </p:nvSpPr>
        <p:spPr>
          <a:xfrm>
            <a:off x="512233" y="569940"/>
            <a:ext cx="9052560"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72">
                <a:solidFill>
                  <a:srgbClr val="F7C2C8"/>
                </a:solidFill>
              </a:defRPr>
            </a:lvl1pPr>
          </a:lstStyle>
          <a:p>
            <a:r>
              <a:t>Din arbetsmiljö</a:t>
            </a:r>
          </a:p>
        </p:txBody>
      </p:sp>
      <p:pic>
        <p:nvPicPr>
          <p:cNvPr id="931" name="Bild" descr="Bild"/>
          <p:cNvPicPr>
            <a:picLocks noChangeAspect="1"/>
          </p:cNvPicPr>
          <p:nvPr/>
        </p:nvPicPr>
        <p:blipFill>
          <a:blip r:embed="rId4"/>
          <a:stretch>
            <a:fillRect/>
          </a:stretch>
        </p:blipFill>
        <p:spPr>
          <a:xfrm>
            <a:off x="704850" y="1003795"/>
            <a:ext cx="10985500" cy="5149807"/>
          </a:xfrm>
          <a:prstGeom prst="rect">
            <a:avLst/>
          </a:prstGeom>
          <a:ln w="12700">
            <a:miter lim="400000"/>
          </a:ln>
        </p:spPr>
      </p:pic>
      <p:sp>
        <p:nvSpPr>
          <p:cNvPr id="932" name="Läs mer på: https://handels.se/medlem/arbetsmiljo/metoo/"/>
          <p:cNvSpPr txBox="1"/>
          <p:nvPr/>
        </p:nvSpPr>
        <p:spPr>
          <a:xfrm>
            <a:off x="696159" y="6183003"/>
            <a:ext cx="5014650" cy="288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spcBef>
                <a:spcPts val="600"/>
              </a:spcBef>
              <a:buFont typeface="Arial"/>
              <a:defRPr sz="1400" b="1">
                <a:solidFill>
                  <a:srgbClr val="E22619"/>
                </a:solidFill>
              </a:defRPr>
            </a:pPr>
            <a:r>
              <a:rPr>
                <a:solidFill>
                  <a:srgbClr val="8F172E"/>
                </a:solidFill>
              </a:rPr>
              <a:t>Läs mer på: </a:t>
            </a:r>
            <a:r>
              <a:t>https://handels.se/medlem/arbetsmiljo/metoo/</a:t>
            </a:r>
          </a:p>
        </p:txBody>
      </p:sp>
    </p:spTree>
    <p:extLst>
      <p:ext uri="{BB962C8B-B14F-4D97-AF65-F5344CB8AC3E}">
        <p14:creationId xmlns:p14="http://schemas.microsoft.com/office/powerpoint/2010/main" val="3945834078"/>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1" name="Bild" descr="Bild"/>
          <p:cNvPicPr>
            <a:picLocks/>
          </p:cNvPicPr>
          <p:nvPr/>
        </p:nvPicPr>
        <p:blipFill>
          <a:blip r:embed="rId3"/>
          <a:stretch>
            <a:fillRect/>
          </a:stretch>
        </p:blipFill>
        <p:spPr>
          <a:xfrm>
            <a:off x="0" y="-1963"/>
            <a:ext cx="12192001" cy="6861926"/>
          </a:xfrm>
          <a:prstGeom prst="rect">
            <a:avLst/>
          </a:prstGeom>
          <a:ln w="12700">
            <a:miter lim="400000"/>
          </a:ln>
        </p:spPr>
      </p:pic>
      <p:pic>
        <p:nvPicPr>
          <p:cNvPr id="952" name="Bild" descr="Bild"/>
          <p:cNvPicPr>
            <a:picLocks noChangeAspect="1"/>
          </p:cNvPicPr>
          <p:nvPr/>
        </p:nvPicPr>
        <p:blipFill>
          <a:blip r:embed="rId4"/>
          <a:srcRect b="64448"/>
          <a:stretch>
            <a:fillRect/>
          </a:stretch>
        </p:blipFill>
        <p:spPr>
          <a:xfrm>
            <a:off x="8363067" y="1090201"/>
            <a:ext cx="1342683" cy="1436262"/>
          </a:xfrm>
          <a:prstGeom prst="rect">
            <a:avLst/>
          </a:prstGeom>
          <a:ln w="12700">
            <a:miter lim="400000"/>
          </a:ln>
        </p:spPr>
      </p:pic>
      <p:pic>
        <p:nvPicPr>
          <p:cNvPr id="953" name="Bild" descr="Bild"/>
          <p:cNvPicPr>
            <a:picLocks noChangeAspect="1"/>
          </p:cNvPicPr>
          <p:nvPr/>
        </p:nvPicPr>
        <p:blipFill>
          <a:blip r:embed="rId5"/>
          <a:stretch>
            <a:fillRect/>
          </a:stretch>
        </p:blipFill>
        <p:spPr>
          <a:xfrm>
            <a:off x="826716" y="1016000"/>
            <a:ext cx="4826001" cy="4826000"/>
          </a:xfrm>
          <a:prstGeom prst="rect">
            <a:avLst/>
          </a:prstGeom>
          <a:ln w="12700">
            <a:miter lim="400000"/>
          </a:ln>
        </p:spPr>
      </p:pic>
      <p:sp>
        <p:nvSpPr>
          <p:cNvPr id="954" name="Rubrik 5"/>
          <p:cNvSpPr txBox="1"/>
          <p:nvPr/>
        </p:nvSpPr>
        <p:spPr>
          <a:xfrm>
            <a:off x="1291166" y="2019189"/>
            <a:ext cx="4667284" cy="38478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nSpc>
                <a:spcPct val="90000"/>
              </a:lnSpc>
              <a:defRPr sz="11000" b="1" spc="-611">
                <a:solidFill>
                  <a:srgbClr val="25AC8D"/>
                </a:solidFill>
              </a:defRPr>
            </a:pPr>
            <a:r>
              <a:t>Under </a:t>
            </a:r>
          </a:p>
          <a:p>
            <a:pPr>
              <a:lnSpc>
                <a:spcPct val="90000"/>
              </a:lnSpc>
              <a:defRPr sz="11000" b="1" spc="-611">
                <a:solidFill>
                  <a:srgbClr val="25AC8D"/>
                </a:solidFill>
              </a:defRPr>
            </a:pPr>
            <a:r>
              <a:t>18 år?</a:t>
            </a:r>
          </a:p>
        </p:txBody>
      </p:sp>
      <p:pic>
        <p:nvPicPr>
          <p:cNvPr id="955" name="Bildobjekt 2" descr="Bildobjekt 2"/>
          <p:cNvPicPr>
            <a:picLocks noChangeAspect="1"/>
          </p:cNvPicPr>
          <p:nvPr/>
        </p:nvPicPr>
        <p:blipFill>
          <a:blip r:embed="rId6"/>
          <a:stretch>
            <a:fillRect/>
          </a:stretch>
        </p:blipFill>
        <p:spPr>
          <a:xfrm>
            <a:off x="10841797" y="5547014"/>
            <a:ext cx="1020557" cy="1020556"/>
          </a:xfrm>
          <a:prstGeom prst="rect">
            <a:avLst/>
          </a:prstGeom>
          <a:ln w="12700">
            <a:miter lim="400000"/>
          </a:ln>
        </p:spPr>
      </p:pic>
      <p:sp>
        <p:nvSpPr>
          <p:cNvPr id="956" name="Platshållare för innehåll 2"/>
          <p:cNvSpPr txBox="1">
            <a:spLocks noGrp="1"/>
          </p:cNvSpPr>
          <p:nvPr>
            <p:ph type="body" sz="quarter" idx="4294967295"/>
          </p:nvPr>
        </p:nvSpPr>
        <p:spPr>
          <a:xfrm>
            <a:off x="6294139" y="2593999"/>
            <a:ext cx="3528391" cy="3240361"/>
          </a:xfrm>
          <a:prstGeom prst="rect">
            <a:avLst/>
          </a:prstGeom>
        </p:spPr>
        <p:txBody>
          <a:bodyPr>
            <a:normAutofit/>
          </a:bodyPr>
          <a:lstStyle/>
          <a:p>
            <a:pPr marL="0" indent="0">
              <a:spcBef>
                <a:spcPts val="600"/>
              </a:spcBef>
              <a:buSzTx/>
              <a:buNone/>
              <a:defRPr sz="1400" b="1"/>
            </a:pPr>
            <a:r>
              <a:t>Då gäller särskilda regler, bland annat:</a:t>
            </a:r>
          </a:p>
          <a:p>
            <a:pPr>
              <a:spcBef>
                <a:spcPts val="600"/>
              </a:spcBef>
              <a:defRPr sz="1400"/>
            </a:pPr>
            <a:r>
              <a:t>Äldre barn (under 16 år) får bara ha lätt och ofarligt arbete som inte innebär stort ansvarstagande. Inte arbeta i miljöer där det finns risk för våld och aldrig sälja åldersreglerade varor som snus, alkohol och tobak.</a:t>
            </a:r>
          </a:p>
          <a:p>
            <a:pPr>
              <a:spcBef>
                <a:spcPts val="600"/>
              </a:spcBef>
              <a:defRPr sz="1400"/>
            </a:pPr>
            <a:r>
              <a:t>Ungdomar (under 18) får inte utföra </a:t>
            </a:r>
            <a:br/>
            <a:r>
              <a:t>arbete som innebär särskilda risker. </a:t>
            </a:r>
            <a:br/>
            <a:r>
              <a:t>Aldrig transportera pengar utanför arbetsplatsen. </a:t>
            </a:r>
          </a:p>
          <a:p>
            <a:pPr>
              <a:spcBef>
                <a:spcPts val="600"/>
              </a:spcBef>
              <a:defRPr sz="1400"/>
            </a:pPr>
            <a:r>
              <a:t>Du får inte jobba hur sent som helst </a:t>
            </a:r>
            <a:br/>
            <a:r>
              <a:t>eller för många timmar.</a:t>
            </a:r>
          </a:p>
        </p:txBody>
      </p:sp>
      <p:pic>
        <p:nvPicPr>
          <p:cNvPr id="957" name="Bild" descr="Bild"/>
          <p:cNvPicPr>
            <a:picLocks noChangeAspect="1"/>
          </p:cNvPicPr>
          <p:nvPr/>
        </p:nvPicPr>
        <p:blipFill>
          <a:blip r:embed="rId7"/>
          <a:srcRect b="60288"/>
          <a:stretch>
            <a:fillRect/>
          </a:stretch>
        </p:blipFill>
        <p:spPr>
          <a:xfrm>
            <a:off x="7463194" y="967964"/>
            <a:ext cx="1342683" cy="1558721"/>
          </a:xfrm>
          <a:prstGeom prst="rect">
            <a:avLst/>
          </a:prstGeom>
          <a:ln w="12700">
            <a:miter lim="400000"/>
          </a:ln>
        </p:spPr>
      </p:pic>
      <p:pic>
        <p:nvPicPr>
          <p:cNvPr id="958" name="Bild" descr="Bild"/>
          <p:cNvPicPr>
            <a:picLocks noChangeAspect="1"/>
          </p:cNvPicPr>
          <p:nvPr/>
        </p:nvPicPr>
        <p:blipFill>
          <a:blip r:embed="rId8"/>
          <a:srcRect b="61805"/>
          <a:stretch>
            <a:fillRect/>
          </a:stretch>
        </p:blipFill>
        <p:spPr>
          <a:xfrm>
            <a:off x="6458248" y="1017970"/>
            <a:ext cx="1378688" cy="1508683"/>
          </a:xfrm>
          <a:prstGeom prst="rect">
            <a:avLst/>
          </a:prstGeom>
          <a:ln w="12700">
            <a:miter lim="400000"/>
          </a:ln>
        </p:spPr>
      </p:pic>
    </p:spTree>
    <p:extLst>
      <p:ext uri="{BB962C8B-B14F-4D97-AF65-F5344CB8AC3E}">
        <p14:creationId xmlns:p14="http://schemas.microsoft.com/office/powerpoint/2010/main" val="1794471908"/>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 name="Bild" descr="Bild"/>
          <p:cNvPicPr>
            <a:picLocks/>
          </p:cNvPicPr>
          <p:nvPr/>
        </p:nvPicPr>
        <p:blipFill>
          <a:blip r:embed="rId3"/>
          <a:stretch>
            <a:fillRect/>
          </a:stretch>
        </p:blipFill>
        <p:spPr>
          <a:xfrm>
            <a:off x="-1367" y="2806"/>
            <a:ext cx="12194734" cy="6865088"/>
          </a:xfrm>
          <a:prstGeom prst="rect">
            <a:avLst/>
          </a:prstGeom>
          <a:ln w="12700">
            <a:miter lim="400000"/>
          </a:ln>
        </p:spPr>
      </p:pic>
      <p:pic>
        <p:nvPicPr>
          <p:cNvPr id="1004" name="Bild" descr="Bild"/>
          <p:cNvPicPr>
            <a:picLocks noChangeAspect="1"/>
          </p:cNvPicPr>
          <p:nvPr/>
        </p:nvPicPr>
        <p:blipFill>
          <a:blip r:embed="rId4"/>
          <a:stretch>
            <a:fillRect/>
          </a:stretch>
        </p:blipFill>
        <p:spPr>
          <a:xfrm>
            <a:off x="9907758" y="1642752"/>
            <a:ext cx="2851406" cy="8356601"/>
          </a:xfrm>
          <a:prstGeom prst="rect">
            <a:avLst/>
          </a:prstGeom>
          <a:ln w="12700">
            <a:miter lim="400000"/>
          </a:ln>
        </p:spPr>
      </p:pic>
      <p:pic>
        <p:nvPicPr>
          <p:cNvPr id="1005" name="Bild" descr="Bild"/>
          <p:cNvPicPr>
            <a:picLocks noChangeAspect="1"/>
          </p:cNvPicPr>
          <p:nvPr/>
        </p:nvPicPr>
        <p:blipFill>
          <a:blip r:embed="rId5"/>
          <a:stretch>
            <a:fillRect/>
          </a:stretch>
        </p:blipFill>
        <p:spPr>
          <a:xfrm>
            <a:off x="7517466" y="1220055"/>
            <a:ext cx="3149347" cy="8915401"/>
          </a:xfrm>
          <a:prstGeom prst="rect">
            <a:avLst/>
          </a:prstGeom>
          <a:ln w="12700">
            <a:miter lim="400000"/>
          </a:ln>
        </p:spPr>
      </p:pic>
      <p:sp>
        <p:nvSpPr>
          <p:cNvPr id="1006" name="Ellips 11"/>
          <p:cNvSpPr/>
          <p:nvPr/>
        </p:nvSpPr>
        <p:spPr>
          <a:xfrm>
            <a:off x="551383" y="1232755"/>
            <a:ext cx="4032449" cy="4032450"/>
          </a:xfrm>
          <a:prstGeom prst="ellipse">
            <a:avLst/>
          </a:prstGeom>
          <a:solidFill>
            <a:schemeClr val="accent1"/>
          </a:solidFill>
          <a:ln w="25400">
            <a:solidFill>
              <a:schemeClr val="accent1"/>
            </a:solidFill>
          </a:ln>
        </p:spPr>
        <p:txBody>
          <a:bodyPr lIns="45719" rIns="45719" anchor="ctr"/>
          <a:lstStyle/>
          <a:p>
            <a:pPr algn="ctr">
              <a:defRPr>
                <a:solidFill>
                  <a:srgbClr val="FFFFFF"/>
                </a:solidFill>
              </a:defRPr>
            </a:pPr>
            <a:endParaRPr/>
          </a:p>
        </p:txBody>
      </p:sp>
      <p:sp>
        <p:nvSpPr>
          <p:cNvPr id="1007" name="textruta 1"/>
          <p:cNvSpPr txBox="1"/>
          <p:nvPr/>
        </p:nvSpPr>
        <p:spPr>
          <a:xfrm>
            <a:off x="4709843" y="2279483"/>
            <a:ext cx="2996621" cy="18373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85750" indent="-285750">
              <a:spcBef>
                <a:spcPts val="1200"/>
              </a:spcBef>
              <a:buSzPct val="100000"/>
              <a:buFont typeface="Arial"/>
              <a:buChar char="•"/>
              <a:defRPr sz="1600"/>
            </a:pPr>
            <a:r>
              <a:t>Provjobba gratis</a:t>
            </a:r>
          </a:p>
          <a:p>
            <a:pPr marL="285750" indent="-285750">
              <a:spcBef>
                <a:spcPts val="1200"/>
              </a:spcBef>
              <a:buSzPct val="100000"/>
              <a:buFont typeface="Arial"/>
              <a:buChar char="•"/>
              <a:defRPr sz="1600"/>
            </a:pPr>
            <a:r>
              <a:t>Arbeta svart</a:t>
            </a:r>
          </a:p>
          <a:p>
            <a:pPr marL="285750" indent="-285750">
              <a:spcBef>
                <a:spcPts val="1200"/>
              </a:spcBef>
              <a:buSzPct val="100000"/>
              <a:buFont typeface="Arial"/>
              <a:buChar char="•"/>
              <a:defRPr sz="1600"/>
            </a:pPr>
            <a:r>
              <a:t>Diskriminering</a:t>
            </a:r>
          </a:p>
          <a:p>
            <a:pPr marL="285750" indent="-285750">
              <a:spcBef>
                <a:spcPts val="1200"/>
              </a:spcBef>
              <a:buSzPct val="100000"/>
              <a:buFont typeface="Arial"/>
              <a:buChar char="•"/>
              <a:defRPr sz="1600"/>
            </a:pPr>
            <a:r>
              <a:t>Sexuella trakasserier</a:t>
            </a:r>
          </a:p>
          <a:p>
            <a:pPr marL="285750" indent="-285750">
              <a:spcBef>
                <a:spcPts val="1200"/>
              </a:spcBef>
              <a:buSzPct val="100000"/>
              <a:buFont typeface="Arial"/>
              <a:buChar char="•"/>
              <a:defRPr sz="1600"/>
            </a:pPr>
            <a:r>
              <a:t>Mobbning och trakasserier</a:t>
            </a:r>
          </a:p>
        </p:txBody>
      </p:sp>
      <p:pic>
        <p:nvPicPr>
          <p:cNvPr id="1008" name="Pennanteckning 7" descr="Pennanteckning 7"/>
          <p:cNvPicPr>
            <a:picLocks noChangeAspect="1"/>
          </p:cNvPicPr>
          <p:nvPr/>
        </p:nvPicPr>
        <p:blipFill>
          <a:blip r:embed="rId6"/>
          <a:stretch>
            <a:fillRect/>
          </a:stretch>
        </p:blipFill>
        <p:spPr>
          <a:xfrm>
            <a:off x="6863873" y="3735766"/>
            <a:ext cx="15818" cy="31186"/>
          </a:xfrm>
          <a:prstGeom prst="rect">
            <a:avLst/>
          </a:prstGeom>
          <a:ln w="12700">
            <a:miter lim="400000"/>
          </a:ln>
        </p:spPr>
      </p:pic>
      <p:pic>
        <p:nvPicPr>
          <p:cNvPr id="1009" name="Bild" descr="Bild"/>
          <p:cNvPicPr>
            <a:picLocks noChangeAspect="1"/>
          </p:cNvPicPr>
          <p:nvPr/>
        </p:nvPicPr>
        <p:blipFill>
          <a:blip r:embed="rId7"/>
          <a:stretch>
            <a:fillRect/>
          </a:stretch>
        </p:blipFill>
        <p:spPr>
          <a:xfrm>
            <a:off x="10963492" y="5729205"/>
            <a:ext cx="779510" cy="658151"/>
          </a:xfrm>
          <a:prstGeom prst="rect">
            <a:avLst/>
          </a:prstGeom>
          <a:ln w="12700">
            <a:miter lim="400000"/>
          </a:ln>
        </p:spPr>
      </p:pic>
      <p:sp>
        <p:nvSpPr>
          <p:cNvPr id="1010" name="Rubrik 5"/>
          <p:cNvSpPr txBox="1"/>
          <p:nvPr/>
        </p:nvSpPr>
        <p:spPr>
          <a:xfrm>
            <a:off x="532879" y="2146189"/>
            <a:ext cx="4044058" cy="38478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gn="ctr">
              <a:lnSpc>
                <a:spcPct val="90000"/>
              </a:lnSpc>
              <a:defRPr sz="7600" b="1" spc="-422">
                <a:solidFill>
                  <a:srgbClr val="FFFFFF"/>
                </a:solidFill>
              </a:defRPr>
            </a:pPr>
            <a:r>
              <a:t>Aldrig</a:t>
            </a:r>
          </a:p>
          <a:p>
            <a:pPr algn="ctr">
              <a:lnSpc>
                <a:spcPct val="90000"/>
              </a:lnSpc>
              <a:defRPr sz="7600" b="1" spc="-422">
                <a:solidFill>
                  <a:srgbClr val="FFFFFF"/>
                </a:solidFill>
              </a:defRPr>
            </a:pPr>
            <a:r>
              <a:t>okej!</a:t>
            </a:r>
          </a:p>
        </p:txBody>
      </p:sp>
    </p:spTree>
    <p:extLst>
      <p:ext uri="{BB962C8B-B14F-4D97-AF65-F5344CB8AC3E}">
        <p14:creationId xmlns:p14="http://schemas.microsoft.com/office/powerpoint/2010/main" val="1510629483"/>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Bild" descr="Bild"/>
          <p:cNvPicPr>
            <a:picLocks/>
          </p:cNvPicPr>
          <p:nvPr/>
        </p:nvPicPr>
        <p:blipFill>
          <a:blip r:embed="rId3"/>
          <a:stretch>
            <a:fillRect/>
          </a:stretch>
        </p:blipFill>
        <p:spPr>
          <a:xfrm>
            <a:off x="713" y="-100"/>
            <a:ext cx="12190573" cy="6858200"/>
          </a:xfrm>
          <a:prstGeom prst="rect">
            <a:avLst/>
          </a:prstGeom>
          <a:ln w="12700">
            <a:miter lim="400000"/>
          </a:ln>
        </p:spPr>
      </p:pic>
      <p:pic>
        <p:nvPicPr>
          <p:cNvPr id="138" name="Bild" descr="Bild"/>
          <p:cNvPicPr>
            <a:picLocks noChangeAspect="1"/>
          </p:cNvPicPr>
          <p:nvPr/>
        </p:nvPicPr>
        <p:blipFill>
          <a:blip r:embed="rId4"/>
          <a:stretch>
            <a:fillRect/>
          </a:stretch>
        </p:blipFill>
        <p:spPr>
          <a:xfrm>
            <a:off x="2285328" y="1431270"/>
            <a:ext cx="1285498" cy="3683001"/>
          </a:xfrm>
          <a:prstGeom prst="rect">
            <a:avLst/>
          </a:prstGeom>
          <a:ln w="12700">
            <a:miter lim="400000"/>
          </a:ln>
        </p:spPr>
      </p:pic>
      <p:sp>
        <p:nvSpPr>
          <p:cNvPr id="139" name="textruta 5"/>
          <p:cNvSpPr txBox="1"/>
          <p:nvPr/>
        </p:nvSpPr>
        <p:spPr>
          <a:xfrm>
            <a:off x="1461703" y="5373215"/>
            <a:ext cx="2932748" cy="6952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400" b="1"/>
            </a:pPr>
            <a:r>
              <a:t>Arbetsgivare.</a:t>
            </a:r>
          </a:p>
          <a:p>
            <a:pPr algn="ctr">
              <a:defRPr sz="1400"/>
            </a:pPr>
            <a:r>
              <a:t>Behöver anställa, söker arbetskraft</a:t>
            </a:r>
          </a:p>
          <a:p>
            <a:pPr algn="ctr">
              <a:defRPr sz="1400" b="1"/>
            </a:pPr>
            <a:r>
              <a:t>Medlem i arbetsgivarorganisation</a:t>
            </a:r>
          </a:p>
        </p:txBody>
      </p:sp>
      <p:sp>
        <p:nvSpPr>
          <p:cNvPr id="140" name="textruta 30"/>
          <p:cNvSpPr txBox="1"/>
          <p:nvPr/>
        </p:nvSpPr>
        <p:spPr>
          <a:xfrm>
            <a:off x="6689649" y="5358720"/>
            <a:ext cx="3509011" cy="8984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400" b="1"/>
            </a:pPr>
            <a:r>
              <a:t>Arbetstagare.</a:t>
            </a:r>
          </a:p>
          <a:p>
            <a:pPr algn="ctr">
              <a:defRPr sz="1400"/>
            </a:pPr>
            <a:r>
              <a:t>Behöver jobba, söker jobb</a:t>
            </a:r>
          </a:p>
          <a:p>
            <a:pPr algn="ctr">
              <a:defRPr sz="1400" b="1">
                <a:solidFill>
                  <a:srgbClr val="E32015"/>
                </a:solidFill>
              </a:defRPr>
            </a:pPr>
            <a:r>
              <a:t>Medlem i fackförening</a:t>
            </a:r>
          </a:p>
        </p:txBody>
      </p:sp>
      <p:sp>
        <p:nvSpPr>
          <p:cNvPr id="141" name="textruta 5"/>
          <p:cNvSpPr txBox="1"/>
          <p:nvPr/>
        </p:nvSpPr>
        <p:spPr>
          <a:xfrm>
            <a:off x="3013790" y="3442568"/>
            <a:ext cx="3797264" cy="288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400" b="1"/>
            </a:lvl1pPr>
          </a:lstStyle>
          <a:p>
            <a:r>
              <a:t>säljer du ditt arbete?</a:t>
            </a:r>
          </a:p>
        </p:txBody>
      </p:sp>
      <p:sp>
        <p:nvSpPr>
          <p:cNvPr id="142" name="Rubrik 5"/>
          <p:cNvSpPr txBox="1"/>
          <p:nvPr/>
        </p:nvSpPr>
        <p:spPr>
          <a:xfrm>
            <a:off x="1569719" y="569940"/>
            <a:ext cx="9052561"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b="1" spc="-71">
                <a:solidFill>
                  <a:srgbClr val="F08701"/>
                </a:solidFill>
              </a:defRPr>
            </a:lvl1pPr>
          </a:lstStyle>
          <a:p>
            <a:r>
              <a:t>Vem bestämmer din lön?</a:t>
            </a:r>
          </a:p>
        </p:txBody>
      </p:sp>
      <p:sp>
        <p:nvSpPr>
          <p:cNvPr id="143" name="Till vilket pris"/>
          <p:cNvSpPr txBox="1"/>
          <p:nvPr/>
        </p:nvSpPr>
        <p:spPr>
          <a:xfrm>
            <a:off x="4563666" y="2941688"/>
            <a:ext cx="1286668" cy="288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1400" b="1"/>
            </a:lvl1pPr>
          </a:lstStyle>
          <a:p>
            <a:r>
              <a:t>Till vilket pris </a:t>
            </a:r>
          </a:p>
        </p:txBody>
      </p:sp>
      <p:pic>
        <p:nvPicPr>
          <p:cNvPr id="144" name="Bildobjekt 2" descr="Bildobjekt 2"/>
          <p:cNvPicPr>
            <a:picLocks noChangeAspect="1"/>
          </p:cNvPicPr>
          <p:nvPr/>
        </p:nvPicPr>
        <p:blipFill>
          <a:blip r:embed="rId5"/>
          <a:stretch>
            <a:fillRect/>
          </a:stretch>
        </p:blipFill>
        <p:spPr>
          <a:xfrm>
            <a:off x="10841797" y="5547014"/>
            <a:ext cx="1020557" cy="1020556"/>
          </a:xfrm>
          <a:prstGeom prst="rect">
            <a:avLst/>
          </a:prstGeom>
          <a:ln w="12700">
            <a:miter lim="400000"/>
          </a:ln>
        </p:spPr>
      </p:pic>
      <p:pic>
        <p:nvPicPr>
          <p:cNvPr id="145" name="Bild" descr="Bild"/>
          <p:cNvPicPr>
            <a:picLocks noChangeAspect="1"/>
          </p:cNvPicPr>
          <p:nvPr/>
        </p:nvPicPr>
        <p:blipFill>
          <a:blip r:embed="rId6"/>
          <a:stretch>
            <a:fillRect/>
          </a:stretch>
        </p:blipFill>
        <p:spPr>
          <a:xfrm rot="10800000" flipH="1">
            <a:off x="3763633" y="2501900"/>
            <a:ext cx="2712689" cy="1700396"/>
          </a:xfrm>
          <a:prstGeom prst="rect">
            <a:avLst/>
          </a:prstGeom>
          <a:ln w="12700">
            <a:miter lim="400000"/>
          </a:ln>
        </p:spPr>
      </p:pic>
      <p:pic>
        <p:nvPicPr>
          <p:cNvPr id="146" name="Bild" descr="Bild"/>
          <p:cNvPicPr>
            <a:picLocks noChangeAspect="1"/>
          </p:cNvPicPr>
          <p:nvPr/>
        </p:nvPicPr>
        <p:blipFill>
          <a:blip r:embed="rId7"/>
          <a:stretch>
            <a:fillRect/>
          </a:stretch>
        </p:blipFill>
        <p:spPr>
          <a:xfrm>
            <a:off x="8960335" y="1431270"/>
            <a:ext cx="1224047" cy="3683001"/>
          </a:xfrm>
          <a:prstGeom prst="rect">
            <a:avLst/>
          </a:prstGeom>
          <a:ln w="12700">
            <a:miter lim="400000"/>
          </a:ln>
        </p:spPr>
      </p:pic>
      <p:pic>
        <p:nvPicPr>
          <p:cNvPr id="147" name="Bild" descr="Bild"/>
          <p:cNvPicPr>
            <a:picLocks noChangeAspect="1"/>
          </p:cNvPicPr>
          <p:nvPr/>
        </p:nvPicPr>
        <p:blipFill>
          <a:blip r:embed="rId8"/>
          <a:stretch>
            <a:fillRect/>
          </a:stretch>
        </p:blipFill>
        <p:spPr>
          <a:xfrm>
            <a:off x="6673202" y="1431270"/>
            <a:ext cx="1285498" cy="3683001"/>
          </a:xfrm>
          <a:prstGeom prst="rect">
            <a:avLst/>
          </a:prstGeom>
          <a:ln w="12700">
            <a:miter lim="400000"/>
          </a:ln>
        </p:spPr>
      </p:pic>
      <p:pic>
        <p:nvPicPr>
          <p:cNvPr id="148" name="Bild" descr="Bild"/>
          <p:cNvPicPr>
            <a:picLocks noChangeAspect="1"/>
          </p:cNvPicPr>
          <p:nvPr/>
        </p:nvPicPr>
        <p:blipFill>
          <a:blip r:embed="rId9"/>
          <a:stretch>
            <a:fillRect/>
          </a:stretch>
        </p:blipFill>
        <p:spPr>
          <a:xfrm>
            <a:off x="7814219" y="1431270"/>
            <a:ext cx="1259871" cy="3683001"/>
          </a:xfrm>
          <a:prstGeom prst="rect">
            <a:avLst/>
          </a:prstGeom>
          <a:ln w="12700">
            <a:miter lim="400000"/>
          </a:ln>
        </p:spPr>
      </p:pic>
    </p:spTree>
    <p:extLst>
      <p:ext uri="{BB962C8B-B14F-4D97-AF65-F5344CB8AC3E}">
        <p14:creationId xmlns:p14="http://schemas.microsoft.com/office/powerpoint/2010/main" val="2988157082"/>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Bild" descr="Bild"/>
          <p:cNvPicPr>
            <a:picLocks/>
          </p:cNvPicPr>
          <p:nvPr/>
        </p:nvPicPr>
        <p:blipFill>
          <a:blip r:embed="rId3"/>
          <a:stretch>
            <a:fillRect/>
          </a:stretch>
        </p:blipFill>
        <p:spPr>
          <a:xfrm>
            <a:off x="6337" y="3735"/>
            <a:ext cx="12179326" cy="6850530"/>
          </a:xfrm>
          <a:prstGeom prst="rect">
            <a:avLst/>
          </a:prstGeom>
          <a:ln w="12700">
            <a:miter lim="400000"/>
          </a:ln>
        </p:spPr>
      </p:pic>
      <p:sp>
        <p:nvSpPr>
          <p:cNvPr id="1025" name="Rubrik 5"/>
          <p:cNvSpPr txBox="1"/>
          <p:nvPr/>
        </p:nvSpPr>
        <p:spPr>
          <a:xfrm>
            <a:off x="575733" y="617793"/>
            <a:ext cx="11040534" cy="29336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nSpc>
                <a:spcPct val="90000"/>
              </a:lnSpc>
              <a:defRPr sz="6100" b="1" spc="-338">
                <a:solidFill>
                  <a:srgbClr val="D13826"/>
                </a:solidFill>
              </a:defRPr>
            </a:pPr>
            <a:r>
              <a:t>Elevmedlemskap –</a:t>
            </a:r>
          </a:p>
          <a:p>
            <a:pPr>
              <a:lnSpc>
                <a:spcPct val="90000"/>
              </a:lnSpc>
              <a:defRPr sz="6100" b="1" spc="-338">
                <a:solidFill>
                  <a:srgbClr val="832430"/>
                </a:solidFill>
              </a:defRPr>
            </a:pPr>
            <a:r>
              <a:t>För din trygghet på arbetsplatsen</a:t>
            </a:r>
          </a:p>
        </p:txBody>
      </p:sp>
      <p:pic>
        <p:nvPicPr>
          <p:cNvPr id="1026" name="Pennanteckning 4" descr="Pennanteckning 4"/>
          <p:cNvPicPr>
            <a:picLocks noChangeAspect="1"/>
          </p:cNvPicPr>
          <p:nvPr/>
        </p:nvPicPr>
        <p:blipFill>
          <a:blip r:embed="rId4"/>
          <a:stretch>
            <a:fillRect/>
          </a:stretch>
        </p:blipFill>
        <p:spPr>
          <a:xfrm>
            <a:off x="10011251" y="956107"/>
            <a:ext cx="17681" cy="13192"/>
          </a:xfrm>
          <a:prstGeom prst="rect">
            <a:avLst/>
          </a:prstGeom>
          <a:ln w="12700">
            <a:miter lim="400000"/>
          </a:ln>
        </p:spPr>
      </p:pic>
      <p:sp>
        <p:nvSpPr>
          <p:cNvPr id="1027" name="Platshållare för innehåll 2"/>
          <p:cNvSpPr txBox="1">
            <a:spLocks noGrp="1"/>
          </p:cNvSpPr>
          <p:nvPr>
            <p:ph type="body" sz="half" idx="4294967295"/>
          </p:nvPr>
        </p:nvSpPr>
        <p:spPr>
          <a:xfrm>
            <a:off x="653107" y="2767942"/>
            <a:ext cx="5718026" cy="3749879"/>
          </a:xfrm>
          <a:prstGeom prst="rect">
            <a:avLst/>
          </a:prstGeom>
        </p:spPr>
        <p:txBody>
          <a:bodyPr>
            <a:normAutofit/>
          </a:bodyPr>
          <a:lstStyle/>
          <a:p>
            <a:pPr>
              <a:lnSpc>
                <a:spcPct val="110000"/>
              </a:lnSpc>
              <a:spcBef>
                <a:spcPts val="600"/>
              </a:spcBef>
              <a:defRPr sz="1400"/>
            </a:pPr>
            <a:r>
              <a:t>Alla som går gymnasiets Handels- och administrationsprogram eller Hantverksprogram </a:t>
            </a:r>
            <a:r>
              <a:rPr lang="sv-SE"/>
              <a:t>–</a:t>
            </a:r>
            <a:r>
              <a:t> t ex florist, frisör, stylist, skönhetsvård och textil/mode/design </a:t>
            </a:r>
            <a:r>
              <a:rPr lang="sv-SE"/>
              <a:t>–</a:t>
            </a:r>
            <a:r>
              <a:t> kan bli elevmedlemmar i Handels. </a:t>
            </a:r>
            <a:br/>
            <a:r>
              <a:t>Det gäller också likvärdig gymnasial vuxen- eller yrkesutbildning </a:t>
            </a:r>
          </a:p>
          <a:p>
            <a:pPr>
              <a:lnSpc>
                <a:spcPct val="110000"/>
              </a:lnSpc>
              <a:spcBef>
                <a:spcPts val="600"/>
              </a:spcBef>
              <a:defRPr sz="1400"/>
            </a:pPr>
            <a:r>
              <a:t>Det är helt gratis</a:t>
            </a:r>
          </a:p>
          <a:p>
            <a:pPr>
              <a:lnSpc>
                <a:spcPct val="110000"/>
              </a:lnSpc>
              <a:spcBef>
                <a:spcPts val="600"/>
              </a:spcBef>
              <a:defRPr sz="1400"/>
            </a:pPr>
            <a:r>
              <a:t>Som elevmedlem har du facket i ryggen när du är ute på praktik och jobbar extra</a:t>
            </a:r>
          </a:p>
          <a:p>
            <a:pPr>
              <a:lnSpc>
                <a:spcPct val="110000"/>
              </a:lnSpc>
              <a:spcBef>
                <a:spcPts val="600"/>
              </a:spcBef>
              <a:defRPr sz="1400"/>
            </a:pPr>
            <a:r>
              <a:t>Du får facklig rådgivning från </a:t>
            </a:r>
            <a:r>
              <a:rPr b="1"/>
              <a:t>Handels Direkt, 0771-666 444</a:t>
            </a:r>
          </a:p>
          <a:p>
            <a:pPr>
              <a:lnSpc>
                <a:spcPct val="110000"/>
              </a:lnSpc>
              <a:spcBef>
                <a:spcPts val="600"/>
              </a:spcBef>
              <a:defRPr sz="1400"/>
            </a:pPr>
            <a:r>
              <a:t>Du kan få förhandlingshjälp</a:t>
            </a:r>
          </a:p>
          <a:p>
            <a:pPr>
              <a:lnSpc>
                <a:spcPct val="110000"/>
              </a:lnSpc>
              <a:spcBef>
                <a:spcPts val="600"/>
              </a:spcBef>
              <a:defRPr sz="1400"/>
            </a:pPr>
            <a:r>
              <a:t>Du kan gå på facklig utbildning och får vår medlemstidning Handelsnytt 11 gånger om året</a:t>
            </a:r>
          </a:p>
          <a:p>
            <a:pPr>
              <a:lnSpc>
                <a:spcPct val="110000"/>
              </a:lnSpc>
              <a:spcBef>
                <a:spcPts val="600"/>
              </a:spcBef>
              <a:defRPr sz="1400"/>
            </a:pPr>
            <a:r>
              <a:t>Efter avslutade studier kontaktar vi dig med viktig information om vad du ska tänka på som ny på arbetsmarknaden</a:t>
            </a:r>
          </a:p>
        </p:txBody>
      </p:sp>
      <p:pic>
        <p:nvPicPr>
          <p:cNvPr id="1028" name="Bildobjekt 2" descr="Bildobjekt 2"/>
          <p:cNvPicPr>
            <a:picLocks noChangeAspect="1"/>
          </p:cNvPicPr>
          <p:nvPr/>
        </p:nvPicPr>
        <p:blipFill>
          <a:blip r:embed="rId5"/>
          <a:stretch>
            <a:fillRect/>
          </a:stretch>
        </p:blipFill>
        <p:spPr>
          <a:xfrm>
            <a:off x="10841797" y="5547014"/>
            <a:ext cx="1020557" cy="1020556"/>
          </a:xfrm>
          <a:prstGeom prst="rect">
            <a:avLst/>
          </a:prstGeom>
          <a:ln w="12700">
            <a:miter lim="400000"/>
          </a:ln>
        </p:spPr>
      </p:pic>
      <p:pic>
        <p:nvPicPr>
          <p:cNvPr id="1029" name="Bild" descr="Bild"/>
          <p:cNvPicPr>
            <a:picLocks noChangeAspect="1"/>
          </p:cNvPicPr>
          <p:nvPr/>
        </p:nvPicPr>
        <p:blipFill>
          <a:blip r:embed="rId6"/>
          <a:stretch>
            <a:fillRect/>
          </a:stretch>
        </p:blipFill>
        <p:spPr>
          <a:xfrm rot="1500000">
            <a:off x="6989709" y="2641600"/>
            <a:ext cx="3371304" cy="3512030"/>
          </a:xfrm>
          <a:prstGeom prst="rect">
            <a:avLst/>
          </a:prstGeom>
          <a:ln w="12700">
            <a:miter lim="400000"/>
          </a:ln>
        </p:spPr>
      </p:pic>
    </p:spTree>
    <p:extLst>
      <p:ext uri="{BB962C8B-B14F-4D97-AF65-F5344CB8AC3E}">
        <p14:creationId xmlns:p14="http://schemas.microsoft.com/office/powerpoint/2010/main" val="115601276"/>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Nr-048_Norrstrandsskolan_210706.jpg" descr="Nr-048_Norrstrandsskolan_210706.jpg"/>
          <p:cNvPicPr>
            <a:picLocks noChangeAspect="1"/>
          </p:cNvPicPr>
          <p:nvPr/>
        </p:nvPicPr>
        <p:blipFill>
          <a:blip r:embed="rId3"/>
          <a:stretch>
            <a:fillRect/>
          </a:stretch>
        </p:blipFill>
        <p:spPr>
          <a:xfrm>
            <a:off x="-11" y="-63500"/>
            <a:ext cx="12192022" cy="8048196"/>
          </a:xfrm>
          <a:prstGeom prst="rect">
            <a:avLst/>
          </a:prstGeom>
          <a:ln w="12700">
            <a:miter lim="400000"/>
          </a:ln>
        </p:spPr>
      </p:pic>
      <p:pic>
        <p:nvPicPr>
          <p:cNvPr id="1035" name="Bild" descr="Bild"/>
          <p:cNvPicPr>
            <a:picLocks noChangeAspect="1"/>
          </p:cNvPicPr>
          <p:nvPr/>
        </p:nvPicPr>
        <p:blipFill>
          <a:blip r:embed="rId4"/>
          <a:stretch>
            <a:fillRect/>
          </a:stretch>
        </p:blipFill>
        <p:spPr>
          <a:xfrm>
            <a:off x="10963492" y="5729205"/>
            <a:ext cx="779510" cy="658151"/>
          </a:xfrm>
          <a:prstGeom prst="rect">
            <a:avLst/>
          </a:prstGeom>
          <a:ln w="12700">
            <a:miter lim="400000"/>
          </a:ln>
        </p:spPr>
      </p:pic>
      <p:sp>
        <p:nvSpPr>
          <p:cNvPr id="1036" name="Rubrik 5"/>
          <p:cNvSpPr txBox="1"/>
          <p:nvPr/>
        </p:nvSpPr>
        <p:spPr>
          <a:xfrm>
            <a:off x="512233" y="2586770"/>
            <a:ext cx="10117138" cy="1379660"/>
          </a:xfrm>
          <a:prstGeom prst="rect">
            <a:avLst/>
          </a:prstGeom>
          <a:ln w="12700">
            <a:miter lim="400000"/>
          </a:ln>
          <a:effectLst>
            <a:outerShdw blurRad="254000" dir="5400000" rotWithShape="0">
              <a:srgbClr val="000000">
                <a:alpha val="4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nSpc>
                <a:spcPct val="90000"/>
              </a:lnSpc>
              <a:defRPr sz="7600" b="1" spc="-422">
                <a:solidFill>
                  <a:srgbClr val="FFFFFF"/>
                </a:solidFill>
              </a:defRPr>
            </a:lvl1pPr>
          </a:lstStyle>
          <a:p>
            <a:r>
              <a:t>Stark tillsammans</a:t>
            </a:r>
          </a:p>
        </p:txBody>
      </p:sp>
    </p:spTree>
    <p:extLst>
      <p:ext uri="{BB962C8B-B14F-4D97-AF65-F5344CB8AC3E}">
        <p14:creationId xmlns:p14="http://schemas.microsoft.com/office/powerpoint/2010/main" val="1361298424"/>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Nr-048_Norrstrandsskolan_210706.jpg" descr="Nr-048_Norrstrandsskolan_210706.jpg"/>
          <p:cNvPicPr>
            <a:picLocks noChangeAspect="1"/>
          </p:cNvPicPr>
          <p:nvPr/>
        </p:nvPicPr>
        <p:blipFill>
          <a:blip r:embed="rId3"/>
          <a:stretch>
            <a:fillRect/>
          </a:stretch>
        </p:blipFill>
        <p:spPr>
          <a:xfrm>
            <a:off x="-11" y="-63500"/>
            <a:ext cx="12192022" cy="8048196"/>
          </a:xfrm>
          <a:prstGeom prst="rect">
            <a:avLst/>
          </a:prstGeom>
          <a:ln w="12700">
            <a:miter lim="400000"/>
          </a:ln>
        </p:spPr>
      </p:pic>
      <p:pic>
        <p:nvPicPr>
          <p:cNvPr id="1041" name="Bild" descr="Bild"/>
          <p:cNvPicPr>
            <a:picLocks noChangeAspect="1"/>
          </p:cNvPicPr>
          <p:nvPr/>
        </p:nvPicPr>
        <p:blipFill>
          <a:blip r:embed="rId4"/>
          <a:stretch>
            <a:fillRect/>
          </a:stretch>
        </p:blipFill>
        <p:spPr>
          <a:xfrm>
            <a:off x="9791065" y="-1685060"/>
            <a:ext cx="2181378" cy="1219587"/>
          </a:xfrm>
          <a:prstGeom prst="rect">
            <a:avLst/>
          </a:prstGeom>
          <a:ln w="12700">
            <a:miter lim="400000"/>
          </a:ln>
        </p:spPr>
      </p:pic>
      <p:pic>
        <p:nvPicPr>
          <p:cNvPr id="1042" name="Bild" descr="Bild"/>
          <p:cNvPicPr>
            <a:picLocks noChangeAspect="1"/>
          </p:cNvPicPr>
          <p:nvPr/>
        </p:nvPicPr>
        <p:blipFill>
          <a:blip r:embed="rId5"/>
          <a:stretch>
            <a:fillRect/>
          </a:stretch>
        </p:blipFill>
        <p:spPr>
          <a:xfrm>
            <a:off x="10963492" y="5729205"/>
            <a:ext cx="779510" cy="658151"/>
          </a:xfrm>
          <a:prstGeom prst="rect">
            <a:avLst/>
          </a:prstGeom>
          <a:ln w="12700">
            <a:miter lim="400000"/>
          </a:ln>
        </p:spPr>
      </p:pic>
      <p:pic>
        <p:nvPicPr>
          <p:cNvPr id="1043" name="Bild" descr="Bild"/>
          <p:cNvPicPr>
            <a:picLocks noChangeAspect="1"/>
          </p:cNvPicPr>
          <p:nvPr/>
        </p:nvPicPr>
        <p:blipFill>
          <a:blip r:embed="rId6"/>
          <a:stretch>
            <a:fillRect/>
          </a:stretch>
        </p:blipFill>
        <p:spPr>
          <a:xfrm>
            <a:off x="492727" y="3872738"/>
            <a:ext cx="2413001" cy="2413018"/>
          </a:xfrm>
          <a:prstGeom prst="rect">
            <a:avLst/>
          </a:prstGeom>
          <a:ln w="12700">
            <a:miter lim="400000"/>
          </a:ln>
        </p:spPr>
      </p:pic>
      <p:sp>
        <p:nvSpPr>
          <p:cNvPr id="1044" name="Rubrik 5"/>
          <p:cNvSpPr txBox="1"/>
          <p:nvPr/>
        </p:nvSpPr>
        <p:spPr>
          <a:xfrm>
            <a:off x="512233" y="2586770"/>
            <a:ext cx="10117138" cy="1379660"/>
          </a:xfrm>
          <a:prstGeom prst="rect">
            <a:avLst/>
          </a:prstGeom>
          <a:ln w="12700">
            <a:miter lim="400000"/>
          </a:ln>
          <a:effectLst>
            <a:outerShdw blurRad="254000" dir="5400000" rotWithShape="0">
              <a:srgbClr val="000000">
                <a:alpha val="4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nSpc>
                <a:spcPct val="90000"/>
              </a:lnSpc>
              <a:defRPr sz="7600" b="1" spc="-422">
                <a:solidFill>
                  <a:srgbClr val="FFFFFF"/>
                </a:solidFill>
              </a:defRPr>
            </a:lvl1pPr>
          </a:lstStyle>
          <a:p>
            <a:r>
              <a:t>Stark tillsammans</a:t>
            </a:r>
          </a:p>
        </p:txBody>
      </p:sp>
      <p:sp>
        <p:nvSpPr>
          <p:cNvPr id="1045" name="Rubrik 5"/>
          <p:cNvSpPr txBox="1"/>
          <p:nvPr/>
        </p:nvSpPr>
        <p:spPr>
          <a:xfrm>
            <a:off x="486443" y="4034027"/>
            <a:ext cx="2425568" cy="2327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pPr algn="ctr">
              <a:lnSpc>
                <a:spcPct val="110000"/>
              </a:lnSpc>
              <a:defRPr sz="2400" b="1" spc="-133">
                <a:solidFill>
                  <a:srgbClr val="FFFFFF"/>
                </a:solidFill>
              </a:defRPr>
            </a:pPr>
            <a:r>
              <a:t>Engagera dig </a:t>
            </a:r>
          </a:p>
          <a:p>
            <a:pPr algn="ctr">
              <a:lnSpc>
                <a:spcPct val="110000"/>
              </a:lnSpc>
              <a:defRPr sz="2400" b="1" spc="-133">
                <a:solidFill>
                  <a:srgbClr val="FFFFFF"/>
                </a:solidFill>
              </a:defRPr>
            </a:pPr>
            <a:r>
              <a:t>– bli aktiv i </a:t>
            </a:r>
          </a:p>
          <a:p>
            <a:pPr algn="ctr">
              <a:lnSpc>
                <a:spcPct val="110000"/>
              </a:lnSpc>
              <a:defRPr sz="2400" b="1" spc="-133">
                <a:solidFill>
                  <a:srgbClr val="FFFFFF"/>
                </a:solidFill>
              </a:defRPr>
            </a:pPr>
            <a:r>
              <a:t>Handels!</a:t>
            </a:r>
          </a:p>
        </p:txBody>
      </p:sp>
    </p:spTree>
    <p:extLst>
      <p:ext uri="{BB962C8B-B14F-4D97-AF65-F5344CB8AC3E}">
        <p14:creationId xmlns:p14="http://schemas.microsoft.com/office/powerpoint/2010/main" val="3182183692"/>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9" name="Bild" descr="Bild"/>
          <p:cNvPicPr>
            <a:picLocks/>
          </p:cNvPicPr>
          <p:nvPr/>
        </p:nvPicPr>
        <p:blipFill>
          <a:blip r:embed="rId3"/>
          <a:stretch>
            <a:fillRect/>
          </a:stretch>
        </p:blipFill>
        <p:spPr>
          <a:xfrm>
            <a:off x="-1367" y="2806"/>
            <a:ext cx="12194734" cy="6865088"/>
          </a:xfrm>
          <a:prstGeom prst="rect">
            <a:avLst/>
          </a:prstGeom>
          <a:ln w="12700">
            <a:miter lim="400000"/>
          </a:ln>
        </p:spPr>
      </p:pic>
      <p:pic>
        <p:nvPicPr>
          <p:cNvPr id="1080" name="Bildobjekt 2" descr="Bildobjekt 2"/>
          <p:cNvPicPr>
            <a:picLocks noChangeAspect="1"/>
          </p:cNvPicPr>
          <p:nvPr/>
        </p:nvPicPr>
        <p:blipFill>
          <a:blip r:embed="rId4"/>
          <a:stretch>
            <a:fillRect/>
          </a:stretch>
        </p:blipFill>
        <p:spPr>
          <a:xfrm>
            <a:off x="10841797" y="5547014"/>
            <a:ext cx="1020557" cy="1020556"/>
          </a:xfrm>
          <a:prstGeom prst="rect">
            <a:avLst/>
          </a:prstGeom>
          <a:ln w="12700">
            <a:miter lim="400000"/>
          </a:ln>
        </p:spPr>
      </p:pic>
      <p:pic>
        <p:nvPicPr>
          <p:cNvPr id="1081" name="Bildobjekt 9" descr="Bildobjekt 9"/>
          <p:cNvPicPr>
            <a:picLocks noChangeAspect="1"/>
          </p:cNvPicPr>
          <p:nvPr/>
        </p:nvPicPr>
        <p:blipFill>
          <a:blip r:embed="rId5"/>
          <a:stretch>
            <a:fillRect/>
          </a:stretch>
        </p:blipFill>
        <p:spPr>
          <a:xfrm>
            <a:off x="1489500" y="3682627"/>
            <a:ext cx="648073" cy="648073"/>
          </a:xfrm>
          <a:prstGeom prst="rect">
            <a:avLst/>
          </a:prstGeom>
          <a:ln w="12700">
            <a:miter lim="400000"/>
          </a:ln>
          <a:effectLst>
            <a:reflection stA="52000" endPos="40000" dir="5400000" sy="-100000" algn="bl" rotWithShape="0"/>
          </a:effectLst>
        </p:spPr>
      </p:pic>
      <p:sp>
        <p:nvSpPr>
          <p:cNvPr id="1082" name="Rektangel 3"/>
          <p:cNvSpPr txBox="1"/>
          <p:nvPr/>
        </p:nvSpPr>
        <p:spPr>
          <a:xfrm>
            <a:off x="718895" y="4799541"/>
            <a:ext cx="4480561" cy="14174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200"/>
              </a:spcBef>
              <a:defRPr b="1"/>
            </a:pPr>
            <a:r>
              <a:t>Handels Direkt: </a:t>
            </a:r>
            <a:r>
              <a:rPr>
                <a:solidFill>
                  <a:srgbClr val="C00000"/>
                </a:solidFill>
              </a:rPr>
              <a:t>0771-666 444</a:t>
            </a:r>
            <a:br>
              <a:rPr>
                <a:solidFill>
                  <a:srgbClr val="C00000"/>
                </a:solidFill>
              </a:rPr>
            </a:br>
            <a:r>
              <a:t>Webb: </a:t>
            </a:r>
            <a:r>
              <a:rPr>
                <a:solidFill>
                  <a:srgbClr val="C00000"/>
                </a:solidFill>
              </a:rPr>
              <a:t>Handels.se/ung</a:t>
            </a:r>
          </a:p>
          <a:p>
            <a:pPr>
              <a:defRPr b="1"/>
            </a:pPr>
            <a:r>
              <a:t>Facebook: </a:t>
            </a:r>
            <a:r>
              <a:rPr>
                <a:solidFill>
                  <a:srgbClr val="C00000"/>
                </a:solidFill>
              </a:rPr>
              <a:t>Handelsanställdas förbund</a:t>
            </a:r>
          </a:p>
          <a:p>
            <a:pPr>
              <a:defRPr b="1"/>
            </a:pPr>
            <a:r>
              <a:t>Instagram: </a:t>
            </a:r>
            <a:r>
              <a:rPr>
                <a:solidFill>
                  <a:srgbClr val="C00000"/>
                </a:solidFill>
              </a:rPr>
              <a:t>handelsfacket</a:t>
            </a:r>
          </a:p>
          <a:p>
            <a:pPr>
              <a:defRPr b="1"/>
            </a:pPr>
            <a:r>
              <a:t>Twitter: </a:t>
            </a:r>
            <a:r>
              <a:rPr>
                <a:solidFill>
                  <a:srgbClr val="C00000"/>
                </a:solidFill>
              </a:rPr>
              <a:t>@Handels_facket</a:t>
            </a:r>
          </a:p>
        </p:txBody>
      </p:sp>
      <p:pic>
        <p:nvPicPr>
          <p:cNvPr id="1083" name="Bildobjekt 15" descr="Bildobjekt 15"/>
          <p:cNvPicPr>
            <a:picLocks noChangeAspect="1"/>
          </p:cNvPicPr>
          <p:nvPr/>
        </p:nvPicPr>
        <p:blipFill>
          <a:blip r:embed="rId6"/>
          <a:stretch>
            <a:fillRect/>
          </a:stretch>
        </p:blipFill>
        <p:spPr>
          <a:xfrm>
            <a:off x="696888" y="3676808"/>
            <a:ext cx="648073" cy="648073"/>
          </a:xfrm>
          <a:prstGeom prst="rect">
            <a:avLst/>
          </a:prstGeom>
          <a:ln w="12700">
            <a:miter lim="400000"/>
          </a:ln>
          <a:effectLst>
            <a:reflection stA="52000" endPos="40000" dir="5400000" sy="-100000" algn="bl" rotWithShape="0"/>
          </a:effectLst>
        </p:spPr>
      </p:pic>
      <p:pic>
        <p:nvPicPr>
          <p:cNvPr id="1084" name="Bildobjekt 17" descr="Bildobjekt 17"/>
          <p:cNvPicPr>
            <a:picLocks noChangeAspect="1"/>
          </p:cNvPicPr>
          <p:nvPr/>
        </p:nvPicPr>
        <p:blipFill>
          <a:blip r:embed="rId7"/>
          <a:srcRect b="5070"/>
          <a:stretch>
            <a:fillRect/>
          </a:stretch>
        </p:blipFill>
        <p:spPr>
          <a:xfrm>
            <a:off x="3226296" y="3643793"/>
            <a:ext cx="723601" cy="686907"/>
          </a:xfrm>
          <a:prstGeom prst="rect">
            <a:avLst/>
          </a:prstGeom>
          <a:ln w="12700">
            <a:miter lim="400000"/>
          </a:ln>
          <a:effectLst>
            <a:reflection stA="52000" endPos="40000" dir="5400000" sy="-100000" algn="bl" rotWithShape="0"/>
          </a:effectLst>
        </p:spPr>
      </p:pic>
      <p:pic>
        <p:nvPicPr>
          <p:cNvPr id="1085" name="Bildobjekt 21" descr="Bildobjekt 21"/>
          <p:cNvPicPr>
            <a:picLocks noChangeAspect="1"/>
          </p:cNvPicPr>
          <p:nvPr/>
        </p:nvPicPr>
        <p:blipFill>
          <a:blip r:embed="rId8"/>
          <a:srcRect b="9720"/>
          <a:stretch>
            <a:fillRect/>
          </a:stretch>
        </p:blipFill>
        <p:spPr>
          <a:xfrm>
            <a:off x="2327945" y="3610619"/>
            <a:ext cx="805302" cy="727021"/>
          </a:xfrm>
          <a:prstGeom prst="rect">
            <a:avLst/>
          </a:prstGeom>
          <a:ln w="12700">
            <a:miter lim="400000"/>
          </a:ln>
          <a:effectLst>
            <a:reflection stA="52000" endPos="40000" dir="5400000" sy="-100000" algn="bl" rotWithShape="0"/>
          </a:effectLst>
        </p:spPr>
      </p:pic>
      <p:sp>
        <p:nvSpPr>
          <p:cNvPr id="1086" name="Rubrik 5"/>
          <p:cNvSpPr txBox="1"/>
          <p:nvPr/>
        </p:nvSpPr>
        <p:spPr>
          <a:xfrm>
            <a:off x="664633" y="668593"/>
            <a:ext cx="6099969" cy="4731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nSpc>
                <a:spcPct val="90000"/>
              </a:lnSpc>
              <a:defRPr sz="7600" b="1" spc="-422">
                <a:solidFill>
                  <a:srgbClr val="832330"/>
                </a:solidFill>
              </a:defRPr>
            </a:lvl1pPr>
          </a:lstStyle>
          <a:p>
            <a:r>
              <a:t>Tack för att du lyssnade!</a:t>
            </a:r>
          </a:p>
        </p:txBody>
      </p:sp>
    </p:spTree>
    <p:extLst>
      <p:ext uri="{BB962C8B-B14F-4D97-AF65-F5344CB8AC3E}">
        <p14:creationId xmlns:p14="http://schemas.microsoft.com/office/powerpoint/2010/main" val="152505239"/>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Bild" descr="Bild"/>
          <p:cNvPicPr>
            <a:picLocks/>
          </p:cNvPicPr>
          <p:nvPr/>
        </p:nvPicPr>
        <p:blipFill>
          <a:blip r:embed="rId3"/>
          <a:stretch>
            <a:fillRect/>
          </a:stretch>
        </p:blipFill>
        <p:spPr>
          <a:xfrm>
            <a:off x="6337" y="3735"/>
            <a:ext cx="12179326" cy="6850530"/>
          </a:xfrm>
          <a:prstGeom prst="rect">
            <a:avLst/>
          </a:prstGeom>
          <a:ln w="12700">
            <a:miter lim="400000"/>
          </a:ln>
        </p:spPr>
      </p:pic>
      <p:pic>
        <p:nvPicPr>
          <p:cNvPr id="153" name="Bild" descr="Bild"/>
          <p:cNvPicPr>
            <a:picLocks noChangeAspect="1"/>
          </p:cNvPicPr>
          <p:nvPr/>
        </p:nvPicPr>
        <p:blipFill>
          <a:blip r:embed="rId4"/>
          <a:stretch>
            <a:fillRect/>
          </a:stretch>
        </p:blipFill>
        <p:spPr>
          <a:xfrm>
            <a:off x="8856978" y="1407921"/>
            <a:ext cx="2182181" cy="6565901"/>
          </a:xfrm>
          <a:prstGeom prst="rect">
            <a:avLst/>
          </a:prstGeom>
          <a:ln w="12700">
            <a:miter lim="400000"/>
          </a:ln>
        </p:spPr>
      </p:pic>
      <p:pic>
        <p:nvPicPr>
          <p:cNvPr id="154" name="Bild" descr="Bild"/>
          <p:cNvPicPr>
            <a:picLocks noChangeAspect="1"/>
          </p:cNvPicPr>
          <p:nvPr/>
        </p:nvPicPr>
        <p:blipFill>
          <a:blip r:embed="rId5"/>
          <a:stretch>
            <a:fillRect/>
          </a:stretch>
        </p:blipFill>
        <p:spPr>
          <a:xfrm>
            <a:off x="5462851" y="1589160"/>
            <a:ext cx="2291732" cy="6565901"/>
          </a:xfrm>
          <a:prstGeom prst="rect">
            <a:avLst/>
          </a:prstGeom>
          <a:ln w="12700">
            <a:miter lim="400000"/>
          </a:ln>
        </p:spPr>
      </p:pic>
      <p:pic>
        <p:nvPicPr>
          <p:cNvPr id="155" name="Bildobjekt 2" descr="Bildobjekt 2"/>
          <p:cNvPicPr>
            <a:picLocks noChangeAspect="1"/>
          </p:cNvPicPr>
          <p:nvPr/>
        </p:nvPicPr>
        <p:blipFill>
          <a:blip r:embed="rId6"/>
          <a:stretch>
            <a:fillRect/>
          </a:stretch>
        </p:blipFill>
        <p:spPr>
          <a:xfrm>
            <a:off x="10841797" y="5547014"/>
            <a:ext cx="1020557" cy="1020556"/>
          </a:xfrm>
          <a:prstGeom prst="rect">
            <a:avLst/>
          </a:prstGeom>
          <a:ln w="12700">
            <a:miter lim="400000"/>
          </a:ln>
        </p:spPr>
      </p:pic>
      <p:sp>
        <p:nvSpPr>
          <p:cNvPr id="156" name="Rubrik 5"/>
          <p:cNvSpPr txBox="1"/>
          <p:nvPr/>
        </p:nvSpPr>
        <p:spPr>
          <a:xfrm>
            <a:off x="512233" y="1671893"/>
            <a:ext cx="6099969" cy="4731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nSpc>
                <a:spcPct val="90000"/>
              </a:lnSpc>
              <a:defRPr sz="7600" b="1" spc="-422">
                <a:solidFill>
                  <a:srgbClr val="8F172E"/>
                </a:solidFill>
              </a:defRPr>
            </a:pPr>
            <a:r>
              <a:t>Vad säljer </a:t>
            </a:r>
          </a:p>
          <a:p>
            <a:pPr>
              <a:lnSpc>
                <a:spcPct val="90000"/>
              </a:lnSpc>
              <a:defRPr sz="7600" b="1" spc="-422">
                <a:solidFill>
                  <a:srgbClr val="8F172E"/>
                </a:solidFill>
              </a:defRPr>
            </a:pPr>
            <a:r>
              <a:t>du ditt </a:t>
            </a:r>
          </a:p>
          <a:p>
            <a:pPr>
              <a:lnSpc>
                <a:spcPct val="90000"/>
              </a:lnSpc>
              <a:defRPr sz="7600" b="1" spc="-422">
                <a:solidFill>
                  <a:srgbClr val="8F172E"/>
                </a:solidFill>
              </a:defRPr>
            </a:pPr>
            <a:r>
              <a:t>arbete för?</a:t>
            </a:r>
          </a:p>
        </p:txBody>
      </p:sp>
      <p:pic>
        <p:nvPicPr>
          <p:cNvPr id="157" name="Bild" descr="Bild"/>
          <p:cNvPicPr>
            <a:picLocks noChangeAspect="1"/>
          </p:cNvPicPr>
          <p:nvPr/>
        </p:nvPicPr>
        <p:blipFill>
          <a:blip r:embed="rId7"/>
          <a:stretch>
            <a:fillRect/>
          </a:stretch>
        </p:blipFill>
        <p:spPr>
          <a:xfrm>
            <a:off x="7061637" y="1278010"/>
            <a:ext cx="2458919" cy="7188201"/>
          </a:xfrm>
          <a:prstGeom prst="rect">
            <a:avLst/>
          </a:prstGeom>
          <a:ln w="12700">
            <a:miter lim="400000"/>
          </a:ln>
        </p:spPr>
      </p:pic>
    </p:spTree>
    <p:extLst>
      <p:ext uri="{BB962C8B-B14F-4D97-AF65-F5344CB8AC3E}">
        <p14:creationId xmlns:p14="http://schemas.microsoft.com/office/powerpoint/2010/main" val="2155781668"/>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Nr-181_Norrstrandsskolan_210706.jpg" descr="Nr-181_Norrstrandsskolan_210706.jpg"/>
          <p:cNvPicPr>
            <a:picLocks noChangeAspect="1"/>
          </p:cNvPicPr>
          <p:nvPr/>
        </p:nvPicPr>
        <p:blipFill>
          <a:blip r:embed="rId3"/>
          <a:stretch>
            <a:fillRect/>
          </a:stretch>
        </p:blipFill>
        <p:spPr>
          <a:xfrm>
            <a:off x="-8067" y="-1248347"/>
            <a:ext cx="12497812" cy="8332523"/>
          </a:xfrm>
          <a:prstGeom prst="rect">
            <a:avLst/>
          </a:prstGeom>
          <a:ln w="12700">
            <a:miter lim="400000"/>
          </a:ln>
        </p:spPr>
      </p:pic>
      <p:pic>
        <p:nvPicPr>
          <p:cNvPr id="162" name="Pennanteckning 1" descr="Pennanteckning 1"/>
          <p:cNvPicPr>
            <a:picLocks noChangeAspect="1"/>
          </p:cNvPicPr>
          <p:nvPr/>
        </p:nvPicPr>
        <p:blipFill>
          <a:blip r:embed="rId4"/>
          <a:stretch>
            <a:fillRect/>
          </a:stretch>
        </p:blipFill>
        <p:spPr>
          <a:xfrm>
            <a:off x="13420470" y="1052996"/>
            <a:ext cx="41307" cy="33116"/>
          </a:xfrm>
          <a:prstGeom prst="rect">
            <a:avLst/>
          </a:prstGeom>
          <a:ln w="12700">
            <a:miter lim="400000"/>
          </a:ln>
        </p:spPr>
      </p:pic>
      <p:pic>
        <p:nvPicPr>
          <p:cNvPr id="163" name="Bild" descr="Bild"/>
          <p:cNvPicPr>
            <a:picLocks noChangeAspect="1"/>
          </p:cNvPicPr>
          <p:nvPr/>
        </p:nvPicPr>
        <p:blipFill>
          <a:blip r:embed="rId5"/>
          <a:stretch>
            <a:fillRect/>
          </a:stretch>
        </p:blipFill>
        <p:spPr>
          <a:xfrm>
            <a:off x="10963492" y="5729205"/>
            <a:ext cx="779510" cy="658151"/>
          </a:xfrm>
          <a:prstGeom prst="rect">
            <a:avLst/>
          </a:prstGeom>
          <a:ln w="12700">
            <a:miter lim="400000"/>
          </a:ln>
        </p:spPr>
      </p:pic>
      <p:pic>
        <p:nvPicPr>
          <p:cNvPr id="164" name="Bild" descr="Bild"/>
          <p:cNvPicPr>
            <a:picLocks noChangeAspect="1"/>
          </p:cNvPicPr>
          <p:nvPr/>
        </p:nvPicPr>
        <p:blipFill>
          <a:blip r:embed="rId6"/>
          <a:stretch>
            <a:fillRect/>
          </a:stretch>
        </p:blipFill>
        <p:spPr>
          <a:xfrm>
            <a:off x="489160" y="4545855"/>
            <a:ext cx="1841501" cy="1841501"/>
          </a:xfrm>
          <a:prstGeom prst="rect">
            <a:avLst/>
          </a:prstGeom>
          <a:ln w="12700">
            <a:miter lim="400000"/>
          </a:ln>
        </p:spPr>
      </p:pic>
      <p:sp>
        <p:nvSpPr>
          <p:cNvPr id="165" name="Det…"/>
          <p:cNvSpPr txBox="1"/>
          <p:nvPr/>
        </p:nvSpPr>
        <p:spPr>
          <a:xfrm>
            <a:off x="463462" y="4843846"/>
            <a:ext cx="1842096" cy="13725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lvl="1" indent="0" algn="ctr">
              <a:lnSpc>
                <a:spcPct val="110000"/>
              </a:lnSpc>
              <a:defRPr sz="2400" b="1" spc="-133">
                <a:solidFill>
                  <a:srgbClr val="E2261B"/>
                </a:solidFill>
              </a:defRPr>
            </a:pPr>
            <a:r>
              <a:t>Det</a:t>
            </a:r>
          </a:p>
          <a:p>
            <a:pPr lvl="1" indent="0" algn="ctr">
              <a:lnSpc>
                <a:spcPct val="110000"/>
              </a:lnSpc>
              <a:defRPr sz="2400" b="1" spc="-133">
                <a:solidFill>
                  <a:srgbClr val="E2261B"/>
                </a:solidFill>
              </a:defRPr>
            </a:pPr>
            <a:r>
              <a:t>fackliga</a:t>
            </a:r>
          </a:p>
          <a:p>
            <a:pPr lvl="1" indent="0" algn="ctr">
              <a:lnSpc>
                <a:spcPct val="110000"/>
              </a:lnSpc>
              <a:defRPr sz="2400" b="1" spc="-133">
                <a:solidFill>
                  <a:srgbClr val="E2261B"/>
                </a:solidFill>
              </a:defRPr>
            </a:pPr>
            <a:r>
              <a:t>löftet</a:t>
            </a:r>
          </a:p>
        </p:txBody>
      </p:sp>
    </p:spTree>
    <p:extLst>
      <p:ext uri="{BB962C8B-B14F-4D97-AF65-F5344CB8AC3E}">
        <p14:creationId xmlns:p14="http://schemas.microsoft.com/office/powerpoint/2010/main" val="4217677061"/>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Nr-181_Norrstrandsskolan_210706.jpg" descr="Nr-181_Norrstrandsskolan_210706.jpg"/>
          <p:cNvPicPr>
            <a:picLocks noChangeAspect="1"/>
          </p:cNvPicPr>
          <p:nvPr/>
        </p:nvPicPr>
        <p:blipFill>
          <a:blip r:embed="rId3"/>
          <a:stretch>
            <a:fillRect/>
          </a:stretch>
        </p:blipFill>
        <p:spPr>
          <a:xfrm>
            <a:off x="-8067" y="-1248347"/>
            <a:ext cx="12497812" cy="8332523"/>
          </a:xfrm>
          <a:prstGeom prst="rect">
            <a:avLst/>
          </a:prstGeom>
          <a:ln w="12700">
            <a:miter lim="400000"/>
          </a:ln>
        </p:spPr>
      </p:pic>
      <p:pic>
        <p:nvPicPr>
          <p:cNvPr id="170" name="Pennanteckning 1" descr="Pennanteckning 1"/>
          <p:cNvPicPr>
            <a:picLocks noChangeAspect="1"/>
          </p:cNvPicPr>
          <p:nvPr/>
        </p:nvPicPr>
        <p:blipFill>
          <a:blip r:embed="rId4"/>
          <a:stretch>
            <a:fillRect/>
          </a:stretch>
        </p:blipFill>
        <p:spPr>
          <a:xfrm>
            <a:off x="13420470" y="1052996"/>
            <a:ext cx="41307" cy="33116"/>
          </a:xfrm>
          <a:prstGeom prst="rect">
            <a:avLst/>
          </a:prstGeom>
          <a:ln w="12700">
            <a:miter lim="400000"/>
          </a:ln>
        </p:spPr>
      </p:pic>
      <p:sp>
        <p:nvSpPr>
          <p:cNvPr id="171" name="Rubrik 5"/>
          <p:cNvSpPr txBox="1"/>
          <p:nvPr/>
        </p:nvSpPr>
        <p:spPr>
          <a:xfrm>
            <a:off x="463802" y="2229407"/>
            <a:ext cx="8858913" cy="6206587"/>
          </a:xfrm>
          <a:prstGeom prst="rect">
            <a:avLst/>
          </a:prstGeom>
          <a:ln w="12700">
            <a:miter lim="400000"/>
          </a:ln>
          <a:effectLst>
            <a:outerShdw blurRad="254000" dir="54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nSpc>
                <a:spcPct val="90000"/>
              </a:lnSpc>
              <a:defRPr sz="4700" b="1" spc="-261">
                <a:solidFill>
                  <a:srgbClr val="FCF4D3"/>
                </a:solidFill>
              </a:defRPr>
            </a:pPr>
            <a:r>
              <a:t>Gärna bättre aldrig </a:t>
            </a:r>
          </a:p>
          <a:p>
            <a:pPr>
              <a:lnSpc>
                <a:spcPct val="90000"/>
              </a:lnSpc>
              <a:defRPr sz="4700" b="1" spc="-261">
                <a:solidFill>
                  <a:srgbClr val="FFFFFF"/>
                </a:solidFill>
              </a:defRPr>
            </a:pPr>
            <a:r>
              <a:rPr>
                <a:solidFill>
                  <a:srgbClr val="FCF4D3"/>
                </a:solidFill>
              </a:rPr>
              <a:t>sämre.</a:t>
            </a:r>
            <a:r>
              <a:t> Om vi håller </a:t>
            </a:r>
          </a:p>
          <a:p>
            <a:pPr>
              <a:lnSpc>
                <a:spcPct val="90000"/>
              </a:lnSpc>
              <a:defRPr sz="4700" b="1" spc="-261">
                <a:solidFill>
                  <a:srgbClr val="FFFFFF"/>
                </a:solidFill>
              </a:defRPr>
            </a:pPr>
            <a:r>
              <a:t>ihop får vi inflytande!</a:t>
            </a:r>
          </a:p>
        </p:txBody>
      </p:sp>
      <p:pic>
        <p:nvPicPr>
          <p:cNvPr id="172" name="Bild" descr="Bild"/>
          <p:cNvPicPr>
            <a:picLocks noChangeAspect="1"/>
          </p:cNvPicPr>
          <p:nvPr/>
        </p:nvPicPr>
        <p:blipFill>
          <a:blip r:embed="rId5"/>
          <a:stretch>
            <a:fillRect/>
          </a:stretch>
        </p:blipFill>
        <p:spPr>
          <a:xfrm>
            <a:off x="489160" y="4545855"/>
            <a:ext cx="1841501" cy="1841501"/>
          </a:xfrm>
          <a:prstGeom prst="rect">
            <a:avLst/>
          </a:prstGeom>
          <a:ln w="12700">
            <a:miter lim="400000"/>
          </a:ln>
        </p:spPr>
      </p:pic>
      <p:sp>
        <p:nvSpPr>
          <p:cNvPr id="173" name="Det…"/>
          <p:cNvSpPr txBox="1"/>
          <p:nvPr/>
        </p:nvSpPr>
        <p:spPr>
          <a:xfrm>
            <a:off x="463462" y="4843846"/>
            <a:ext cx="1842096" cy="13725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lvl="1" indent="0" algn="ctr">
              <a:lnSpc>
                <a:spcPct val="110000"/>
              </a:lnSpc>
              <a:defRPr sz="2400" b="1" spc="-133">
                <a:solidFill>
                  <a:srgbClr val="E2261B"/>
                </a:solidFill>
              </a:defRPr>
            </a:pPr>
            <a:r>
              <a:t>Det</a:t>
            </a:r>
          </a:p>
          <a:p>
            <a:pPr lvl="1" indent="0" algn="ctr">
              <a:lnSpc>
                <a:spcPct val="110000"/>
              </a:lnSpc>
              <a:defRPr sz="2400" b="1" spc="-133">
                <a:solidFill>
                  <a:srgbClr val="E2261B"/>
                </a:solidFill>
              </a:defRPr>
            </a:pPr>
            <a:r>
              <a:t>fackliga</a:t>
            </a:r>
          </a:p>
          <a:p>
            <a:pPr lvl="1" indent="0" algn="ctr">
              <a:lnSpc>
                <a:spcPct val="110000"/>
              </a:lnSpc>
              <a:defRPr sz="2400" b="1" spc="-133">
                <a:solidFill>
                  <a:srgbClr val="E2261B"/>
                </a:solidFill>
              </a:defRPr>
            </a:pPr>
            <a:r>
              <a:t>löftet</a:t>
            </a:r>
          </a:p>
        </p:txBody>
      </p:sp>
      <p:pic>
        <p:nvPicPr>
          <p:cNvPr id="174" name="Bild" descr="Bild"/>
          <p:cNvPicPr>
            <a:picLocks noChangeAspect="1"/>
          </p:cNvPicPr>
          <p:nvPr/>
        </p:nvPicPr>
        <p:blipFill>
          <a:blip r:embed="rId6"/>
          <a:stretch>
            <a:fillRect/>
          </a:stretch>
        </p:blipFill>
        <p:spPr>
          <a:xfrm>
            <a:off x="10963492" y="5729205"/>
            <a:ext cx="779510" cy="658151"/>
          </a:xfrm>
          <a:prstGeom prst="rect">
            <a:avLst/>
          </a:prstGeom>
          <a:ln w="12700">
            <a:miter lim="400000"/>
          </a:ln>
        </p:spPr>
      </p:pic>
    </p:spTree>
    <p:extLst>
      <p:ext uri="{BB962C8B-B14F-4D97-AF65-F5344CB8AC3E}">
        <p14:creationId xmlns:p14="http://schemas.microsoft.com/office/powerpoint/2010/main" val="2785935936"/>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Bild" descr="Bild"/>
          <p:cNvPicPr>
            <a:picLocks noChangeAspect="1"/>
          </p:cNvPicPr>
          <p:nvPr/>
        </p:nvPicPr>
        <p:blipFill>
          <a:blip r:embed="rId3"/>
          <a:stretch>
            <a:fillRect/>
          </a:stretch>
        </p:blipFill>
        <p:spPr>
          <a:xfrm>
            <a:off x="6636378" y="4163750"/>
            <a:ext cx="659149" cy="1473201"/>
          </a:xfrm>
          <a:prstGeom prst="rect">
            <a:avLst/>
          </a:prstGeom>
          <a:ln w="12700">
            <a:miter lim="400000"/>
          </a:ln>
        </p:spPr>
      </p:pic>
      <p:pic>
        <p:nvPicPr>
          <p:cNvPr id="179" name="Bild" descr="Bild"/>
          <p:cNvPicPr>
            <a:picLocks noChangeAspect="1"/>
          </p:cNvPicPr>
          <p:nvPr/>
        </p:nvPicPr>
        <p:blipFill>
          <a:blip r:embed="rId4"/>
          <a:stretch>
            <a:fillRect/>
          </a:stretch>
        </p:blipFill>
        <p:spPr>
          <a:xfrm>
            <a:off x="7998777" y="4431839"/>
            <a:ext cx="1943101" cy="1070081"/>
          </a:xfrm>
          <a:prstGeom prst="rect">
            <a:avLst/>
          </a:prstGeom>
          <a:ln w="12700">
            <a:miter lim="400000"/>
          </a:ln>
        </p:spPr>
      </p:pic>
      <p:pic>
        <p:nvPicPr>
          <p:cNvPr id="180" name="Bild" descr="Bild"/>
          <p:cNvPicPr>
            <a:picLocks noChangeAspect="1"/>
          </p:cNvPicPr>
          <p:nvPr/>
        </p:nvPicPr>
        <p:blipFill>
          <a:blip r:embed="rId5"/>
          <a:stretch>
            <a:fillRect/>
          </a:stretch>
        </p:blipFill>
        <p:spPr>
          <a:xfrm>
            <a:off x="2656235" y="4399569"/>
            <a:ext cx="1193801" cy="1226043"/>
          </a:xfrm>
          <a:prstGeom prst="rect">
            <a:avLst/>
          </a:prstGeom>
          <a:ln w="12700">
            <a:miter lim="400000"/>
          </a:ln>
        </p:spPr>
      </p:pic>
      <p:sp>
        <p:nvSpPr>
          <p:cNvPr id="181" name="Rubrik 5"/>
          <p:cNvSpPr txBox="1"/>
          <p:nvPr/>
        </p:nvSpPr>
        <p:spPr>
          <a:xfrm>
            <a:off x="512233" y="668593"/>
            <a:ext cx="10170584" cy="3422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nSpc>
                <a:spcPct val="90000"/>
              </a:lnSpc>
              <a:defRPr sz="7600" b="1" spc="-422">
                <a:solidFill>
                  <a:srgbClr val="E2261B"/>
                </a:solidFill>
              </a:defRPr>
            </a:pPr>
            <a:r>
              <a:t>I Handels kommer </a:t>
            </a:r>
          </a:p>
          <a:p>
            <a:pPr>
              <a:lnSpc>
                <a:spcPct val="90000"/>
              </a:lnSpc>
              <a:defRPr sz="7600" b="1" spc="-422">
                <a:solidFill>
                  <a:srgbClr val="E2261B"/>
                </a:solidFill>
              </a:defRPr>
            </a:pPr>
            <a:r>
              <a:t>medlemmarna överens om löftet!</a:t>
            </a:r>
          </a:p>
        </p:txBody>
      </p:sp>
      <p:pic>
        <p:nvPicPr>
          <p:cNvPr id="182" name="Bild" descr="Bild"/>
          <p:cNvPicPr>
            <a:picLocks noChangeAspect="1"/>
          </p:cNvPicPr>
          <p:nvPr/>
        </p:nvPicPr>
        <p:blipFill>
          <a:blip r:embed="rId6"/>
          <a:stretch>
            <a:fillRect/>
          </a:stretch>
        </p:blipFill>
        <p:spPr>
          <a:xfrm rot="10800000">
            <a:off x="9916793" y="420689"/>
            <a:ext cx="1837948" cy="1837948"/>
          </a:xfrm>
          <a:prstGeom prst="rect">
            <a:avLst/>
          </a:prstGeom>
          <a:ln w="12700">
            <a:miter lim="400000"/>
          </a:ln>
        </p:spPr>
      </p:pic>
      <p:sp>
        <p:nvSpPr>
          <p:cNvPr id="183" name="textruta 5"/>
          <p:cNvSpPr txBox="1"/>
          <p:nvPr/>
        </p:nvSpPr>
        <p:spPr>
          <a:xfrm>
            <a:off x="6201844" y="5805552"/>
            <a:ext cx="1527811"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200" b="1"/>
            </a:lvl1pPr>
          </a:lstStyle>
          <a:p>
            <a:r>
              <a:t>Arbetskläder</a:t>
            </a:r>
          </a:p>
        </p:txBody>
      </p:sp>
      <p:sp>
        <p:nvSpPr>
          <p:cNvPr id="184" name="textruta 5"/>
          <p:cNvSpPr txBox="1"/>
          <p:nvPr/>
        </p:nvSpPr>
        <p:spPr>
          <a:xfrm>
            <a:off x="4490806" y="5805552"/>
            <a:ext cx="1527811"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200" b="1"/>
            </a:lvl1pPr>
          </a:lstStyle>
          <a:p>
            <a:r>
              <a:t>Semester</a:t>
            </a:r>
          </a:p>
        </p:txBody>
      </p:sp>
      <p:sp>
        <p:nvSpPr>
          <p:cNvPr id="185" name="textruta 5"/>
          <p:cNvSpPr txBox="1"/>
          <p:nvPr/>
        </p:nvSpPr>
        <p:spPr>
          <a:xfrm>
            <a:off x="2486873" y="5805552"/>
            <a:ext cx="1529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200" b="1"/>
            </a:lvl1pPr>
          </a:lstStyle>
          <a:p>
            <a:r>
              <a:t>Trygga jobb</a:t>
            </a:r>
          </a:p>
        </p:txBody>
      </p:sp>
      <p:sp>
        <p:nvSpPr>
          <p:cNvPr id="186" name="textruta 5"/>
          <p:cNvSpPr txBox="1"/>
          <p:nvPr/>
        </p:nvSpPr>
        <p:spPr>
          <a:xfrm>
            <a:off x="7720000" y="5805552"/>
            <a:ext cx="2497774"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200" b="1"/>
            </a:lvl1pPr>
          </a:lstStyle>
          <a:p>
            <a:r>
              <a:t>Jämställda löner</a:t>
            </a:r>
          </a:p>
        </p:txBody>
      </p:sp>
      <p:sp>
        <p:nvSpPr>
          <p:cNvPr id="187" name="textruta 5"/>
          <p:cNvSpPr txBox="1"/>
          <p:nvPr/>
        </p:nvSpPr>
        <p:spPr>
          <a:xfrm>
            <a:off x="187667" y="5805552"/>
            <a:ext cx="2502536"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200" b="1"/>
            </a:lvl1pPr>
          </a:lstStyle>
          <a:p>
            <a:r>
              <a:t>Företagshälsovård</a:t>
            </a:r>
          </a:p>
        </p:txBody>
      </p:sp>
      <p:sp>
        <p:nvSpPr>
          <p:cNvPr id="188" name="Rubrik 5"/>
          <p:cNvSpPr txBox="1"/>
          <p:nvPr/>
        </p:nvSpPr>
        <p:spPr>
          <a:xfrm>
            <a:off x="966232" y="3990576"/>
            <a:ext cx="945406" cy="1818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9600">
                <a:solidFill>
                  <a:srgbClr val="E2261B"/>
                </a:solidFill>
                <a:latin typeface="Arial Black"/>
                <a:ea typeface="Arial Black"/>
                <a:cs typeface="Arial Black"/>
                <a:sym typeface="Arial Black"/>
              </a:defRPr>
            </a:lvl1pPr>
          </a:lstStyle>
          <a:p>
            <a:r>
              <a:t>+</a:t>
            </a:r>
          </a:p>
        </p:txBody>
      </p:sp>
      <p:sp>
        <p:nvSpPr>
          <p:cNvPr id="189" name="Det…"/>
          <p:cNvSpPr txBox="1">
            <a:spLocks noGrp="1"/>
          </p:cNvSpPr>
          <p:nvPr>
            <p:ph type="title" idx="4294967295"/>
          </p:nvPr>
        </p:nvSpPr>
        <p:spPr>
          <a:xfrm>
            <a:off x="9914719" y="716903"/>
            <a:ext cx="1842096" cy="1372519"/>
          </a:xfrm>
          <a:prstGeom prst="rect">
            <a:avLst/>
          </a:prstGeom>
        </p:spPr>
        <p:txBody>
          <a:bodyPr anchor="t"/>
          <a:lstStyle/>
          <a:p>
            <a:pPr lvl="1" algn="ctr">
              <a:lnSpc>
                <a:spcPct val="110000"/>
              </a:lnSpc>
              <a:defRPr sz="2400" spc="-133">
                <a:solidFill>
                  <a:srgbClr val="E2261B"/>
                </a:solidFill>
              </a:defRPr>
            </a:pPr>
            <a:r>
              <a:t>Det</a:t>
            </a:r>
          </a:p>
          <a:p>
            <a:pPr lvl="1" algn="ctr">
              <a:lnSpc>
                <a:spcPct val="110000"/>
              </a:lnSpc>
              <a:defRPr sz="2400" spc="-133">
                <a:solidFill>
                  <a:srgbClr val="E2261B"/>
                </a:solidFill>
              </a:defRPr>
            </a:pPr>
            <a:r>
              <a:t>fackliga</a:t>
            </a:r>
          </a:p>
          <a:p>
            <a:pPr lvl="1" algn="ctr">
              <a:lnSpc>
                <a:spcPct val="110000"/>
              </a:lnSpc>
              <a:defRPr sz="2400" spc="-133">
                <a:solidFill>
                  <a:srgbClr val="E2261B"/>
                </a:solidFill>
              </a:defRPr>
            </a:pPr>
            <a:r>
              <a:t>löftet</a:t>
            </a:r>
          </a:p>
        </p:txBody>
      </p:sp>
      <p:pic>
        <p:nvPicPr>
          <p:cNvPr id="190" name="Bildobjekt 2" descr="Bildobjekt 2"/>
          <p:cNvPicPr>
            <a:picLocks noChangeAspect="1"/>
          </p:cNvPicPr>
          <p:nvPr/>
        </p:nvPicPr>
        <p:blipFill>
          <a:blip r:embed="rId7"/>
          <a:stretch>
            <a:fillRect/>
          </a:stretch>
        </p:blipFill>
        <p:spPr>
          <a:xfrm>
            <a:off x="10841797" y="5547014"/>
            <a:ext cx="1020557" cy="1020556"/>
          </a:xfrm>
          <a:prstGeom prst="rect">
            <a:avLst/>
          </a:prstGeom>
          <a:ln w="12700">
            <a:miter lim="400000"/>
          </a:ln>
        </p:spPr>
      </p:pic>
      <p:pic>
        <p:nvPicPr>
          <p:cNvPr id="191" name="Bild" descr="Bild"/>
          <p:cNvPicPr>
            <a:picLocks noChangeAspect="1"/>
          </p:cNvPicPr>
          <p:nvPr/>
        </p:nvPicPr>
        <p:blipFill>
          <a:blip r:embed="rId8"/>
          <a:stretch>
            <a:fillRect/>
          </a:stretch>
        </p:blipFill>
        <p:spPr>
          <a:xfrm>
            <a:off x="4659374" y="4321068"/>
            <a:ext cx="1190675" cy="1157656"/>
          </a:xfrm>
          <a:prstGeom prst="rect">
            <a:avLst/>
          </a:prstGeom>
          <a:ln w="12700">
            <a:miter lim="400000"/>
          </a:ln>
        </p:spPr>
      </p:pic>
    </p:spTree>
    <p:extLst>
      <p:ext uri="{BB962C8B-B14F-4D97-AF65-F5344CB8AC3E}">
        <p14:creationId xmlns:p14="http://schemas.microsoft.com/office/powerpoint/2010/main" val="290857934"/>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Bild" descr="Bild"/>
          <p:cNvPicPr>
            <a:picLocks/>
          </p:cNvPicPr>
          <p:nvPr/>
        </p:nvPicPr>
        <p:blipFill>
          <a:blip r:embed="rId3"/>
          <a:stretch>
            <a:fillRect/>
          </a:stretch>
        </p:blipFill>
        <p:spPr>
          <a:xfrm>
            <a:off x="0" y="-1963"/>
            <a:ext cx="12192000" cy="6861926"/>
          </a:xfrm>
          <a:prstGeom prst="rect">
            <a:avLst/>
          </a:prstGeom>
          <a:ln w="12700">
            <a:miter lim="400000"/>
          </a:ln>
        </p:spPr>
      </p:pic>
      <p:sp>
        <p:nvSpPr>
          <p:cNvPr id="260" name="Rubrik 5"/>
          <p:cNvSpPr txBox="1"/>
          <p:nvPr/>
        </p:nvSpPr>
        <p:spPr>
          <a:xfrm>
            <a:off x="512233" y="1405193"/>
            <a:ext cx="6169984" cy="63163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nSpc>
                <a:spcPct val="90000"/>
              </a:lnSpc>
              <a:defRPr sz="4700" b="1" spc="-261">
                <a:solidFill>
                  <a:srgbClr val="E2261B"/>
                </a:solidFill>
              </a:defRPr>
            </a:pPr>
            <a:r>
              <a:t>Vilken lön och </a:t>
            </a:r>
          </a:p>
          <a:p>
            <a:pPr>
              <a:lnSpc>
                <a:spcPct val="90000"/>
              </a:lnSpc>
              <a:defRPr sz="4700" b="1" spc="-261">
                <a:solidFill>
                  <a:srgbClr val="E2261B"/>
                </a:solidFill>
              </a:defRPr>
            </a:pPr>
            <a:r>
              <a:t>vilket ob-tillägg gäller </a:t>
            </a:r>
          </a:p>
          <a:p>
            <a:pPr>
              <a:lnSpc>
                <a:spcPct val="90000"/>
              </a:lnSpc>
              <a:defRPr sz="4700" b="1" spc="-261">
                <a:solidFill>
                  <a:srgbClr val="E2261B"/>
                </a:solidFill>
              </a:defRPr>
            </a:pPr>
            <a:r>
              <a:t>i framtiden?</a:t>
            </a:r>
          </a:p>
          <a:p>
            <a:pPr>
              <a:lnSpc>
                <a:spcPct val="90000"/>
              </a:lnSpc>
              <a:spcBef>
                <a:spcPts val="2100"/>
              </a:spcBef>
              <a:defRPr sz="4700" b="1" spc="-261">
                <a:solidFill>
                  <a:srgbClr val="01704A"/>
                </a:solidFill>
              </a:defRPr>
            </a:pPr>
            <a:r>
              <a:t>Det beror på. </a:t>
            </a:r>
          </a:p>
          <a:p>
            <a:pPr>
              <a:lnSpc>
                <a:spcPct val="90000"/>
              </a:lnSpc>
              <a:defRPr sz="4700" b="1" spc="-261">
                <a:solidFill>
                  <a:srgbClr val="E2261B"/>
                </a:solidFill>
              </a:defRPr>
            </a:pPr>
            <a:r>
              <a:t>Många medlemmar </a:t>
            </a:r>
          </a:p>
          <a:p>
            <a:pPr>
              <a:lnSpc>
                <a:spcPct val="90000"/>
              </a:lnSpc>
              <a:defRPr sz="4700" b="1" spc="-261">
                <a:solidFill>
                  <a:srgbClr val="E2261B"/>
                </a:solidFill>
              </a:defRPr>
            </a:pPr>
            <a:r>
              <a:t>och facklig styrka ger bra löner och villkor!</a:t>
            </a:r>
          </a:p>
        </p:txBody>
      </p:sp>
      <p:sp>
        <p:nvSpPr>
          <p:cNvPr id="261" name="Rektangel 6"/>
          <p:cNvSpPr/>
          <p:nvPr/>
        </p:nvSpPr>
        <p:spPr>
          <a:xfrm rot="21300000">
            <a:off x="6348707" y="901029"/>
            <a:ext cx="2890194" cy="4082681"/>
          </a:xfrm>
          <a:prstGeom prst="rect">
            <a:avLst/>
          </a:prstGeom>
          <a:solidFill>
            <a:srgbClr val="FFFFFF"/>
          </a:solidFill>
          <a:ln w="12700">
            <a:miter lim="400000"/>
          </a:ln>
          <a:effectLst>
            <a:outerShdw blurRad="50800" dist="38100" dir="2700000" rotWithShape="0">
              <a:srgbClr val="000000">
                <a:alpha val="25000"/>
              </a:srgbClr>
            </a:outerShdw>
          </a:effectLst>
        </p:spPr>
        <p:txBody>
          <a:bodyPr lIns="45719" rIns="45719" anchor="ctr"/>
          <a:lstStyle/>
          <a:p>
            <a:pPr algn="ctr">
              <a:defRPr>
                <a:solidFill>
                  <a:srgbClr val="FFFFFF"/>
                </a:solidFill>
              </a:defRPr>
            </a:pPr>
            <a:endParaRPr/>
          </a:p>
        </p:txBody>
      </p:sp>
      <p:sp>
        <p:nvSpPr>
          <p:cNvPr id="262" name="Rektangel 19"/>
          <p:cNvSpPr/>
          <p:nvPr/>
        </p:nvSpPr>
        <p:spPr>
          <a:xfrm rot="300000">
            <a:off x="8637192" y="1354290"/>
            <a:ext cx="2890194" cy="4079794"/>
          </a:xfrm>
          <a:prstGeom prst="rect">
            <a:avLst/>
          </a:prstGeom>
          <a:solidFill>
            <a:srgbClr val="FFFFFF"/>
          </a:solidFill>
          <a:ln w="12700">
            <a:miter lim="400000"/>
          </a:ln>
          <a:effectLst>
            <a:outerShdw blurRad="50800" dist="38100" dir="2700000" rotWithShape="0">
              <a:srgbClr val="000000">
                <a:alpha val="25000"/>
              </a:srgbClr>
            </a:outerShdw>
          </a:effectLst>
        </p:spPr>
        <p:txBody>
          <a:bodyPr lIns="45719" rIns="45719" anchor="ctr"/>
          <a:lstStyle/>
          <a:p>
            <a:pPr algn="ctr">
              <a:defRPr>
                <a:solidFill>
                  <a:srgbClr val="FFFFFF"/>
                </a:solidFill>
              </a:defRPr>
            </a:pPr>
            <a:endParaRPr/>
          </a:p>
        </p:txBody>
      </p:sp>
      <p:pic>
        <p:nvPicPr>
          <p:cNvPr id="263" name="Bildobjekt 2" descr="Bildobjekt 2"/>
          <p:cNvPicPr>
            <a:picLocks noChangeAspect="1"/>
          </p:cNvPicPr>
          <p:nvPr/>
        </p:nvPicPr>
        <p:blipFill>
          <a:blip r:embed="rId4"/>
          <a:stretch>
            <a:fillRect/>
          </a:stretch>
        </p:blipFill>
        <p:spPr>
          <a:xfrm>
            <a:off x="10841797" y="5547014"/>
            <a:ext cx="1020557" cy="1020556"/>
          </a:xfrm>
          <a:prstGeom prst="rect">
            <a:avLst/>
          </a:prstGeom>
          <a:ln w="12700">
            <a:miter lim="400000"/>
          </a:ln>
        </p:spPr>
      </p:pic>
      <p:sp>
        <p:nvSpPr>
          <p:cNvPr id="264" name="Rubrik 5"/>
          <p:cNvSpPr txBox="1"/>
          <p:nvPr/>
        </p:nvSpPr>
        <p:spPr>
          <a:xfrm>
            <a:off x="512233" y="569940"/>
            <a:ext cx="9052560"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72">
                <a:solidFill>
                  <a:srgbClr val="01704A"/>
                </a:solidFill>
              </a:defRPr>
            </a:lvl1pPr>
          </a:lstStyle>
          <a:p>
            <a:r>
              <a:t>Avtalsrörelser</a:t>
            </a:r>
          </a:p>
        </p:txBody>
      </p:sp>
      <p:pic>
        <p:nvPicPr>
          <p:cNvPr id="265" name="HA2020-110 Avtal - Svensk Handel detaljhandel - framsida.jpg" descr="HA2020-110 Avtal - Svensk Handel detaljhandel - framsida.jpg"/>
          <p:cNvPicPr>
            <a:picLocks noChangeAspect="1"/>
          </p:cNvPicPr>
          <p:nvPr/>
        </p:nvPicPr>
        <p:blipFill>
          <a:blip r:embed="rId5"/>
          <a:stretch>
            <a:fillRect/>
          </a:stretch>
        </p:blipFill>
        <p:spPr>
          <a:xfrm rot="21300000">
            <a:off x="6361571" y="910369"/>
            <a:ext cx="2864465" cy="4064001"/>
          </a:xfrm>
          <a:prstGeom prst="rect">
            <a:avLst/>
          </a:prstGeom>
          <a:ln w="12700">
            <a:miter lim="400000"/>
          </a:ln>
        </p:spPr>
      </p:pic>
      <p:pic>
        <p:nvPicPr>
          <p:cNvPr id="266" name="HA2020-200 Avtal - Frisör - framsida.jpg" descr="HA2020-200 Avtal - Frisör - framsida.jpg"/>
          <p:cNvPicPr>
            <a:picLocks noChangeAspect="1"/>
          </p:cNvPicPr>
          <p:nvPr/>
        </p:nvPicPr>
        <p:blipFill>
          <a:blip r:embed="rId6"/>
          <a:stretch>
            <a:fillRect/>
          </a:stretch>
        </p:blipFill>
        <p:spPr>
          <a:xfrm rot="300000">
            <a:off x="8636553" y="1353199"/>
            <a:ext cx="2864465" cy="4064001"/>
          </a:xfrm>
          <a:prstGeom prst="rect">
            <a:avLst/>
          </a:prstGeom>
          <a:ln w="12700">
            <a:miter lim="400000"/>
          </a:ln>
        </p:spPr>
      </p:pic>
    </p:spTree>
    <p:extLst>
      <p:ext uri="{BB962C8B-B14F-4D97-AF65-F5344CB8AC3E}">
        <p14:creationId xmlns:p14="http://schemas.microsoft.com/office/powerpoint/2010/main" val="2552494899"/>
      </p:ext>
    </p:extLst>
  </p:cSld>
  <p:clrMapOvr>
    <a:masterClrMapping/>
  </p:clrMapOvr>
  <p:transition spd="slow">
    <p:fade/>
  </p:transition>
</p:sld>
</file>

<file path=ppt/theme/theme1.xml><?xml version="1.0" encoding="utf-8"?>
<a:theme xmlns:a="http://schemas.openxmlformats.org/drawingml/2006/main" name="Handels">
  <a:themeElements>
    <a:clrScheme name="Handels">
      <a:dk1>
        <a:srgbClr val="000000"/>
      </a:dk1>
      <a:lt1>
        <a:srgbClr val="FFFFFF"/>
      </a:lt1>
      <a:dk2>
        <a:srgbClr val="A7A7A7"/>
      </a:dk2>
      <a:lt2>
        <a:srgbClr val="535353"/>
      </a:lt2>
      <a:accent1>
        <a:srgbClr val="E2261A"/>
      </a:accent1>
      <a:accent2>
        <a:srgbClr val="2DC6D6"/>
      </a:accent2>
      <a:accent3>
        <a:srgbClr val="FE7F03"/>
      </a:accent3>
      <a:accent4>
        <a:srgbClr val="00A486"/>
      </a:accent4>
      <a:accent5>
        <a:srgbClr val="8C2633"/>
      </a:accent5>
      <a:accent6>
        <a:srgbClr val="868C01"/>
      </a:accent6>
      <a:hlink>
        <a:srgbClr val="0000FF"/>
      </a:hlink>
      <a:folHlink>
        <a:srgbClr val="FF00FF"/>
      </a:folHlink>
    </a:clrScheme>
    <a:fontScheme name="Handels">
      <a:majorFont>
        <a:latin typeface="Helvetica"/>
        <a:ea typeface="Helvetica"/>
        <a:cs typeface="Helvetica"/>
      </a:majorFont>
      <a:minorFont>
        <a:latin typeface="Arial"/>
        <a:ea typeface="Arial"/>
        <a:cs typeface="Arial"/>
      </a:minorFont>
    </a:fontScheme>
    <a:fmtScheme name="Handel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5c75cb3-12d5-415f-9da5-3b7a9787cea9" xsi:nil="true"/>
    <lcf76f155ced4ddcb4097134ff3c332f xmlns="16084d06-3e8e-49e3-9312-e473a5b7c930">
      <Terms xmlns="http://schemas.microsoft.com/office/infopath/2007/PartnerControls"/>
    </lcf76f155ced4ddcb4097134ff3c332f>
    <SharedWithUsers xmlns="f5c75cb3-12d5-415f-9da5-3b7a9787cea9">
      <UserInfo>
        <DisplayName>Sara Johansson</DisplayName>
        <AccountId>640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074355090C044D4696E56DBEB4A1EA1D" ma:contentTypeVersion="17" ma:contentTypeDescription="Skapa ett nytt dokument." ma:contentTypeScope="" ma:versionID="60c600bbad0e4cb73069a4a88051308d">
  <xsd:schema xmlns:xsd="http://www.w3.org/2001/XMLSchema" xmlns:xs="http://www.w3.org/2001/XMLSchema" xmlns:p="http://schemas.microsoft.com/office/2006/metadata/properties" xmlns:ns2="16084d06-3e8e-49e3-9312-e473a5b7c930" xmlns:ns3="f5c75cb3-12d5-415f-9da5-3b7a9787cea9" targetNamespace="http://schemas.microsoft.com/office/2006/metadata/properties" ma:root="true" ma:fieldsID="0293571dcf0d0e0e9bf1ef6b2b0a09d0" ns2:_="" ns3:_="">
    <xsd:import namespace="16084d06-3e8e-49e3-9312-e473a5b7c930"/>
    <xsd:import namespace="f5c75cb3-12d5-415f-9da5-3b7a9787cea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084d06-3e8e-49e3-9312-e473a5b7c9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Location" ma:index="12"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Bildmarkeringar" ma:readOnly="false" ma:fieldId="{5cf76f15-5ced-4ddc-b409-7134ff3c332f}" ma:taxonomyMulti="true" ma:sspId="07b0dcc0-e665-4050-ae29-3b7657684338"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c75cb3-12d5-415f-9da5-3b7a9787cea9" elementFormDefault="qualified">
    <xsd:import namespace="http://schemas.microsoft.com/office/2006/documentManagement/types"/>
    <xsd:import namespace="http://schemas.microsoft.com/office/infopath/2007/PartnerControls"/>
    <xsd:element name="SharedWithUsers" ma:index="13"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at med information" ma:internalName="SharedWithDetails" ma:readOnly="true">
      <xsd:simpleType>
        <xsd:restriction base="dms:Note">
          <xsd:maxLength value="255"/>
        </xsd:restriction>
      </xsd:simpleType>
    </xsd:element>
    <xsd:element name="TaxCatchAll" ma:index="19" nillable="true" ma:displayName="Taxonomy Catch All Column" ma:hidden="true" ma:list="{88f952ec-11d6-40b5-9617-6d59e2035c40}" ma:internalName="TaxCatchAll" ma:showField="CatchAllData" ma:web="f5c75cb3-12d5-415f-9da5-3b7a9787ce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21A2CE-EED9-4764-ACAC-89D8BC97F692}">
  <ds:schemaRefs>
    <ds:schemaRef ds:uri="http://schemas.microsoft.com/office/2006/metadata/properties"/>
    <ds:schemaRef ds:uri="http://schemas.microsoft.com/office/infopath/2007/PartnerControls"/>
    <ds:schemaRef ds:uri="f5c75cb3-12d5-415f-9da5-3b7a9787cea9"/>
    <ds:schemaRef ds:uri="16084d06-3e8e-49e3-9312-e473a5b7c930"/>
  </ds:schemaRefs>
</ds:datastoreItem>
</file>

<file path=customXml/itemProps2.xml><?xml version="1.0" encoding="utf-8"?>
<ds:datastoreItem xmlns:ds="http://schemas.openxmlformats.org/officeDocument/2006/customXml" ds:itemID="{12CDBF25-F428-47F0-9D05-73555E9D32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084d06-3e8e-49e3-9312-e473a5b7c930"/>
    <ds:schemaRef ds:uri="f5c75cb3-12d5-415f-9da5-3b7a9787ce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6EE7BEF-283C-4FF7-A82D-D0936891B2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7296</Words>
  <Application>Microsoft Macintosh PowerPoint</Application>
  <PresentationFormat>Bredbild</PresentationFormat>
  <Paragraphs>592</Paragraphs>
  <Slides>43</Slides>
  <Notes>30</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43</vt:i4>
      </vt:variant>
    </vt:vector>
  </HeadingPairs>
  <TitlesOfParts>
    <vt:vector size="46" baseType="lpstr">
      <vt:lpstr>Arial</vt:lpstr>
      <vt:lpstr>Calibri</vt:lpstr>
      <vt:lpstr>Handels</vt:lpstr>
      <vt:lpstr>För dig som  är på väg ut i  arbetslivet</vt:lpstr>
      <vt:lpstr>PowerPoint-presentation</vt:lpstr>
      <vt:lpstr>PowerPoint-presentation</vt:lpstr>
      <vt:lpstr>PowerPoint-presentation</vt:lpstr>
      <vt:lpstr>PowerPoint-presentation</vt:lpstr>
      <vt:lpstr>PowerPoint-presentation</vt:lpstr>
      <vt:lpstr>PowerPoint-presentation</vt:lpstr>
      <vt:lpstr>Det fackliga löftet</vt:lpstr>
      <vt:lpstr>PowerPoint-presentation</vt:lpstr>
      <vt:lpstr>PowerPoint-presentation</vt:lpstr>
      <vt:lpstr>Internationellt</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
  <cp:lastModifiedBy>Fredrik Säterli</cp:lastModifiedBy>
  <cp:revision>96</cp:revision>
  <dcterms:created xsi:type="dcterms:W3CDTF">2021-09-15T11:45:41Z</dcterms:created>
  <dcterms:modified xsi:type="dcterms:W3CDTF">2025-08-15T08:42:23Z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0x010100074355090C044D4696E56DBEB4A1EA1D</vt:lpwstr>
  </property>
  <property fmtid="{D5CDD505-2E9C-101B-9397-08002B2CF9AE}" pid="3" name="MediaServiceImageTags">
    <vt:lpwstr/>
  </property>
</Properties>
</file>