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47"/>
  </p:notesMasterIdLst>
  <p:sldIdLst>
    <p:sldId id="345" r:id="rId6"/>
    <p:sldId id="257" r:id="rId7"/>
    <p:sldId id="258" r:id="rId8"/>
    <p:sldId id="259" r:id="rId9"/>
    <p:sldId id="261" r:id="rId10"/>
    <p:sldId id="260" r:id="rId11"/>
    <p:sldId id="264" r:id="rId12"/>
    <p:sldId id="263" r:id="rId13"/>
    <p:sldId id="262" r:id="rId14"/>
    <p:sldId id="265" r:id="rId15"/>
    <p:sldId id="280" r:id="rId16"/>
    <p:sldId id="298" r:id="rId17"/>
    <p:sldId id="268" r:id="rId18"/>
    <p:sldId id="267" r:id="rId19"/>
    <p:sldId id="288" r:id="rId20"/>
    <p:sldId id="292" r:id="rId21"/>
    <p:sldId id="291" r:id="rId22"/>
    <p:sldId id="290" r:id="rId23"/>
    <p:sldId id="289" r:id="rId24"/>
    <p:sldId id="293" r:id="rId25"/>
    <p:sldId id="374" r:id="rId26"/>
    <p:sldId id="295" r:id="rId27"/>
    <p:sldId id="300" r:id="rId28"/>
    <p:sldId id="301" r:id="rId29"/>
    <p:sldId id="302" r:id="rId30"/>
    <p:sldId id="303" r:id="rId31"/>
    <p:sldId id="304" r:id="rId32"/>
    <p:sldId id="305" r:id="rId33"/>
    <p:sldId id="306" r:id="rId34"/>
    <p:sldId id="355" r:id="rId35"/>
    <p:sldId id="281" r:id="rId36"/>
    <p:sldId id="279" r:id="rId37"/>
    <p:sldId id="278" r:id="rId38"/>
    <p:sldId id="296" r:id="rId39"/>
    <p:sldId id="282" r:id="rId40"/>
    <p:sldId id="283" r:id="rId41"/>
    <p:sldId id="297" r:id="rId42"/>
    <p:sldId id="286" r:id="rId43"/>
    <p:sldId id="285" r:id="rId44"/>
    <p:sldId id="356" r:id="rId45"/>
    <p:sldId id="287" r:id="rId4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72163" autoAdjust="0"/>
  </p:normalViewPr>
  <p:slideViewPr>
    <p:cSldViewPr snapToGrid="0">
      <p:cViewPr varScale="1">
        <p:scale>
          <a:sx n="80" d="100"/>
          <a:sy n="80" d="100"/>
        </p:scale>
        <p:origin x="150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36AA54-3622-40DD-8563-1D4CA7A726EE}" type="datetimeFigureOut">
              <a:rPr lang="sv-SE"/>
              <a:t>2023-08-04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A3A2CA-C703-4EE7-B50E-98F37F53508D}" type="slidenum">
              <a:rPr lang="sv-SE"/>
              <a:t>‹#›</a:t>
            </a:fld>
            <a:endParaRPr lang="sv-SE"/>
          </a:p>
        </p:txBody>
      </p:sp>
    </p:spTree>
    <p:extLst>
      <p:ext uri="{BB962C8B-B14F-4D97-AF65-F5344CB8AC3E}">
        <p14:creationId xmlns:p14="http://schemas.microsoft.com/office/powerpoint/2010/main" val="76937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youtube.com/watch?v=79HJ5cjp88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frisor.se/utbildning-prov/fardigutbildningsdokumen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frisor.se/utbildning-prov/fardigutbildningsdokumen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frisor.se/utbildning-prov/fardigutbildningsdokumen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frisor.se/utbildning-prov/fardigutbildningsdokumen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5QtEXAdDYFw"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www.handels.se/skolinfo" TargetMode="External"/><Relationship Id="rId4" Type="http://schemas.openxmlformats.org/officeDocument/2006/relationships/hyperlink" Target="https://www.youtube.com/watch?v=mNWKHd1ZV8k"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lo.se/start/solidarisk_lonepolitik/kollektivavta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a:spLocks noGrp="1" noRot="1" noChangeAspect="1"/>
          </p:cNvSpPr>
          <p:nvPr>
            <p:ph type="sldImg"/>
          </p:nvPr>
        </p:nvSpPr>
        <p:spPr>
          <a:xfrm>
            <a:off x="381000" y="685800"/>
            <a:ext cx="6096000" cy="3429000"/>
          </a:xfrm>
          <a:prstGeom prst="rect">
            <a:avLst/>
          </a:prstGeom>
        </p:spPr>
        <p:txBody>
          <a:bodyPr/>
          <a:lstStyle/>
          <a:p>
            <a:endParaRPr/>
          </a:p>
        </p:txBody>
      </p:sp>
      <p:sp>
        <p:nvSpPr>
          <p:cNvPr id="89" name="Shape 89"/>
          <p:cNvSpPr>
            <a:spLocks noGrp="1"/>
          </p:cNvSpPr>
          <p:nvPr>
            <p:ph type="body" sz="quarter" idx="1"/>
          </p:nvPr>
        </p:nvSpPr>
        <p:spPr>
          <a:prstGeom prst="rect">
            <a:avLst/>
          </a:prstGeom>
        </p:spPr>
        <p:txBody>
          <a:bodyPr/>
          <a:lstStyle/>
          <a:p>
            <a:pPr>
              <a:spcBef>
                <a:spcPts val="0"/>
              </a:spcBef>
              <a:defRPr b="1"/>
            </a:pPr>
            <a:r>
              <a:rPr dirty="0" err="1"/>
              <a:t>Inledning</a:t>
            </a:r>
            <a:r>
              <a:rPr dirty="0"/>
              <a:t> </a:t>
            </a:r>
          </a:p>
          <a:p>
            <a:pPr>
              <a:spcBef>
                <a:spcPts val="0"/>
              </a:spcBef>
            </a:pPr>
            <a:r>
              <a:rPr dirty="0" err="1"/>
              <a:t>Materialet</a:t>
            </a:r>
            <a:r>
              <a:rPr dirty="0"/>
              <a:t> </a:t>
            </a:r>
            <a:r>
              <a:rPr dirty="0" err="1"/>
              <a:t>är</a:t>
            </a:r>
            <a:r>
              <a:rPr dirty="0"/>
              <a:t> </a:t>
            </a:r>
            <a:r>
              <a:rPr dirty="0" err="1"/>
              <a:t>ett</a:t>
            </a:r>
            <a:r>
              <a:rPr dirty="0"/>
              <a:t> </a:t>
            </a:r>
            <a:r>
              <a:rPr dirty="0" err="1"/>
              <a:t>exempel</a:t>
            </a:r>
            <a:r>
              <a:rPr dirty="0"/>
              <a:t> </a:t>
            </a:r>
            <a:r>
              <a:rPr dirty="0" err="1"/>
              <a:t>på</a:t>
            </a:r>
            <a:r>
              <a:rPr dirty="0"/>
              <a:t> </a:t>
            </a:r>
            <a:r>
              <a:rPr dirty="0" err="1"/>
              <a:t>vad</a:t>
            </a:r>
            <a:r>
              <a:rPr dirty="0"/>
              <a:t> du </a:t>
            </a:r>
            <a:r>
              <a:rPr dirty="0" err="1"/>
              <a:t>kan</a:t>
            </a:r>
            <a:r>
              <a:rPr dirty="0"/>
              <a:t> ta </a:t>
            </a:r>
            <a:r>
              <a:rPr dirty="0" err="1"/>
              <a:t>upp</a:t>
            </a:r>
            <a:r>
              <a:rPr dirty="0"/>
              <a:t>. Det </a:t>
            </a:r>
            <a:r>
              <a:rPr dirty="0" err="1"/>
              <a:t>innehåller</a:t>
            </a:r>
            <a:r>
              <a:rPr dirty="0"/>
              <a:t> </a:t>
            </a:r>
            <a:r>
              <a:rPr dirty="0" err="1"/>
              <a:t>många</a:t>
            </a:r>
            <a:r>
              <a:rPr dirty="0"/>
              <a:t> </a:t>
            </a:r>
            <a:r>
              <a:rPr dirty="0" err="1"/>
              <a:t>powerpointbilder</a:t>
            </a:r>
            <a:r>
              <a:rPr dirty="0"/>
              <a:t> och </a:t>
            </a:r>
            <a:r>
              <a:rPr dirty="0" err="1"/>
              <a:t>andra</a:t>
            </a:r>
            <a:r>
              <a:rPr dirty="0"/>
              <a:t> </a:t>
            </a:r>
            <a:r>
              <a:rPr dirty="0" err="1"/>
              <a:t>verktyg</a:t>
            </a:r>
            <a:r>
              <a:rPr dirty="0"/>
              <a:t> du </a:t>
            </a:r>
            <a:r>
              <a:rPr dirty="0" err="1"/>
              <a:t>kan</a:t>
            </a:r>
            <a:r>
              <a:rPr dirty="0"/>
              <a:t> </a:t>
            </a:r>
            <a:r>
              <a:rPr dirty="0" err="1"/>
              <a:t>använda</a:t>
            </a:r>
            <a:r>
              <a:rPr dirty="0"/>
              <a:t> dig av som </a:t>
            </a:r>
            <a:r>
              <a:rPr dirty="0" err="1"/>
              <a:t>skolinformatör</a:t>
            </a:r>
            <a:r>
              <a:rPr dirty="0"/>
              <a:t>. </a:t>
            </a:r>
            <a:r>
              <a:rPr dirty="0" err="1"/>
              <a:t>Tanken</a:t>
            </a:r>
            <a:r>
              <a:rPr dirty="0"/>
              <a:t> </a:t>
            </a:r>
            <a:r>
              <a:rPr dirty="0" err="1"/>
              <a:t>är</a:t>
            </a:r>
            <a:r>
              <a:rPr dirty="0"/>
              <a:t> </a:t>
            </a:r>
            <a:r>
              <a:rPr dirty="0" err="1"/>
              <a:t>inte</a:t>
            </a:r>
            <a:r>
              <a:rPr dirty="0"/>
              <a:t> </a:t>
            </a:r>
            <a:r>
              <a:rPr dirty="0" err="1"/>
              <a:t>att</a:t>
            </a:r>
            <a:r>
              <a:rPr dirty="0"/>
              <a:t> du ska visa </a:t>
            </a:r>
            <a:r>
              <a:rPr dirty="0" err="1"/>
              <a:t>alla</a:t>
            </a:r>
            <a:r>
              <a:rPr dirty="0"/>
              <a:t> </a:t>
            </a:r>
            <a:r>
              <a:rPr dirty="0" err="1"/>
              <a:t>bilder</a:t>
            </a:r>
            <a:r>
              <a:rPr dirty="0"/>
              <a:t> och </a:t>
            </a:r>
            <a:r>
              <a:rPr dirty="0" err="1"/>
              <a:t>ordagrant</a:t>
            </a:r>
            <a:r>
              <a:rPr dirty="0"/>
              <a:t> </a:t>
            </a:r>
            <a:r>
              <a:rPr dirty="0" err="1"/>
              <a:t>säga</a:t>
            </a:r>
            <a:r>
              <a:rPr dirty="0"/>
              <a:t> </a:t>
            </a:r>
            <a:r>
              <a:rPr dirty="0" err="1"/>
              <a:t>exakt</a:t>
            </a:r>
            <a:r>
              <a:rPr dirty="0"/>
              <a:t> </a:t>
            </a:r>
            <a:r>
              <a:rPr dirty="0" err="1"/>
              <a:t>allt</a:t>
            </a:r>
            <a:r>
              <a:rPr dirty="0"/>
              <a:t> som </a:t>
            </a:r>
            <a:r>
              <a:rPr dirty="0" err="1"/>
              <a:t>finns</a:t>
            </a:r>
            <a:r>
              <a:rPr dirty="0"/>
              <a:t> med </a:t>
            </a:r>
            <a:r>
              <a:rPr dirty="0" err="1"/>
              <a:t>i</a:t>
            </a:r>
            <a:r>
              <a:rPr dirty="0"/>
              <a:t> </a:t>
            </a:r>
            <a:r>
              <a:rPr dirty="0" err="1"/>
              <a:t>talarmanuset</a:t>
            </a:r>
            <a:r>
              <a:rPr dirty="0"/>
              <a:t>, </a:t>
            </a:r>
            <a:r>
              <a:rPr dirty="0" err="1"/>
              <a:t>utan</a:t>
            </a:r>
            <a:r>
              <a:rPr dirty="0"/>
              <a:t> du </a:t>
            </a:r>
            <a:r>
              <a:rPr dirty="0" err="1"/>
              <a:t>kan</a:t>
            </a:r>
            <a:r>
              <a:rPr dirty="0"/>
              <a:t> </a:t>
            </a:r>
            <a:r>
              <a:rPr dirty="0" err="1"/>
              <a:t>själv</a:t>
            </a:r>
            <a:r>
              <a:rPr dirty="0"/>
              <a:t> </a:t>
            </a:r>
            <a:r>
              <a:rPr dirty="0" err="1"/>
              <a:t>välja</a:t>
            </a:r>
            <a:r>
              <a:rPr dirty="0"/>
              <a:t> </a:t>
            </a:r>
            <a:r>
              <a:rPr dirty="0" err="1"/>
              <a:t>vilka</a:t>
            </a:r>
            <a:r>
              <a:rPr dirty="0"/>
              <a:t> </a:t>
            </a:r>
            <a:r>
              <a:rPr dirty="0" err="1"/>
              <a:t>bilder</a:t>
            </a:r>
            <a:r>
              <a:rPr dirty="0"/>
              <a:t> och </a:t>
            </a:r>
            <a:r>
              <a:rPr dirty="0" err="1"/>
              <a:t>anpassa</a:t>
            </a:r>
            <a:r>
              <a:rPr dirty="0"/>
              <a:t> </a:t>
            </a:r>
            <a:r>
              <a:rPr dirty="0" err="1"/>
              <a:t>informationen</a:t>
            </a:r>
            <a:r>
              <a:rPr dirty="0"/>
              <a:t> </a:t>
            </a:r>
            <a:r>
              <a:rPr dirty="0" err="1"/>
              <a:t>efter</a:t>
            </a:r>
            <a:r>
              <a:rPr dirty="0"/>
              <a:t> </a:t>
            </a:r>
            <a:r>
              <a:rPr dirty="0" err="1"/>
              <a:t>tid</a:t>
            </a:r>
            <a:r>
              <a:rPr dirty="0"/>
              <a:t>, </a:t>
            </a:r>
            <a:r>
              <a:rPr dirty="0" err="1"/>
              <a:t>inriktning</a:t>
            </a:r>
            <a:r>
              <a:rPr dirty="0"/>
              <a:t> och </a:t>
            </a:r>
            <a:r>
              <a:rPr dirty="0" err="1"/>
              <a:t>årskurs</a:t>
            </a:r>
            <a:r>
              <a:rPr dirty="0"/>
              <a:t>. </a:t>
            </a:r>
          </a:p>
          <a:p>
            <a:pPr>
              <a:spcBef>
                <a:spcPts val="0"/>
              </a:spcBef>
            </a:pPr>
            <a:r>
              <a:rPr dirty="0"/>
              <a:t> </a:t>
            </a:r>
          </a:p>
          <a:p>
            <a:pPr>
              <a:spcBef>
                <a:spcPts val="0"/>
              </a:spcBef>
            </a:pPr>
            <a:r>
              <a:rPr dirty="0"/>
              <a:t>Vi </a:t>
            </a:r>
            <a:r>
              <a:rPr dirty="0" err="1"/>
              <a:t>använder</a:t>
            </a:r>
            <a:r>
              <a:rPr dirty="0"/>
              <a:t> </a:t>
            </a:r>
            <a:r>
              <a:rPr dirty="0" err="1"/>
              <a:t>oftast</a:t>
            </a:r>
            <a:r>
              <a:rPr dirty="0"/>
              <a:t> Handels workshop (</a:t>
            </a:r>
            <a:r>
              <a:rPr dirty="0" err="1"/>
              <a:t>magneter</a:t>
            </a:r>
            <a:r>
              <a:rPr dirty="0"/>
              <a:t>) om lag/</a:t>
            </a:r>
            <a:r>
              <a:rPr dirty="0" err="1"/>
              <a:t>avtal</a:t>
            </a:r>
            <a:r>
              <a:rPr dirty="0"/>
              <a:t> </a:t>
            </a:r>
            <a:r>
              <a:rPr dirty="0" err="1"/>
              <a:t>eftersom</a:t>
            </a:r>
            <a:r>
              <a:rPr dirty="0"/>
              <a:t> vi vet </a:t>
            </a:r>
            <a:r>
              <a:rPr dirty="0" err="1"/>
              <a:t>att</a:t>
            </a:r>
            <a:r>
              <a:rPr dirty="0"/>
              <a:t> det </a:t>
            </a:r>
            <a:r>
              <a:rPr dirty="0" err="1"/>
              <a:t>är</a:t>
            </a:r>
            <a:r>
              <a:rPr dirty="0"/>
              <a:t> </a:t>
            </a:r>
            <a:r>
              <a:rPr dirty="0" err="1"/>
              <a:t>ett</a:t>
            </a:r>
            <a:r>
              <a:rPr dirty="0"/>
              <a:t> bra </a:t>
            </a:r>
            <a:r>
              <a:rPr dirty="0" err="1"/>
              <a:t>sätt</a:t>
            </a:r>
            <a:r>
              <a:rPr dirty="0"/>
              <a:t> </a:t>
            </a:r>
            <a:r>
              <a:rPr dirty="0" err="1"/>
              <a:t>att</a:t>
            </a:r>
            <a:r>
              <a:rPr dirty="0"/>
              <a:t> </a:t>
            </a:r>
            <a:r>
              <a:rPr dirty="0" err="1"/>
              <a:t>göra</a:t>
            </a:r>
            <a:r>
              <a:rPr dirty="0"/>
              <a:t> </a:t>
            </a:r>
            <a:r>
              <a:rPr dirty="0" err="1"/>
              <a:t>eleverna</a:t>
            </a:r>
            <a:r>
              <a:rPr dirty="0"/>
              <a:t> </a:t>
            </a:r>
            <a:r>
              <a:rPr dirty="0" err="1"/>
              <a:t>delaktiga</a:t>
            </a:r>
            <a:r>
              <a:rPr dirty="0"/>
              <a:t> och ta till sig information. </a:t>
            </a:r>
          </a:p>
          <a:p>
            <a:pPr>
              <a:spcBef>
                <a:spcPts val="0"/>
              </a:spcBef>
            </a:pPr>
            <a:r>
              <a:rPr dirty="0"/>
              <a:t>Vi ser </a:t>
            </a:r>
            <a:r>
              <a:rPr dirty="0" err="1"/>
              <a:t>också</a:t>
            </a:r>
            <a:r>
              <a:rPr dirty="0"/>
              <a:t> </a:t>
            </a:r>
            <a:r>
              <a:rPr dirty="0" err="1"/>
              <a:t>alltid</a:t>
            </a:r>
            <a:r>
              <a:rPr dirty="0"/>
              <a:t> till </a:t>
            </a:r>
            <a:r>
              <a:rPr dirty="0" err="1"/>
              <a:t>att</a:t>
            </a:r>
            <a:r>
              <a:rPr dirty="0"/>
              <a:t> </a:t>
            </a:r>
            <a:r>
              <a:rPr dirty="0" err="1"/>
              <a:t>informera</a:t>
            </a:r>
            <a:r>
              <a:rPr dirty="0"/>
              <a:t> om saker som </a:t>
            </a:r>
            <a:r>
              <a:rPr dirty="0" err="1"/>
              <a:t>är</a:t>
            </a:r>
            <a:r>
              <a:rPr dirty="0"/>
              <a:t> bra </a:t>
            </a:r>
            <a:r>
              <a:rPr dirty="0" err="1"/>
              <a:t>att</a:t>
            </a:r>
            <a:r>
              <a:rPr dirty="0"/>
              <a:t> </a:t>
            </a:r>
            <a:r>
              <a:rPr dirty="0" err="1"/>
              <a:t>tänka</a:t>
            </a:r>
            <a:r>
              <a:rPr dirty="0"/>
              <a:t> </a:t>
            </a:r>
            <a:r>
              <a:rPr dirty="0" err="1"/>
              <a:t>på</a:t>
            </a:r>
            <a:r>
              <a:rPr dirty="0"/>
              <a:t> nu </a:t>
            </a:r>
            <a:r>
              <a:rPr dirty="0" err="1"/>
              <a:t>när</a:t>
            </a:r>
            <a:r>
              <a:rPr dirty="0"/>
              <a:t> man ska </a:t>
            </a:r>
            <a:r>
              <a:rPr dirty="0" err="1"/>
              <a:t>ut</a:t>
            </a:r>
            <a:r>
              <a:rPr dirty="0"/>
              <a:t> och </a:t>
            </a:r>
            <a:r>
              <a:rPr dirty="0" err="1"/>
              <a:t>jobba</a:t>
            </a:r>
            <a:r>
              <a:rPr dirty="0"/>
              <a:t> och ger </a:t>
            </a:r>
            <a:r>
              <a:rPr dirty="0" err="1"/>
              <a:t>alla</a:t>
            </a:r>
            <a:r>
              <a:rPr dirty="0"/>
              <a:t> </a:t>
            </a:r>
            <a:r>
              <a:rPr dirty="0" err="1"/>
              <a:t>elever</a:t>
            </a:r>
            <a:r>
              <a:rPr dirty="0"/>
              <a:t> </a:t>
            </a:r>
            <a:r>
              <a:rPr dirty="0" err="1"/>
              <a:t>foldern</a:t>
            </a:r>
            <a:r>
              <a:rPr dirty="0"/>
              <a:t> ”</a:t>
            </a:r>
            <a:r>
              <a:rPr dirty="0" err="1"/>
              <a:t>På</a:t>
            </a:r>
            <a:r>
              <a:rPr dirty="0"/>
              <a:t> </a:t>
            </a:r>
            <a:r>
              <a:rPr dirty="0" err="1"/>
              <a:t>väg</a:t>
            </a:r>
            <a:r>
              <a:rPr dirty="0"/>
              <a:t> </a:t>
            </a:r>
            <a:r>
              <a:rPr dirty="0" err="1"/>
              <a:t>ut</a:t>
            </a:r>
            <a:r>
              <a:rPr dirty="0"/>
              <a:t> </a:t>
            </a:r>
            <a:r>
              <a:rPr dirty="0" err="1"/>
              <a:t>i</a:t>
            </a:r>
            <a:r>
              <a:rPr dirty="0"/>
              <a:t> </a:t>
            </a:r>
            <a:r>
              <a:rPr dirty="0" err="1"/>
              <a:t>arbetslivet</a:t>
            </a:r>
            <a:r>
              <a:rPr dirty="0"/>
              <a:t>”.</a:t>
            </a:r>
          </a:p>
          <a:p>
            <a:pPr>
              <a:spcBef>
                <a:spcPts val="0"/>
              </a:spcBef>
            </a:pPr>
            <a:r>
              <a:rPr dirty="0"/>
              <a:t> </a:t>
            </a:r>
          </a:p>
          <a:p>
            <a:pPr>
              <a:spcBef>
                <a:spcPts val="0"/>
              </a:spcBef>
            </a:pPr>
            <a:r>
              <a:rPr dirty="0"/>
              <a:t>Det </a:t>
            </a:r>
            <a:r>
              <a:rPr dirty="0" err="1"/>
              <a:t>är</a:t>
            </a:r>
            <a:r>
              <a:rPr dirty="0"/>
              <a:t> </a:t>
            </a:r>
            <a:r>
              <a:rPr dirty="0" err="1"/>
              <a:t>såklart</a:t>
            </a:r>
            <a:r>
              <a:rPr dirty="0"/>
              <a:t> </a:t>
            </a:r>
            <a:r>
              <a:rPr dirty="0" err="1"/>
              <a:t>viktigt</a:t>
            </a:r>
            <a:r>
              <a:rPr dirty="0"/>
              <a:t> </a:t>
            </a:r>
            <a:r>
              <a:rPr dirty="0" err="1"/>
              <a:t>att</a:t>
            </a:r>
            <a:r>
              <a:rPr dirty="0"/>
              <a:t> de </a:t>
            </a:r>
            <a:r>
              <a:rPr dirty="0" err="1"/>
              <a:t>allra</a:t>
            </a:r>
            <a:r>
              <a:rPr dirty="0"/>
              <a:t> </a:t>
            </a:r>
            <a:r>
              <a:rPr dirty="0" err="1"/>
              <a:t>flesta</a:t>
            </a:r>
            <a:r>
              <a:rPr dirty="0"/>
              <a:t> </a:t>
            </a:r>
            <a:r>
              <a:rPr dirty="0" err="1"/>
              <a:t>elever</a:t>
            </a:r>
            <a:r>
              <a:rPr dirty="0"/>
              <a:t> </a:t>
            </a:r>
            <a:r>
              <a:rPr dirty="0" err="1"/>
              <a:t>är</a:t>
            </a:r>
            <a:r>
              <a:rPr dirty="0"/>
              <a:t> </a:t>
            </a:r>
            <a:r>
              <a:rPr dirty="0" err="1"/>
              <a:t>eller</a:t>
            </a:r>
            <a:r>
              <a:rPr dirty="0"/>
              <a:t> </a:t>
            </a:r>
            <a:r>
              <a:rPr dirty="0" err="1"/>
              <a:t>blir</a:t>
            </a:r>
            <a:r>
              <a:rPr dirty="0"/>
              <a:t> elevmedlemmar. </a:t>
            </a:r>
            <a:r>
              <a:rPr dirty="0" err="1"/>
              <a:t>Tänk</a:t>
            </a:r>
            <a:r>
              <a:rPr dirty="0"/>
              <a:t> </a:t>
            </a:r>
            <a:r>
              <a:rPr dirty="0" err="1"/>
              <a:t>på</a:t>
            </a:r>
            <a:r>
              <a:rPr dirty="0"/>
              <a:t> </a:t>
            </a:r>
            <a:r>
              <a:rPr dirty="0" err="1"/>
              <a:t>att</a:t>
            </a:r>
            <a:r>
              <a:rPr dirty="0"/>
              <a:t> </a:t>
            </a:r>
            <a:r>
              <a:rPr dirty="0" err="1"/>
              <a:t>inte</a:t>
            </a:r>
            <a:r>
              <a:rPr dirty="0"/>
              <a:t> </a:t>
            </a:r>
            <a:r>
              <a:rPr dirty="0" err="1"/>
              <a:t>vänta</a:t>
            </a:r>
            <a:r>
              <a:rPr dirty="0"/>
              <a:t> med info om elevmedlemskap till </a:t>
            </a:r>
            <a:r>
              <a:rPr dirty="0" err="1"/>
              <a:t>slutet</a:t>
            </a:r>
            <a:r>
              <a:rPr dirty="0"/>
              <a:t> av </a:t>
            </a:r>
            <a:r>
              <a:rPr dirty="0" err="1"/>
              <a:t>presentationen</a:t>
            </a:r>
            <a:r>
              <a:rPr dirty="0"/>
              <a:t>. Det </a:t>
            </a:r>
            <a:r>
              <a:rPr dirty="0" err="1"/>
              <a:t>kan</a:t>
            </a:r>
            <a:r>
              <a:rPr dirty="0"/>
              <a:t> </a:t>
            </a:r>
            <a:r>
              <a:rPr dirty="0" err="1"/>
              <a:t>bli</a:t>
            </a:r>
            <a:r>
              <a:rPr dirty="0"/>
              <a:t> </a:t>
            </a:r>
            <a:r>
              <a:rPr dirty="0" err="1"/>
              <a:t>stressigt</a:t>
            </a:r>
            <a:r>
              <a:rPr dirty="0"/>
              <a:t> och </a:t>
            </a:r>
            <a:r>
              <a:rPr dirty="0" err="1"/>
              <a:t>glömmas</a:t>
            </a:r>
            <a:r>
              <a:rPr dirty="0"/>
              <a:t> bort, </a:t>
            </a:r>
            <a:r>
              <a:rPr dirty="0" err="1"/>
              <a:t>utan</a:t>
            </a:r>
            <a:r>
              <a:rPr dirty="0"/>
              <a:t> </a:t>
            </a:r>
            <a:r>
              <a:rPr dirty="0" err="1"/>
              <a:t>försök</a:t>
            </a:r>
            <a:r>
              <a:rPr dirty="0"/>
              <a:t> </a:t>
            </a:r>
            <a:r>
              <a:rPr dirty="0" err="1"/>
              <a:t>flika</a:t>
            </a:r>
            <a:r>
              <a:rPr dirty="0"/>
              <a:t> in det </a:t>
            </a:r>
            <a:r>
              <a:rPr dirty="0" err="1"/>
              <a:t>ungefär</a:t>
            </a:r>
            <a:r>
              <a:rPr dirty="0"/>
              <a:t> </a:t>
            </a:r>
            <a:r>
              <a:rPr dirty="0" err="1"/>
              <a:t>i</a:t>
            </a:r>
            <a:r>
              <a:rPr dirty="0"/>
              <a:t> mitten av </a:t>
            </a:r>
            <a:r>
              <a:rPr dirty="0" err="1"/>
              <a:t>presentationen</a:t>
            </a:r>
            <a:r>
              <a:rPr dirty="0"/>
              <a:t> och </a:t>
            </a:r>
            <a:r>
              <a:rPr dirty="0" err="1"/>
              <a:t>påminn</a:t>
            </a:r>
            <a:r>
              <a:rPr dirty="0"/>
              <a:t> </a:t>
            </a:r>
            <a:r>
              <a:rPr dirty="0" err="1"/>
              <a:t>i</a:t>
            </a:r>
            <a:r>
              <a:rPr dirty="0"/>
              <a:t> </a:t>
            </a:r>
            <a:r>
              <a:rPr dirty="0" err="1"/>
              <a:t>slutet</a:t>
            </a:r>
            <a:r>
              <a:rPr dirty="0"/>
              <a:t>. </a:t>
            </a:r>
          </a:p>
          <a:p>
            <a:pPr>
              <a:spcBef>
                <a:spcPts val="0"/>
              </a:spcBef>
            </a:pPr>
            <a:r>
              <a:rPr dirty="0"/>
              <a:t>  </a:t>
            </a:r>
          </a:p>
          <a:p>
            <a:pPr>
              <a:spcBef>
                <a:spcPts val="0"/>
              </a:spcBef>
              <a:defRPr b="1"/>
            </a:pPr>
            <a:r>
              <a:rPr dirty="0"/>
              <a:t>Presentation</a:t>
            </a:r>
            <a:r>
              <a:rPr b="0" dirty="0"/>
              <a:t> </a:t>
            </a:r>
          </a:p>
          <a:p>
            <a:pPr>
              <a:spcBef>
                <a:spcPts val="0"/>
              </a:spcBef>
            </a:pPr>
            <a:r>
              <a:rPr dirty="0" err="1"/>
              <a:t>Berätta</a:t>
            </a:r>
            <a:r>
              <a:rPr dirty="0"/>
              <a:t> </a:t>
            </a:r>
            <a:r>
              <a:rPr dirty="0" err="1"/>
              <a:t>vem</a:t>
            </a:r>
            <a:r>
              <a:rPr dirty="0"/>
              <a:t> du </a:t>
            </a:r>
            <a:r>
              <a:rPr dirty="0" err="1"/>
              <a:t>är</a:t>
            </a:r>
            <a:r>
              <a:rPr dirty="0"/>
              <a:t>, </a:t>
            </a:r>
            <a:r>
              <a:rPr dirty="0" err="1"/>
              <a:t>vad</a:t>
            </a:r>
            <a:r>
              <a:rPr dirty="0"/>
              <a:t> du </a:t>
            </a:r>
            <a:r>
              <a:rPr dirty="0" err="1"/>
              <a:t>jobbar</a:t>
            </a:r>
            <a:r>
              <a:rPr dirty="0"/>
              <a:t> med </a:t>
            </a:r>
            <a:r>
              <a:rPr dirty="0" err="1"/>
              <a:t>i</a:t>
            </a:r>
            <a:r>
              <a:rPr dirty="0"/>
              <a:t> </a:t>
            </a:r>
            <a:r>
              <a:rPr dirty="0" err="1"/>
              <a:t>vanliga</a:t>
            </a:r>
            <a:r>
              <a:rPr dirty="0"/>
              <a:t> fall samt lite om </a:t>
            </a:r>
            <a:r>
              <a:rPr dirty="0" err="1"/>
              <a:t>varför</a:t>
            </a:r>
            <a:r>
              <a:rPr dirty="0"/>
              <a:t> du </a:t>
            </a:r>
            <a:r>
              <a:rPr dirty="0" err="1"/>
              <a:t>valde</a:t>
            </a:r>
            <a:r>
              <a:rPr dirty="0"/>
              <a:t> </a:t>
            </a:r>
            <a:r>
              <a:rPr dirty="0" err="1"/>
              <a:t>att</a:t>
            </a:r>
            <a:r>
              <a:rPr dirty="0"/>
              <a:t> </a:t>
            </a:r>
            <a:r>
              <a:rPr dirty="0" err="1"/>
              <a:t>bli</a:t>
            </a:r>
            <a:r>
              <a:rPr dirty="0"/>
              <a:t> </a:t>
            </a:r>
            <a:r>
              <a:rPr dirty="0" err="1"/>
              <a:t>medlem</a:t>
            </a:r>
            <a:r>
              <a:rPr dirty="0"/>
              <a:t> och </a:t>
            </a:r>
            <a:r>
              <a:rPr dirty="0" err="1"/>
              <a:t>engagera</a:t>
            </a:r>
            <a:r>
              <a:rPr dirty="0"/>
              <a:t> dig </a:t>
            </a:r>
            <a:r>
              <a:rPr dirty="0" err="1"/>
              <a:t>i</a:t>
            </a:r>
            <a:r>
              <a:rPr dirty="0"/>
              <a:t> Handels. </a:t>
            </a:r>
          </a:p>
          <a:p>
            <a:pPr>
              <a:spcBef>
                <a:spcPts val="0"/>
              </a:spcBef>
            </a:pPr>
            <a:r>
              <a:rPr dirty="0" err="1"/>
              <a:t>Tänk</a:t>
            </a:r>
            <a:r>
              <a:rPr dirty="0"/>
              <a:t> </a:t>
            </a:r>
            <a:r>
              <a:rPr dirty="0" err="1"/>
              <a:t>på</a:t>
            </a:r>
            <a:r>
              <a:rPr dirty="0"/>
              <a:t> </a:t>
            </a:r>
            <a:r>
              <a:rPr dirty="0" err="1"/>
              <a:t>att</a:t>
            </a:r>
            <a:r>
              <a:rPr dirty="0"/>
              <a:t> </a:t>
            </a:r>
            <a:r>
              <a:rPr dirty="0" err="1"/>
              <a:t>inte</a:t>
            </a:r>
            <a:r>
              <a:rPr dirty="0"/>
              <a:t> ”</a:t>
            </a:r>
            <a:r>
              <a:rPr dirty="0" err="1"/>
              <a:t>namedroppa</a:t>
            </a:r>
            <a:r>
              <a:rPr dirty="0"/>
              <a:t>” </a:t>
            </a:r>
            <a:r>
              <a:rPr dirty="0" err="1"/>
              <a:t>uppdrag</a:t>
            </a:r>
            <a:r>
              <a:rPr dirty="0"/>
              <a:t> </a:t>
            </a:r>
            <a:r>
              <a:rPr dirty="0" err="1"/>
              <a:t>eller</a:t>
            </a:r>
            <a:r>
              <a:rPr dirty="0"/>
              <a:t> </a:t>
            </a:r>
            <a:r>
              <a:rPr dirty="0" err="1"/>
              <a:t>så</a:t>
            </a:r>
            <a:r>
              <a:rPr dirty="0"/>
              <a:t>. </a:t>
            </a:r>
          </a:p>
          <a:p>
            <a:pPr>
              <a:spcBef>
                <a:spcPts val="0"/>
              </a:spcBef>
            </a:pPr>
            <a:r>
              <a:rPr dirty="0"/>
              <a:t>Vi </a:t>
            </a:r>
            <a:r>
              <a:rPr dirty="0" err="1"/>
              <a:t>vill</a:t>
            </a:r>
            <a:r>
              <a:rPr dirty="0"/>
              <a:t> </a:t>
            </a:r>
            <a:r>
              <a:rPr dirty="0" err="1"/>
              <a:t>att</a:t>
            </a:r>
            <a:r>
              <a:rPr dirty="0"/>
              <a:t> </a:t>
            </a:r>
            <a:r>
              <a:rPr dirty="0" err="1"/>
              <a:t>eleverna</a:t>
            </a:r>
            <a:r>
              <a:rPr dirty="0"/>
              <a:t> ska </a:t>
            </a:r>
            <a:r>
              <a:rPr dirty="0" err="1"/>
              <a:t>kunna</a:t>
            </a:r>
            <a:r>
              <a:rPr dirty="0"/>
              <a:t> </a:t>
            </a:r>
            <a:r>
              <a:rPr dirty="0" err="1"/>
              <a:t>identifiera</a:t>
            </a:r>
            <a:r>
              <a:rPr dirty="0"/>
              <a:t> sig med </a:t>
            </a:r>
            <a:r>
              <a:rPr dirty="0" err="1"/>
              <a:t>oss</a:t>
            </a:r>
            <a:r>
              <a:rPr dirty="0"/>
              <a:t> </a:t>
            </a:r>
            <a:r>
              <a:rPr dirty="0" err="1"/>
              <a:t>skolinformatörer</a:t>
            </a:r>
            <a:r>
              <a:rPr dirty="0"/>
              <a:t>. Vi </a:t>
            </a:r>
            <a:r>
              <a:rPr dirty="0" err="1"/>
              <a:t>är</a:t>
            </a:r>
            <a:r>
              <a:rPr dirty="0"/>
              <a:t> </a:t>
            </a:r>
            <a:r>
              <a:rPr dirty="0" err="1"/>
              <a:t>vanliga</a:t>
            </a:r>
            <a:r>
              <a:rPr dirty="0"/>
              <a:t> </a:t>
            </a:r>
            <a:r>
              <a:rPr dirty="0" err="1"/>
              <a:t>medlemmar</a:t>
            </a:r>
            <a:r>
              <a:rPr dirty="0"/>
              <a:t>/</a:t>
            </a:r>
            <a:r>
              <a:rPr dirty="0" err="1"/>
              <a:t>handelsanställda</a:t>
            </a:r>
            <a:r>
              <a:rPr dirty="0"/>
              <a:t> som </a:t>
            </a:r>
            <a:r>
              <a:rPr dirty="0" err="1"/>
              <a:t>valt</a:t>
            </a:r>
            <a:r>
              <a:rPr dirty="0"/>
              <a:t> </a:t>
            </a:r>
            <a:r>
              <a:rPr dirty="0" err="1"/>
              <a:t>att</a:t>
            </a:r>
            <a:r>
              <a:rPr dirty="0"/>
              <a:t> </a:t>
            </a:r>
            <a:r>
              <a:rPr dirty="0" err="1"/>
              <a:t>engagera</a:t>
            </a:r>
            <a:r>
              <a:rPr dirty="0"/>
              <a:t> </a:t>
            </a:r>
            <a:r>
              <a:rPr dirty="0" err="1"/>
              <a:t>oss</a:t>
            </a:r>
            <a:r>
              <a:rPr dirty="0"/>
              <a:t>. </a:t>
            </a:r>
          </a:p>
          <a:p>
            <a:pPr>
              <a:spcBef>
                <a:spcPts val="0"/>
              </a:spcBef>
            </a:pPr>
            <a:r>
              <a:rPr dirty="0"/>
              <a:t>Om du </a:t>
            </a:r>
            <a:r>
              <a:rPr dirty="0" err="1"/>
              <a:t>har</a:t>
            </a:r>
            <a:r>
              <a:rPr dirty="0"/>
              <a:t> </a:t>
            </a:r>
            <a:r>
              <a:rPr dirty="0" err="1"/>
              <a:t>tid</a:t>
            </a:r>
            <a:r>
              <a:rPr dirty="0"/>
              <a:t> be </a:t>
            </a:r>
            <a:r>
              <a:rPr dirty="0" err="1"/>
              <a:t>gärna</a:t>
            </a:r>
            <a:r>
              <a:rPr dirty="0"/>
              <a:t> </a:t>
            </a:r>
            <a:r>
              <a:rPr dirty="0" err="1"/>
              <a:t>eleverna</a:t>
            </a:r>
            <a:r>
              <a:rPr dirty="0"/>
              <a:t> </a:t>
            </a:r>
            <a:r>
              <a:rPr dirty="0" err="1"/>
              <a:t>att</a:t>
            </a:r>
            <a:r>
              <a:rPr dirty="0"/>
              <a:t> </a:t>
            </a:r>
            <a:r>
              <a:rPr dirty="0" err="1"/>
              <a:t>presentera</a:t>
            </a:r>
            <a:r>
              <a:rPr dirty="0"/>
              <a:t> sig samt om de </a:t>
            </a:r>
            <a:r>
              <a:rPr dirty="0" err="1"/>
              <a:t>jobbar</a:t>
            </a:r>
            <a:r>
              <a:rPr dirty="0"/>
              <a:t>/</a:t>
            </a:r>
            <a:r>
              <a:rPr dirty="0" err="1"/>
              <a:t>har</a:t>
            </a:r>
            <a:r>
              <a:rPr dirty="0"/>
              <a:t> </a:t>
            </a:r>
            <a:r>
              <a:rPr dirty="0" err="1"/>
              <a:t>jobbat</a:t>
            </a:r>
            <a:r>
              <a:rPr dirty="0"/>
              <a:t> </a:t>
            </a:r>
            <a:r>
              <a:rPr dirty="0" err="1"/>
              <a:t>någonstans</a:t>
            </a:r>
            <a:r>
              <a:rPr dirty="0"/>
              <a:t>.</a:t>
            </a:r>
          </a:p>
        </p:txBody>
      </p:sp>
    </p:spTree>
    <p:extLst>
      <p:ext uri="{BB962C8B-B14F-4D97-AF65-F5344CB8AC3E}">
        <p14:creationId xmlns:p14="http://schemas.microsoft.com/office/powerpoint/2010/main" val="3782254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pPr>
              <a:spcBef>
                <a:spcPts val="0"/>
              </a:spcBef>
              <a:defRPr b="1"/>
            </a:pPr>
            <a:r>
              <a:t>HANDELS KRÄVER</a:t>
            </a:r>
          </a:p>
          <a:p>
            <a:pPr>
              <a:spcBef>
                <a:spcPts val="0"/>
              </a:spcBef>
              <a:defRPr b="1"/>
            </a:pPr>
            <a:endParaRPr/>
          </a:p>
          <a:p>
            <a:pPr>
              <a:spcBef>
                <a:spcPts val="0"/>
              </a:spcBef>
              <a:defRPr b="1"/>
            </a:pPr>
            <a:r>
              <a:t>Jämställda löner</a:t>
            </a:r>
          </a:p>
          <a:p>
            <a:pPr>
              <a:spcBef>
                <a:spcPts val="0"/>
              </a:spcBef>
            </a:pPr>
            <a:r>
              <a:t>Alla ska ha rätt till en lön som det går att leva av. Jämställda löner gynnar lågavlönade grupper inom våra branscher och medverkar till att utjämna löneskillnader mellan lågavlönade och välavlönade branscher. Därför kräver vi:</a:t>
            </a:r>
          </a:p>
          <a:p>
            <a:pPr>
              <a:spcBef>
                <a:spcPts val="0"/>
              </a:spcBef>
            </a:pPr>
            <a:r>
              <a:t>• Löneökningar med minst 700 kronor/ månad och heltidsanställd.</a:t>
            </a:r>
          </a:p>
          <a:p>
            <a:pPr>
              <a:spcBef>
                <a:spcPts val="0"/>
              </a:spcBef>
            </a:pPr>
            <a:r>
              <a:t>• Att lägstalönerna höjs med 700 kronor.</a:t>
            </a:r>
          </a:p>
          <a:p>
            <a:pPr>
              <a:spcBef>
                <a:spcPts val="0"/>
              </a:spcBef>
            </a:pPr>
            <a:endParaRPr/>
          </a:p>
          <a:p>
            <a:pPr>
              <a:spcBef>
                <a:spcPts val="0"/>
              </a:spcBef>
              <a:defRPr b="1"/>
            </a:pPr>
            <a:r>
              <a:t>Trygga jobb</a:t>
            </a:r>
          </a:p>
          <a:p>
            <a:pPr>
              <a:spcBef>
                <a:spcPts val="0"/>
              </a:spcBef>
            </a:pPr>
            <a:r>
              <a:t>Trygga anställningar är en förutsättning för att få en lön att leva av och klara vardagen. Därför kräver vi:</a:t>
            </a:r>
          </a:p>
          <a:p>
            <a:pPr>
              <a:spcBef>
                <a:spcPts val="0"/>
              </a:spcBef>
            </a:pPr>
            <a:r>
              <a:t>• Begränsning av korttidsanställningar och förbättrad anställningstrygghet.</a:t>
            </a:r>
          </a:p>
          <a:p>
            <a:pPr>
              <a:spcBef>
                <a:spcPts val="0"/>
              </a:spcBef>
            </a:pPr>
            <a:endParaRPr/>
          </a:p>
          <a:p>
            <a:pPr>
              <a:spcBef>
                <a:spcPts val="0"/>
              </a:spcBef>
              <a:defRPr b="1"/>
            </a:pPr>
            <a:r>
              <a:t>Ökat inflytande</a:t>
            </a:r>
          </a:p>
          <a:p>
            <a:pPr>
              <a:spcBef>
                <a:spcPts val="0"/>
              </a:spcBef>
            </a:pPr>
            <a:r>
              <a:t>Att kunna påverka sin egen livs- och arbetssituation tillhör något av det mest väsentliga för oss människor. Därför kräver vi:</a:t>
            </a:r>
          </a:p>
          <a:p>
            <a:pPr>
              <a:spcBef>
                <a:spcPts val="0"/>
              </a:spcBef>
            </a:pPr>
            <a:r>
              <a:t>• Att den anställde får ökat inflytande över sin arbetstid.</a:t>
            </a:r>
          </a:p>
          <a:p>
            <a:pPr>
              <a:spcBef>
                <a:spcPts val="0"/>
              </a:spcBef>
            </a:pPr>
            <a:r>
              <a:t>• Att den anställde får ökat inflytande över sina arbetsuppgifter och arbets- innehåll. </a:t>
            </a:r>
          </a:p>
          <a:p>
            <a:pPr>
              <a:spcBef>
                <a:spcPts val="0"/>
              </a:spcBef>
            </a:pPr>
            <a:endParaRPr/>
          </a:p>
          <a:p>
            <a:pPr>
              <a:spcBef>
                <a:spcPts val="0"/>
              </a:spcBef>
              <a:defRPr b="1"/>
            </a:pPr>
            <a:r>
              <a:t>ARBETSGIVARNAS MOTBUD</a:t>
            </a:r>
          </a:p>
          <a:p>
            <a:pPr>
              <a:spcBef>
                <a:spcPts val="0"/>
              </a:spcBef>
              <a:defRPr b="1"/>
            </a:pPr>
            <a:r>
              <a:t>Godtyckliga löner</a:t>
            </a:r>
          </a:p>
          <a:p>
            <a:pPr>
              <a:spcBef>
                <a:spcPts val="0"/>
              </a:spcBef>
            </a:pPr>
            <a:r>
              <a:t>• De vill öka löneklyftorna där arbets- givarnas godtycke ska styra vem som ska få mer i lönekuvertet.</a:t>
            </a:r>
          </a:p>
          <a:p>
            <a:pPr>
              <a:spcBef>
                <a:spcPts val="0"/>
              </a:spcBef>
            </a:pPr>
            <a:r>
              <a:t>• Ingångslönerna ska hållas tillbaka, vilket försvårar att kunna försörja sig på sitt arbete.</a:t>
            </a:r>
            <a:br/>
            <a:endParaRPr/>
          </a:p>
          <a:p>
            <a:pPr>
              <a:spcBef>
                <a:spcPts val="0"/>
              </a:spcBef>
              <a:defRPr b="1"/>
            </a:pPr>
            <a:br/>
            <a:r>
              <a:t>Otrygga jobb</a:t>
            </a:r>
            <a:br/>
            <a:r>
              <a:rPr b="0"/>
              <a:t>• De vill ha otryggare visstidsanställningar.</a:t>
            </a:r>
          </a:p>
          <a:p>
            <a:pPr>
              <a:spcBef>
                <a:spcPts val="0"/>
              </a:spcBef>
              <a:defRPr b="1"/>
            </a:pPr>
            <a:br>
              <a:rPr b="0"/>
            </a:br>
            <a:br>
              <a:rPr b="0"/>
            </a:br>
            <a:r>
              <a:t>Minskat inflytande</a:t>
            </a:r>
          </a:p>
          <a:p>
            <a:pPr>
              <a:spcBef>
                <a:spcPts val="0"/>
              </a:spcBef>
            </a:pPr>
            <a:r>
              <a:t>• De vill bestämma villkoren på arbetsplatsen och minska inflytandet både för dig som anställd och det lokala facket.</a:t>
            </a:r>
          </a:p>
          <a:p>
            <a:pPr>
              <a:spcBef>
                <a:spcPts val="0"/>
              </a:spcBef>
            </a:pPr>
            <a:endParaRPr/>
          </a:p>
          <a:p>
            <a:pPr>
              <a:spcBef>
                <a:spcPts val="0"/>
              </a:spcBef>
            </a:pPr>
            <a:r>
              <a:t>Du kan också påminna eleverna om att arbetsgivarna i tidigare avtalsrörelser försökt att ta bort Ob-ersättningen.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Shape 774"/>
          <p:cNvSpPr>
            <a:spLocks noGrp="1" noRot="1" noChangeAspect="1"/>
          </p:cNvSpPr>
          <p:nvPr>
            <p:ph type="sldImg"/>
          </p:nvPr>
        </p:nvSpPr>
        <p:spPr>
          <a:xfrm>
            <a:off x="381000" y="685800"/>
            <a:ext cx="6096000" cy="3429000"/>
          </a:xfrm>
          <a:prstGeom prst="rect">
            <a:avLst/>
          </a:prstGeom>
        </p:spPr>
        <p:txBody>
          <a:bodyPr/>
          <a:lstStyle/>
          <a:p>
            <a:endParaRPr/>
          </a:p>
        </p:txBody>
      </p:sp>
      <p:sp>
        <p:nvSpPr>
          <p:cNvPr id="775" name="Shape 775"/>
          <p:cNvSpPr>
            <a:spLocks noGrp="1"/>
          </p:cNvSpPr>
          <p:nvPr>
            <p:ph type="body" sz="quarter" idx="1"/>
          </p:nvPr>
        </p:nvSpPr>
        <p:spPr>
          <a:prstGeom prst="rect">
            <a:avLst/>
          </a:prstGeom>
        </p:spPr>
        <p:txBody>
          <a:bodyPr/>
          <a:lstStyle/>
          <a:p>
            <a:r>
              <a:t>De flesta arbetsplatser har kollektivavtal - och alla borde ha det. Avtalet säkrar att du har rätt lön, garanteras löneökningar och har schysta villkor i övrigt.</a:t>
            </a:r>
          </a:p>
          <a:p>
            <a:r>
              <a:t>Kollektivavtalet är ett slags spelregler som fack och arbetsgivare kommer överens om. Om kollektivavtal saknas, är det arbetsgivarens regler som gäller. Då kan arbetsgivaren själv bestämma din lön och du kan missa olika slags ersättningar och försäkringar. </a:t>
            </a:r>
          </a:p>
          <a:p>
            <a:endParaRPr/>
          </a:p>
          <a:p>
            <a:pPr>
              <a:defRPr b="1"/>
            </a:pPr>
            <a:r>
              <a:t>Exempel på vad som bestäms i kollektivavtalet</a:t>
            </a:r>
          </a:p>
          <a:p>
            <a:r>
              <a:t>Lägstanivån på din lön – högre kan du alltid få, avtalet sätter inget tak</a:t>
            </a:r>
          </a:p>
          <a:p>
            <a:r>
              <a:t>Din ersättning vid övertid och obekväm arbetstid</a:t>
            </a:r>
          </a:p>
          <a:p>
            <a:r>
              <a:t>Hur din arbetstid ska räknas och läggas ut</a:t>
            </a:r>
          </a:p>
          <a:p>
            <a:r>
              <a:t>När du har rätt till betald ledighet</a:t>
            </a:r>
          </a:p>
          <a:p>
            <a:r>
              <a:t>Högre pension (så kallad avtalspension)</a:t>
            </a:r>
          </a:p>
          <a:p>
            <a:r>
              <a:t>Försäkringar vid uppsägning, sjukdom, arbetsskada eller dödsfall</a:t>
            </a:r>
          </a:p>
          <a:p>
            <a:r>
              <a:t>Extra pengar när du är föräldraledig</a:t>
            </a:r>
          </a:p>
          <a:p>
            <a:endParaRPr/>
          </a:p>
          <a:p>
            <a:pPr>
              <a:defRPr b="1"/>
            </a:pPr>
            <a:r>
              <a:t>Saknas kollektivavtal där du jobbar?</a:t>
            </a:r>
          </a:p>
          <a:p>
            <a:r>
              <a:t>Om det inte finns kollektivavtal på din arbetsplats kontaktar du Handels. </a:t>
            </a:r>
            <a:br/>
            <a:r>
              <a:t>Det behöver inte vara ett aktivt val av din arbetsgivare, utan kan bero på okunnighet. Men det finns också arbetsgivare som inte vill teckna avtal. Det accepterar inte Handels. Inget företag ska bygga på låga löner och dåliga arbetsvillkor. Om din arbetsgivare vägrar kan Handels varsla om konflikt och ta till olika stridsåtgärder. Det är viktigt att de allra flesta är medlemmar. </a:t>
            </a:r>
          </a:p>
          <a:p>
            <a:endParaRPr/>
          </a:p>
          <a:p>
            <a:pPr>
              <a:spcBef>
                <a:spcPts val="0"/>
              </a:spcBef>
              <a:defRPr b="1"/>
            </a:pPr>
            <a:r>
              <a:t>Verktyg:</a:t>
            </a:r>
            <a:r>
              <a:rPr b="0"/>
              <a:t> Handels film om kollektivavtal </a:t>
            </a:r>
            <a:r>
              <a:rPr b="0" u="sng">
                <a:solidFill>
                  <a:srgbClr val="0000FF"/>
                </a:solidFill>
                <a:uFill>
                  <a:solidFill>
                    <a:srgbClr val="0000FF"/>
                  </a:solidFill>
                </a:uFill>
                <a:hlinkClick r:id="rId3"/>
              </a:rPr>
              <a:t>www.youtube.com/watch?v=79HJ5cjp88g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xfrm>
            <a:off x="381000" y="685800"/>
            <a:ext cx="6096000" cy="3429000"/>
          </a:xfrm>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pPr algn="l">
              <a:buFont typeface="Arial" panose="020B0604020202020204" pitchFamily="34" charset="0"/>
              <a:buChar char="•"/>
            </a:pPr>
            <a:r>
              <a:rPr lang="sv-SE" b="0" i="0" u="sng" dirty="0">
                <a:solidFill>
                  <a:srgbClr val="474747"/>
                </a:solidFill>
                <a:effectLst/>
                <a:latin typeface="Avenir LT W01 95 Black"/>
              </a:rPr>
              <a:t>Källa: Handels.se </a:t>
            </a:r>
            <a:br>
              <a:rPr lang="sv-SE" b="0" i="0" u="sng" dirty="0">
                <a:solidFill>
                  <a:srgbClr val="474747"/>
                </a:solidFill>
                <a:effectLst/>
                <a:latin typeface="Avenir LT W01 95 Black"/>
              </a:rPr>
            </a:br>
            <a:r>
              <a:rPr lang="sv-SE" b="0" i="0" dirty="0">
                <a:solidFill>
                  <a:srgbClr val="002D3C"/>
                </a:solidFill>
                <a:effectLst/>
                <a:latin typeface="Avenir Next LT Pro" panose="020B0504020202020204" pitchFamily="34" charset="0"/>
              </a:rPr>
              <a:t>Handels har växlat krav med arbetsgivarorganisationen Frisörföretagarna om nya löner och villkor för frisörer. </a:t>
            </a:r>
            <a:br>
              <a:rPr lang="sv-SE" b="0" i="0" dirty="0">
                <a:solidFill>
                  <a:srgbClr val="002D3C"/>
                </a:solidFill>
                <a:effectLst/>
                <a:latin typeface="Avenir Next LT Pro" panose="020B0504020202020204" pitchFamily="34" charset="0"/>
              </a:rPr>
            </a:br>
            <a:r>
              <a:rPr lang="sv-SE" b="0" i="0" dirty="0">
                <a:solidFill>
                  <a:srgbClr val="002D3C"/>
                </a:solidFill>
                <a:effectLst/>
                <a:latin typeface="Avenir Next LT Pro" panose="020B0504020202020204" pitchFamily="34" charset="0"/>
              </a:rPr>
              <a:t>Handels kämpar för de högsta löneökningarna på flera decennier, bättre arbetsmiljö och mer ledighet.</a:t>
            </a:r>
            <a:br>
              <a:rPr lang="sv-SE" b="0" i="0" dirty="0">
                <a:solidFill>
                  <a:srgbClr val="002D3C"/>
                </a:solidFill>
                <a:effectLst/>
                <a:latin typeface="Avenir Next LT Pro" panose="020B0504020202020204" pitchFamily="34" charset="0"/>
              </a:rPr>
            </a:br>
            <a:br>
              <a:rPr lang="sv-SE" b="0" i="0" dirty="0">
                <a:solidFill>
                  <a:srgbClr val="002D3C"/>
                </a:solidFill>
                <a:effectLst/>
                <a:latin typeface="Avenir Next LT Pro" panose="020B0504020202020204" pitchFamily="34" charset="0"/>
              </a:rPr>
            </a:br>
            <a:r>
              <a:rPr lang="sv-SE" b="0" i="0" dirty="0">
                <a:solidFill>
                  <a:srgbClr val="002D3C"/>
                </a:solidFill>
                <a:effectLst/>
                <a:latin typeface="Avenir Next LT Pro" panose="020B0504020202020204" pitchFamily="34" charset="0"/>
              </a:rPr>
              <a:t>Frisör ska vara ett attraktivt yrke där erfarenhet värderas högt och villkoren är schyssta så att både kroppen och hjärnan orkar hela livet.</a:t>
            </a:r>
            <a:br>
              <a:rPr lang="sv-SE" dirty="0"/>
            </a:br>
            <a:br>
              <a:rPr lang="sv-SE" dirty="0"/>
            </a:br>
            <a:r>
              <a:rPr lang="sv-SE" b="0" i="0" dirty="0">
                <a:solidFill>
                  <a:srgbClr val="002D3C"/>
                </a:solidFill>
                <a:effectLst/>
                <a:latin typeface="Avenir Next LT Pro" panose="020B0504020202020204" pitchFamily="34" charset="0"/>
              </a:rPr>
              <a:t>Handels vill:</a:t>
            </a:r>
            <a:br>
              <a:rPr lang="sv-SE" dirty="0"/>
            </a:br>
            <a:r>
              <a:rPr lang="sv-SE" b="0" i="0" dirty="0">
                <a:solidFill>
                  <a:srgbClr val="002D3C"/>
                </a:solidFill>
                <a:effectLst/>
                <a:latin typeface="Avenir Next LT Pro" panose="020B0504020202020204" pitchFamily="34" charset="0"/>
              </a:rPr>
              <a:t>Höja utgående löner i provisionslönesystemet med 1 265 kronor per månad och heltidsanställd, samt öka garantilönen och tillägget för branschvana för att säkerställa garanterade löneökningar.</a:t>
            </a:r>
          </a:p>
          <a:p>
            <a:pPr algn="l">
              <a:buFont typeface="Arial" panose="020B0604020202020204" pitchFamily="34" charset="0"/>
              <a:buChar char="•"/>
            </a:pPr>
            <a:r>
              <a:rPr lang="sv-SE" b="0" i="0" dirty="0">
                <a:solidFill>
                  <a:srgbClr val="002D3C"/>
                </a:solidFill>
                <a:effectLst/>
                <a:latin typeface="Avenir Next LT Pro" panose="020B0504020202020204" pitchFamily="34" charset="0"/>
              </a:rPr>
              <a:t>Förbättra den fysiska arbetsmiljön och minska stressen, bland annat genom att tydliggöra rätten till pauser under arbetsdagen.</a:t>
            </a:r>
          </a:p>
          <a:p>
            <a:pPr algn="l">
              <a:buFont typeface="Arial" panose="020B0604020202020204" pitchFamily="34" charset="0"/>
              <a:buChar char="•"/>
            </a:pPr>
            <a:r>
              <a:rPr lang="sv-SE" b="0" i="0" dirty="0">
                <a:solidFill>
                  <a:srgbClr val="002D3C"/>
                </a:solidFill>
                <a:effectLst/>
                <a:latin typeface="Avenir Next LT Pro" panose="020B0504020202020204" pitchFamily="34" charset="0"/>
              </a:rPr>
              <a:t>Öka möjligheterna till återhämtning och fritid genom fler lediga dagar samt uttalad rätt att inte behöva vara tillgänglig utanför schemalagd tid.</a:t>
            </a:r>
          </a:p>
          <a:p>
            <a:pPr algn="l">
              <a:buFont typeface="Arial" panose="020B0604020202020204" pitchFamily="34" charset="0"/>
              <a:buChar char="•"/>
            </a:pPr>
            <a:r>
              <a:rPr lang="sv-SE" b="0" i="0" dirty="0">
                <a:solidFill>
                  <a:srgbClr val="002D3C"/>
                </a:solidFill>
                <a:effectLst/>
                <a:latin typeface="Avenir Next LT Pro" panose="020B0504020202020204" pitchFamily="34" charset="0"/>
              </a:rPr>
              <a:t>Att synliggöra barberare i branschen genom att tillföra dem som lönegrupp i avtalet</a:t>
            </a:r>
          </a:p>
          <a:p>
            <a:pPr algn="l"/>
            <a:br>
              <a:rPr lang="sv-SE" b="0" i="0" dirty="0">
                <a:solidFill>
                  <a:srgbClr val="474747"/>
                </a:solidFill>
                <a:effectLst/>
                <a:latin typeface="Avenir LT W01 95 Black"/>
              </a:rPr>
            </a:br>
            <a:endParaRPr lang="sv-SE" dirty="0"/>
          </a:p>
          <a:p>
            <a:pPr>
              <a:defRPr u="sng"/>
            </a:pPr>
            <a:endParaRPr lang="sv-SE" dirty="0"/>
          </a:p>
          <a:p>
            <a:pPr>
              <a:defRPr u="sng"/>
            </a:pPr>
            <a:r>
              <a:rPr lang="sv-SE" dirty="0"/>
              <a:t>Källa: Frisörföretagarna</a:t>
            </a:r>
          </a:p>
          <a:p>
            <a:pPr algn="l"/>
            <a:r>
              <a:rPr lang="sv-SE" b="1" i="0" dirty="0">
                <a:solidFill>
                  <a:srgbClr val="000000"/>
                </a:solidFill>
                <a:effectLst/>
                <a:latin typeface="Lato"/>
              </a:rPr>
              <a:t>Kommentar från Frisörföretagarna gällande avtalsförhandlingarna 2023:</a:t>
            </a:r>
            <a:br>
              <a:rPr lang="sv-SE" b="1" i="0" dirty="0">
                <a:solidFill>
                  <a:srgbClr val="000000"/>
                </a:solidFill>
                <a:effectLst/>
                <a:latin typeface="Lato"/>
              </a:rPr>
            </a:br>
            <a:r>
              <a:rPr lang="sv-SE" b="0" i="0" dirty="0">
                <a:solidFill>
                  <a:srgbClr val="1C1B0C"/>
                </a:solidFill>
                <a:effectLst/>
                <a:latin typeface="Lato" panose="020F0502020204030203" pitchFamily="34" charset="0"/>
              </a:rPr>
              <a:t>”Frisörföretagarna är nöjda, trots det dyraste avtalet på 15 år. Vi har lyckats hålla lönerna enligt lönemärket när Handels yrkade på ännu högre höjningar. Världsläget, inflationen och den svaga kronan har påverkat löneutvecklingen och märket sätter lägstanivån för lönerna inom alla avtalsområden”, säger Frisörföretagarnas vd, Staffan Westman.</a:t>
            </a:r>
            <a:br>
              <a:rPr lang="sv-SE" b="0" i="0" dirty="0">
                <a:solidFill>
                  <a:srgbClr val="1C1B0C"/>
                </a:solidFill>
                <a:effectLst/>
                <a:latin typeface="Lato" panose="020F0502020204030203" pitchFamily="34" charset="0"/>
              </a:rPr>
            </a:br>
            <a:endParaRPr lang="sv-SE" b="0" i="0" dirty="0">
              <a:solidFill>
                <a:srgbClr val="1C1B0C"/>
              </a:solidFill>
              <a:effectLst/>
              <a:latin typeface="Lato" panose="020F0502020204030203" pitchFamily="34" charset="0"/>
            </a:endParaRPr>
          </a:p>
          <a:p>
            <a:pPr algn="l"/>
            <a:r>
              <a:rPr lang="sv-SE" b="1" i="0" dirty="0">
                <a:solidFill>
                  <a:srgbClr val="1C1B0C"/>
                </a:solidFill>
                <a:effectLst/>
                <a:latin typeface="Lato" panose="020F0502020204030203" pitchFamily="34" charset="0"/>
              </a:rPr>
              <a:t>Avtalet i korthet</a:t>
            </a:r>
            <a:br>
              <a:rPr lang="sv-SE" b="0" i="0" dirty="0">
                <a:solidFill>
                  <a:srgbClr val="1C1B0C"/>
                </a:solidFill>
                <a:effectLst/>
                <a:latin typeface="Lato" panose="020F0502020204030203" pitchFamily="34" charset="0"/>
              </a:rPr>
            </a:br>
            <a:r>
              <a:rPr lang="sv-SE" b="0" i="0" dirty="0">
                <a:solidFill>
                  <a:srgbClr val="1C1B0C"/>
                </a:solidFill>
                <a:effectLst/>
                <a:latin typeface="Lato" panose="020F0502020204030203" pitchFamily="34" charset="0"/>
              </a:rPr>
              <a:t>Period 1 april 2023 – 31 mars 2025</a:t>
            </a:r>
            <a:br>
              <a:rPr lang="sv-SE" dirty="0"/>
            </a:br>
            <a:r>
              <a:rPr lang="sv-SE" b="0" i="0" dirty="0">
                <a:solidFill>
                  <a:srgbClr val="1C1B0C"/>
                </a:solidFill>
                <a:effectLst/>
                <a:latin typeface="Lato" panose="020F0502020204030203" pitchFamily="34" charset="0"/>
              </a:rPr>
              <a:t>Avtalsvärdet följer lönemärket med 4,1% år 1 och 3,3 % år 2</a:t>
            </a:r>
            <a:br>
              <a:rPr lang="sv-SE" dirty="0"/>
            </a:br>
            <a:r>
              <a:rPr lang="sv-SE" b="0" i="0" dirty="0">
                <a:solidFill>
                  <a:srgbClr val="1C1B0C"/>
                </a:solidFill>
                <a:effectLst/>
                <a:latin typeface="Lato" panose="020F0502020204030203" pitchFamily="34" charset="0"/>
              </a:rPr>
              <a:t>Höjning basbelopp behörig frisör år 1: 335 kr</a:t>
            </a:r>
            <a:br>
              <a:rPr lang="sv-SE" dirty="0"/>
            </a:br>
            <a:r>
              <a:rPr lang="sv-SE" b="0" i="0" dirty="0">
                <a:solidFill>
                  <a:srgbClr val="1C1B0C"/>
                </a:solidFill>
                <a:effectLst/>
                <a:latin typeface="Lato" panose="020F0502020204030203" pitchFamily="34" charset="0"/>
              </a:rPr>
              <a:t>Branschvana 1, år 1: 100 kr</a:t>
            </a:r>
            <a:br>
              <a:rPr lang="sv-SE" dirty="0"/>
            </a:br>
            <a:r>
              <a:rPr lang="sv-SE" b="0" i="0" dirty="0">
                <a:solidFill>
                  <a:srgbClr val="1C1B0C"/>
                </a:solidFill>
                <a:effectLst/>
                <a:latin typeface="Lato" panose="020F0502020204030203" pitchFamily="34" charset="0"/>
              </a:rPr>
              <a:t>Branschvana 2, år 1: 10 kr</a:t>
            </a:r>
            <a:br>
              <a:rPr lang="sv-SE" dirty="0"/>
            </a:br>
            <a:r>
              <a:rPr lang="sv-SE" b="0" i="0" dirty="0">
                <a:solidFill>
                  <a:srgbClr val="1C1B0C"/>
                </a:solidFill>
                <a:effectLst/>
                <a:latin typeface="Lato" panose="020F0502020204030203" pitchFamily="34" charset="0"/>
              </a:rPr>
              <a:t>Garantilön behörig frisör år 1: 1110 kr</a:t>
            </a:r>
            <a:br>
              <a:rPr lang="sv-SE" dirty="0"/>
            </a:br>
            <a:r>
              <a:rPr lang="sv-SE" b="0" i="0" dirty="0">
                <a:solidFill>
                  <a:srgbClr val="1C1B0C"/>
                </a:solidFill>
                <a:effectLst/>
                <a:latin typeface="Lato" panose="020F0502020204030203" pitchFamily="34" charset="0"/>
              </a:rPr>
              <a:t>NYTT: lönemodell för barberare</a:t>
            </a:r>
            <a:br>
              <a:rPr lang="sv-SE" dirty="0"/>
            </a:br>
            <a:r>
              <a:rPr lang="sv-SE" b="0" i="0" dirty="0">
                <a:solidFill>
                  <a:srgbClr val="1C1B0C"/>
                </a:solidFill>
                <a:effectLst/>
                <a:latin typeface="Lato" panose="020F0502020204030203" pitchFamily="34" charset="0"/>
              </a:rPr>
              <a:t>Friskvård: höjning 400 kr</a:t>
            </a:r>
            <a:endParaRPr lang="sv-SE" b="0" i="0" dirty="0">
              <a:solidFill>
                <a:srgbClr val="000000"/>
              </a:solidFill>
              <a:effectLst/>
              <a:latin typeface="Lato"/>
            </a:endParaRPr>
          </a:p>
          <a:p>
            <a:pPr>
              <a:defRPr u="sng"/>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noRot="1" noChangeAspect="1"/>
          </p:cNvSpPr>
          <p:nvPr>
            <p:ph type="sldImg"/>
          </p:nvPr>
        </p:nvSpPr>
        <p:spPr>
          <a:xfrm>
            <a:off x="381000" y="685800"/>
            <a:ext cx="6096000" cy="3429000"/>
          </a:xfrm>
          <a:prstGeom prst="rect">
            <a:avLst/>
          </a:prstGeom>
        </p:spPr>
        <p:txBody>
          <a:bodyPr/>
          <a:lstStyle/>
          <a:p>
            <a:endParaRPr/>
          </a:p>
        </p:txBody>
      </p:sp>
      <p:sp>
        <p:nvSpPr>
          <p:cNvPr id="339" name="Shape 339"/>
          <p:cNvSpPr>
            <a:spLocks noGrp="1"/>
          </p:cNvSpPr>
          <p:nvPr>
            <p:ph type="body" sz="quarter" idx="1"/>
          </p:nvPr>
        </p:nvSpPr>
        <p:spPr>
          <a:prstGeom prst="rect">
            <a:avLst/>
          </a:prstGeom>
        </p:spPr>
        <p:txBody>
          <a:bodyPr/>
          <a:lstStyle/>
          <a:p>
            <a:pPr>
              <a:spcBef>
                <a:spcPts val="0"/>
              </a:spcBef>
              <a:defRPr b="1"/>
            </a:pPr>
            <a:r>
              <a:rPr dirty="0" err="1"/>
              <a:t>Sammanfatta</a:t>
            </a:r>
            <a:r>
              <a:rPr dirty="0"/>
              <a:t> </a:t>
            </a:r>
            <a:r>
              <a:rPr dirty="0" err="1"/>
              <a:t>varför</a:t>
            </a:r>
            <a:r>
              <a:rPr dirty="0"/>
              <a:t> det är </a:t>
            </a:r>
            <a:r>
              <a:rPr dirty="0" err="1"/>
              <a:t>viktigt</a:t>
            </a:r>
            <a:r>
              <a:rPr dirty="0"/>
              <a:t> att </a:t>
            </a:r>
            <a:r>
              <a:rPr dirty="0" err="1"/>
              <a:t>vara</a:t>
            </a:r>
            <a:r>
              <a:rPr dirty="0"/>
              <a:t> </a:t>
            </a:r>
            <a:r>
              <a:rPr dirty="0" err="1"/>
              <a:t>medlem</a:t>
            </a:r>
            <a:endParaRPr dirty="0"/>
          </a:p>
          <a:p>
            <a:pPr>
              <a:spcBef>
                <a:spcPts val="0"/>
              </a:spcBef>
              <a:defRPr b="1"/>
            </a:pPr>
            <a:endParaRPr dirty="0"/>
          </a:p>
          <a:p>
            <a:pPr>
              <a:spcBef>
                <a:spcPts val="0"/>
              </a:spcBef>
            </a:pPr>
            <a:r>
              <a:rPr dirty="0" err="1"/>
              <a:t>Återkoppla</a:t>
            </a:r>
            <a:r>
              <a:rPr dirty="0"/>
              <a:t> till </a:t>
            </a:r>
            <a:r>
              <a:rPr dirty="0" err="1"/>
              <a:t>kollektivavtal</a:t>
            </a:r>
            <a:r>
              <a:rPr dirty="0"/>
              <a:t> och </a:t>
            </a:r>
            <a:r>
              <a:rPr dirty="0" err="1"/>
              <a:t>avtalsrörelser</a:t>
            </a:r>
            <a:r>
              <a:rPr dirty="0"/>
              <a:t>. </a:t>
            </a:r>
            <a:endParaRPr lang="sv-SE" dirty="0"/>
          </a:p>
          <a:p>
            <a:pPr>
              <a:spcBef>
                <a:spcPts val="0"/>
              </a:spcBef>
            </a:pPr>
            <a:endParaRPr dirty="0"/>
          </a:p>
          <a:p>
            <a:pPr>
              <a:spcBef>
                <a:spcPts val="0"/>
              </a:spcBef>
            </a:pPr>
            <a:r>
              <a:rPr dirty="0"/>
              <a:t>Du </a:t>
            </a:r>
            <a:r>
              <a:rPr dirty="0" err="1"/>
              <a:t>kan</a:t>
            </a:r>
            <a:r>
              <a:rPr dirty="0"/>
              <a:t> </a:t>
            </a:r>
            <a:r>
              <a:rPr dirty="0" err="1"/>
              <a:t>också</a:t>
            </a:r>
            <a:r>
              <a:rPr dirty="0"/>
              <a:t> ta upp att det är en </a:t>
            </a:r>
            <a:r>
              <a:rPr dirty="0" err="1"/>
              <a:t>sak</a:t>
            </a:r>
            <a:r>
              <a:rPr dirty="0"/>
              <a:t> att </a:t>
            </a:r>
            <a:r>
              <a:rPr b="1" dirty="0"/>
              <a:t>ha</a:t>
            </a:r>
            <a:r>
              <a:rPr dirty="0"/>
              <a:t> </a:t>
            </a:r>
            <a:r>
              <a:rPr dirty="0" err="1"/>
              <a:t>rätt</a:t>
            </a:r>
            <a:r>
              <a:rPr dirty="0"/>
              <a:t>. En </a:t>
            </a:r>
            <a:r>
              <a:rPr dirty="0" err="1"/>
              <a:t>annan</a:t>
            </a:r>
            <a:r>
              <a:rPr dirty="0"/>
              <a:t> </a:t>
            </a:r>
            <a:r>
              <a:rPr dirty="0" err="1"/>
              <a:t>sak</a:t>
            </a:r>
            <a:r>
              <a:rPr dirty="0"/>
              <a:t> att </a:t>
            </a:r>
            <a:r>
              <a:rPr b="1" dirty="0" err="1"/>
              <a:t>få</a:t>
            </a:r>
            <a:r>
              <a:rPr b="1" dirty="0"/>
              <a:t> </a:t>
            </a:r>
            <a:r>
              <a:rPr dirty="0" err="1"/>
              <a:t>rätt</a:t>
            </a:r>
            <a:r>
              <a:rPr dirty="0"/>
              <a:t>. </a:t>
            </a:r>
          </a:p>
          <a:p>
            <a:pPr>
              <a:spcBef>
                <a:spcPts val="0"/>
              </a:spcBef>
            </a:pPr>
            <a:r>
              <a:rPr dirty="0" err="1"/>
              <a:t>Även</a:t>
            </a:r>
            <a:r>
              <a:rPr dirty="0"/>
              <a:t> om </a:t>
            </a:r>
            <a:r>
              <a:rPr dirty="0" err="1"/>
              <a:t>exempelvis</a:t>
            </a:r>
            <a:r>
              <a:rPr dirty="0"/>
              <a:t> en lag ger dig </a:t>
            </a:r>
            <a:r>
              <a:rPr dirty="0" err="1"/>
              <a:t>rätt</a:t>
            </a:r>
            <a:r>
              <a:rPr dirty="0"/>
              <a:t> </a:t>
            </a:r>
            <a:r>
              <a:rPr dirty="0" err="1"/>
              <a:t>så</a:t>
            </a:r>
            <a:r>
              <a:rPr dirty="0"/>
              <a:t> </a:t>
            </a:r>
            <a:r>
              <a:rPr dirty="0" err="1"/>
              <a:t>behövs</a:t>
            </a:r>
            <a:r>
              <a:rPr dirty="0"/>
              <a:t> </a:t>
            </a:r>
            <a:r>
              <a:rPr dirty="0" err="1"/>
              <a:t>ofta</a:t>
            </a:r>
            <a:r>
              <a:rPr dirty="0"/>
              <a:t> det </a:t>
            </a:r>
            <a:r>
              <a:rPr dirty="0" err="1"/>
              <a:t>fackliga</a:t>
            </a:r>
            <a:r>
              <a:rPr dirty="0"/>
              <a:t> </a:t>
            </a:r>
            <a:r>
              <a:rPr dirty="0" err="1"/>
              <a:t>medlemskapet</a:t>
            </a:r>
            <a:r>
              <a:rPr dirty="0"/>
              <a:t>, </a:t>
            </a:r>
            <a:r>
              <a:rPr dirty="0" err="1"/>
              <a:t>dess</a:t>
            </a:r>
            <a:r>
              <a:rPr dirty="0"/>
              <a:t> </a:t>
            </a:r>
            <a:r>
              <a:rPr dirty="0" err="1"/>
              <a:t>tryggheten</a:t>
            </a:r>
            <a:r>
              <a:rPr dirty="0"/>
              <a:t>, </a:t>
            </a:r>
            <a:r>
              <a:rPr dirty="0" err="1"/>
              <a:t>hjälp</a:t>
            </a:r>
            <a:r>
              <a:rPr dirty="0"/>
              <a:t> och </a:t>
            </a:r>
            <a:r>
              <a:rPr dirty="0" err="1"/>
              <a:t>stöd</a:t>
            </a:r>
            <a:r>
              <a:rPr dirty="0"/>
              <a:t> för att </a:t>
            </a:r>
            <a:r>
              <a:rPr dirty="0" err="1"/>
              <a:t>få</a:t>
            </a:r>
            <a:r>
              <a:rPr dirty="0"/>
              <a:t> </a:t>
            </a:r>
            <a:r>
              <a:rPr dirty="0" err="1"/>
              <a:t>rätt</a:t>
            </a:r>
            <a:r>
              <a:rPr dirty="0"/>
              <a:t>.</a:t>
            </a:r>
          </a:p>
          <a:p>
            <a:pPr>
              <a:spcBef>
                <a:spcPts val="0"/>
              </a:spcBef>
            </a:pPr>
            <a:r>
              <a:rPr dirty="0"/>
              <a:t> </a:t>
            </a:r>
            <a:endParaRPr b="1" dirty="0"/>
          </a:p>
          <a:p>
            <a:pPr>
              <a:spcBef>
                <a:spcPts val="0"/>
              </a:spcBef>
            </a:pPr>
            <a:r>
              <a:rPr dirty="0" err="1"/>
              <a:t>Tryggheten</a:t>
            </a:r>
            <a:r>
              <a:rPr dirty="0"/>
              <a:t> i det </a:t>
            </a:r>
            <a:r>
              <a:rPr dirty="0" err="1"/>
              <a:t>fackliga</a:t>
            </a:r>
            <a:r>
              <a:rPr dirty="0"/>
              <a:t> </a:t>
            </a:r>
            <a:r>
              <a:rPr dirty="0" err="1"/>
              <a:t>medlemskapet</a:t>
            </a:r>
            <a:r>
              <a:rPr dirty="0"/>
              <a:t> är </a:t>
            </a:r>
            <a:r>
              <a:rPr dirty="0" err="1"/>
              <a:t>alltså</a:t>
            </a:r>
            <a:r>
              <a:rPr dirty="0"/>
              <a:t> </a:t>
            </a:r>
            <a:r>
              <a:rPr dirty="0" err="1"/>
              <a:t>viktig</a:t>
            </a:r>
            <a:r>
              <a:rPr dirty="0"/>
              <a:t>. </a:t>
            </a:r>
            <a:r>
              <a:rPr dirty="0" err="1"/>
              <a:t>Facket</a:t>
            </a:r>
            <a:r>
              <a:rPr dirty="0"/>
              <a:t> </a:t>
            </a:r>
            <a:r>
              <a:rPr dirty="0" err="1"/>
              <a:t>hjälper</a:t>
            </a:r>
            <a:r>
              <a:rPr dirty="0"/>
              <a:t> och </a:t>
            </a:r>
            <a:r>
              <a:rPr dirty="0" err="1"/>
              <a:t>stöttar</a:t>
            </a:r>
            <a:r>
              <a:rPr dirty="0"/>
              <a:t> </a:t>
            </a:r>
            <a:r>
              <a:rPr dirty="0" err="1"/>
              <a:t>medlemmarna</a:t>
            </a:r>
            <a:r>
              <a:rPr dirty="0"/>
              <a:t>. Är du </a:t>
            </a:r>
            <a:r>
              <a:rPr dirty="0" err="1"/>
              <a:t>inte</a:t>
            </a:r>
            <a:r>
              <a:rPr dirty="0"/>
              <a:t> </a:t>
            </a:r>
            <a:r>
              <a:rPr dirty="0" err="1"/>
              <a:t>medlem</a:t>
            </a:r>
            <a:r>
              <a:rPr dirty="0"/>
              <a:t> </a:t>
            </a:r>
            <a:r>
              <a:rPr dirty="0" err="1"/>
              <a:t>så</a:t>
            </a:r>
            <a:r>
              <a:rPr dirty="0"/>
              <a:t> </a:t>
            </a:r>
            <a:r>
              <a:rPr dirty="0" err="1"/>
              <a:t>står</a:t>
            </a:r>
            <a:r>
              <a:rPr dirty="0"/>
              <a:t> du </a:t>
            </a:r>
            <a:r>
              <a:rPr dirty="0" err="1"/>
              <a:t>utanför</a:t>
            </a:r>
            <a:r>
              <a:rPr dirty="0"/>
              <a:t>. </a:t>
            </a:r>
          </a:p>
          <a:p>
            <a:pPr>
              <a:spcBef>
                <a:spcPts val="0"/>
              </a:spcBef>
            </a:pPr>
            <a:endParaRPr dirty="0"/>
          </a:p>
          <a:p>
            <a:pPr>
              <a:spcBef>
                <a:spcPts val="0"/>
              </a:spcBef>
            </a:pPr>
            <a:r>
              <a:rPr dirty="0" err="1"/>
              <a:t>Berätta</a:t>
            </a:r>
            <a:r>
              <a:rPr dirty="0"/>
              <a:t> att </a:t>
            </a:r>
            <a:r>
              <a:rPr dirty="0" err="1"/>
              <a:t>fackets</a:t>
            </a:r>
            <a:r>
              <a:rPr dirty="0"/>
              <a:t> </a:t>
            </a:r>
            <a:r>
              <a:rPr dirty="0" err="1"/>
              <a:t>styrka</a:t>
            </a:r>
            <a:r>
              <a:rPr dirty="0"/>
              <a:t> </a:t>
            </a:r>
            <a:r>
              <a:rPr dirty="0" err="1"/>
              <a:t>bygger</a:t>
            </a:r>
            <a:r>
              <a:rPr dirty="0"/>
              <a:t> på att vi är </a:t>
            </a:r>
            <a:r>
              <a:rPr dirty="0" err="1"/>
              <a:t>många</a:t>
            </a:r>
            <a:r>
              <a:rPr dirty="0"/>
              <a:t> </a:t>
            </a:r>
            <a:r>
              <a:rPr dirty="0" err="1"/>
              <a:t>medlemmar</a:t>
            </a:r>
            <a:r>
              <a:rPr dirty="0"/>
              <a:t>. Med </a:t>
            </a:r>
            <a:r>
              <a:rPr dirty="0" err="1"/>
              <a:t>ännu</a:t>
            </a:r>
            <a:r>
              <a:rPr dirty="0"/>
              <a:t> </a:t>
            </a:r>
            <a:r>
              <a:rPr dirty="0" err="1"/>
              <a:t>fler</a:t>
            </a:r>
            <a:r>
              <a:rPr dirty="0"/>
              <a:t> </a:t>
            </a:r>
            <a:r>
              <a:rPr dirty="0" err="1"/>
              <a:t>medlemmar</a:t>
            </a:r>
            <a:r>
              <a:rPr dirty="0"/>
              <a:t> i </a:t>
            </a:r>
            <a:r>
              <a:rPr dirty="0" err="1"/>
              <a:t>Handels</a:t>
            </a:r>
            <a:r>
              <a:rPr dirty="0"/>
              <a:t> och </a:t>
            </a:r>
            <a:r>
              <a:rPr dirty="0" err="1"/>
              <a:t>ännu</a:t>
            </a:r>
            <a:r>
              <a:rPr dirty="0"/>
              <a:t> </a:t>
            </a:r>
            <a:r>
              <a:rPr dirty="0" err="1"/>
              <a:t>större</a:t>
            </a:r>
            <a:r>
              <a:rPr dirty="0"/>
              <a:t> facklig </a:t>
            </a:r>
            <a:r>
              <a:rPr dirty="0" err="1"/>
              <a:t>styrka</a:t>
            </a:r>
            <a:r>
              <a:rPr dirty="0"/>
              <a:t> </a:t>
            </a:r>
            <a:r>
              <a:rPr dirty="0" err="1"/>
              <a:t>kan</a:t>
            </a:r>
            <a:r>
              <a:rPr dirty="0"/>
              <a:t> vi </a:t>
            </a:r>
            <a:r>
              <a:rPr dirty="0" err="1"/>
              <a:t>lyckas</a:t>
            </a:r>
            <a:r>
              <a:rPr dirty="0"/>
              <a:t> </a:t>
            </a:r>
            <a:r>
              <a:rPr dirty="0" err="1"/>
              <a:t>ännu</a:t>
            </a:r>
            <a:r>
              <a:rPr dirty="0"/>
              <a:t> </a:t>
            </a:r>
            <a:r>
              <a:rPr dirty="0" err="1"/>
              <a:t>bättre</a:t>
            </a:r>
            <a:r>
              <a:rPr dirty="0"/>
              <a:t>. </a:t>
            </a:r>
          </a:p>
          <a:p>
            <a:pPr>
              <a:spcBef>
                <a:spcPts val="0"/>
              </a:spcBef>
            </a:pPr>
            <a:r>
              <a:rPr dirty="0"/>
              <a:t>Vi har </a:t>
            </a:r>
            <a:r>
              <a:rPr dirty="0" err="1"/>
              <a:t>stora</a:t>
            </a:r>
            <a:r>
              <a:rPr dirty="0"/>
              <a:t> </a:t>
            </a:r>
            <a:r>
              <a:rPr dirty="0" err="1"/>
              <a:t>utmaningar</a:t>
            </a:r>
            <a:r>
              <a:rPr dirty="0"/>
              <a:t> </a:t>
            </a:r>
            <a:r>
              <a:rPr dirty="0" err="1"/>
              <a:t>framför</a:t>
            </a:r>
            <a:r>
              <a:rPr dirty="0"/>
              <a:t> </a:t>
            </a:r>
            <a:r>
              <a:rPr dirty="0" err="1"/>
              <a:t>oss</a:t>
            </a:r>
            <a:r>
              <a:rPr dirty="0"/>
              <a:t>. </a:t>
            </a:r>
          </a:p>
        </p:txBody>
      </p:sp>
    </p:spTree>
    <p:extLst>
      <p:ext uri="{BB962C8B-B14F-4D97-AF65-F5344CB8AC3E}">
        <p14:creationId xmlns:p14="http://schemas.microsoft.com/office/powerpoint/2010/main" val="1510632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xfrm>
            <a:off x="381000" y="685800"/>
            <a:ext cx="6096000" cy="3429000"/>
          </a:xfrm>
          <a:prstGeom prst="rect">
            <a:avLst/>
          </a:prstGeom>
        </p:spPr>
        <p:txBody>
          <a:bodyPr/>
          <a:lstStyle/>
          <a:p>
            <a:endParaRPr/>
          </a:p>
        </p:txBody>
      </p:sp>
      <p:sp>
        <p:nvSpPr>
          <p:cNvPr id="349" name="Shape 349"/>
          <p:cNvSpPr>
            <a:spLocks noGrp="1"/>
          </p:cNvSpPr>
          <p:nvPr>
            <p:ph type="body" sz="quarter" idx="1"/>
          </p:nvPr>
        </p:nvSpPr>
        <p:spPr>
          <a:prstGeom prst="rect">
            <a:avLst/>
          </a:prstGeom>
        </p:spPr>
        <p:txBody>
          <a:bodyPr/>
          <a:lstStyle/>
          <a:p>
            <a:pPr>
              <a:spcBef>
                <a:spcPts val="0"/>
              </a:spcBef>
              <a:defRPr b="1"/>
            </a:pPr>
            <a:r>
              <a:rPr dirty="0" err="1"/>
              <a:t>Sammanfatta</a:t>
            </a:r>
            <a:r>
              <a:rPr dirty="0"/>
              <a:t> </a:t>
            </a:r>
            <a:r>
              <a:rPr dirty="0" err="1"/>
              <a:t>varför</a:t>
            </a:r>
            <a:r>
              <a:rPr dirty="0"/>
              <a:t> det är </a:t>
            </a:r>
            <a:r>
              <a:rPr dirty="0" err="1"/>
              <a:t>viktigt</a:t>
            </a:r>
            <a:r>
              <a:rPr dirty="0"/>
              <a:t> att </a:t>
            </a:r>
            <a:r>
              <a:rPr dirty="0" err="1"/>
              <a:t>vara</a:t>
            </a:r>
            <a:r>
              <a:rPr dirty="0"/>
              <a:t> </a:t>
            </a:r>
            <a:r>
              <a:rPr dirty="0" err="1"/>
              <a:t>medlem</a:t>
            </a:r>
            <a:endParaRPr dirty="0"/>
          </a:p>
          <a:p>
            <a:pPr>
              <a:spcBef>
                <a:spcPts val="0"/>
              </a:spcBef>
              <a:defRPr b="1"/>
            </a:pPr>
            <a:endParaRPr dirty="0"/>
          </a:p>
          <a:p>
            <a:pPr>
              <a:spcBef>
                <a:spcPts val="0"/>
              </a:spcBef>
            </a:pPr>
            <a:r>
              <a:rPr dirty="0" err="1"/>
              <a:t>Återkoppla</a:t>
            </a:r>
            <a:r>
              <a:rPr dirty="0"/>
              <a:t> till </a:t>
            </a:r>
            <a:r>
              <a:rPr dirty="0" err="1"/>
              <a:t>kollektivavtal</a:t>
            </a:r>
            <a:r>
              <a:rPr dirty="0"/>
              <a:t> och </a:t>
            </a:r>
            <a:r>
              <a:rPr dirty="0" err="1"/>
              <a:t>avtalsrörelser</a:t>
            </a:r>
            <a:r>
              <a:rPr dirty="0"/>
              <a:t>. </a:t>
            </a:r>
          </a:p>
          <a:p>
            <a:pPr>
              <a:spcBef>
                <a:spcPts val="0"/>
              </a:spcBef>
            </a:pPr>
            <a:endParaRPr lang="sv-SE" dirty="0"/>
          </a:p>
          <a:p>
            <a:pPr>
              <a:spcBef>
                <a:spcPts val="0"/>
              </a:spcBef>
            </a:pPr>
            <a:r>
              <a:rPr dirty="0"/>
              <a:t>Du </a:t>
            </a:r>
            <a:r>
              <a:rPr dirty="0" err="1"/>
              <a:t>kan</a:t>
            </a:r>
            <a:r>
              <a:rPr dirty="0"/>
              <a:t> </a:t>
            </a:r>
            <a:r>
              <a:rPr dirty="0" err="1"/>
              <a:t>också</a:t>
            </a:r>
            <a:r>
              <a:rPr dirty="0"/>
              <a:t> ta upp att det är en </a:t>
            </a:r>
            <a:r>
              <a:rPr dirty="0" err="1"/>
              <a:t>sak</a:t>
            </a:r>
            <a:r>
              <a:rPr dirty="0"/>
              <a:t> att </a:t>
            </a:r>
            <a:r>
              <a:rPr b="1" dirty="0"/>
              <a:t>ha</a:t>
            </a:r>
            <a:r>
              <a:rPr dirty="0"/>
              <a:t> </a:t>
            </a:r>
            <a:r>
              <a:rPr dirty="0" err="1"/>
              <a:t>rätt</a:t>
            </a:r>
            <a:r>
              <a:rPr dirty="0"/>
              <a:t>. En </a:t>
            </a:r>
            <a:r>
              <a:rPr dirty="0" err="1"/>
              <a:t>annan</a:t>
            </a:r>
            <a:r>
              <a:rPr dirty="0"/>
              <a:t> </a:t>
            </a:r>
            <a:r>
              <a:rPr dirty="0" err="1"/>
              <a:t>sak</a:t>
            </a:r>
            <a:r>
              <a:rPr dirty="0"/>
              <a:t> att </a:t>
            </a:r>
            <a:r>
              <a:rPr b="1" dirty="0" err="1"/>
              <a:t>få</a:t>
            </a:r>
            <a:r>
              <a:rPr b="1" dirty="0"/>
              <a:t> </a:t>
            </a:r>
            <a:r>
              <a:rPr dirty="0" err="1"/>
              <a:t>rätt</a:t>
            </a:r>
            <a:r>
              <a:rPr dirty="0"/>
              <a:t>. </a:t>
            </a:r>
          </a:p>
          <a:p>
            <a:pPr>
              <a:spcBef>
                <a:spcPts val="0"/>
              </a:spcBef>
            </a:pPr>
            <a:r>
              <a:rPr dirty="0" err="1"/>
              <a:t>Även</a:t>
            </a:r>
            <a:r>
              <a:rPr dirty="0"/>
              <a:t> om </a:t>
            </a:r>
            <a:r>
              <a:rPr dirty="0" err="1"/>
              <a:t>exempelvis</a:t>
            </a:r>
            <a:r>
              <a:rPr dirty="0"/>
              <a:t> en lag ger dig </a:t>
            </a:r>
            <a:r>
              <a:rPr dirty="0" err="1"/>
              <a:t>rätt</a:t>
            </a:r>
            <a:r>
              <a:rPr dirty="0"/>
              <a:t> </a:t>
            </a:r>
            <a:r>
              <a:rPr dirty="0" err="1"/>
              <a:t>så</a:t>
            </a:r>
            <a:r>
              <a:rPr dirty="0"/>
              <a:t> </a:t>
            </a:r>
            <a:r>
              <a:rPr dirty="0" err="1"/>
              <a:t>behövs</a:t>
            </a:r>
            <a:r>
              <a:rPr dirty="0"/>
              <a:t> </a:t>
            </a:r>
            <a:r>
              <a:rPr dirty="0" err="1"/>
              <a:t>ofta</a:t>
            </a:r>
            <a:r>
              <a:rPr dirty="0"/>
              <a:t> det </a:t>
            </a:r>
            <a:r>
              <a:rPr dirty="0" err="1"/>
              <a:t>fackliga</a:t>
            </a:r>
            <a:r>
              <a:rPr dirty="0"/>
              <a:t> </a:t>
            </a:r>
            <a:r>
              <a:rPr dirty="0" err="1"/>
              <a:t>medlemskapet</a:t>
            </a:r>
            <a:r>
              <a:rPr dirty="0"/>
              <a:t>, </a:t>
            </a:r>
            <a:r>
              <a:rPr dirty="0" err="1"/>
              <a:t>dess</a:t>
            </a:r>
            <a:r>
              <a:rPr dirty="0"/>
              <a:t> </a:t>
            </a:r>
            <a:r>
              <a:rPr dirty="0" err="1"/>
              <a:t>tryggheten</a:t>
            </a:r>
            <a:r>
              <a:rPr dirty="0"/>
              <a:t>, </a:t>
            </a:r>
            <a:r>
              <a:rPr dirty="0" err="1"/>
              <a:t>hjälp</a:t>
            </a:r>
            <a:r>
              <a:rPr dirty="0"/>
              <a:t> och </a:t>
            </a:r>
            <a:r>
              <a:rPr dirty="0" err="1"/>
              <a:t>stöd</a:t>
            </a:r>
            <a:r>
              <a:rPr dirty="0"/>
              <a:t> för att </a:t>
            </a:r>
            <a:r>
              <a:rPr dirty="0" err="1"/>
              <a:t>få</a:t>
            </a:r>
            <a:r>
              <a:rPr dirty="0"/>
              <a:t> </a:t>
            </a:r>
            <a:r>
              <a:rPr dirty="0" err="1"/>
              <a:t>rätt</a:t>
            </a:r>
            <a:r>
              <a:rPr dirty="0"/>
              <a:t>.</a:t>
            </a:r>
          </a:p>
          <a:p>
            <a:pPr>
              <a:spcBef>
                <a:spcPts val="0"/>
              </a:spcBef>
            </a:pPr>
            <a:r>
              <a:rPr dirty="0"/>
              <a:t> </a:t>
            </a:r>
            <a:endParaRPr b="1" dirty="0"/>
          </a:p>
          <a:p>
            <a:pPr>
              <a:spcBef>
                <a:spcPts val="0"/>
              </a:spcBef>
            </a:pPr>
            <a:r>
              <a:rPr dirty="0" err="1"/>
              <a:t>Tryggheten</a:t>
            </a:r>
            <a:r>
              <a:rPr dirty="0"/>
              <a:t> i det </a:t>
            </a:r>
            <a:r>
              <a:rPr dirty="0" err="1"/>
              <a:t>fackliga</a:t>
            </a:r>
            <a:r>
              <a:rPr dirty="0"/>
              <a:t> </a:t>
            </a:r>
            <a:r>
              <a:rPr dirty="0" err="1"/>
              <a:t>medlemskapet</a:t>
            </a:r>
            <a:r>
              <a:rPr dirty="0"/>
              <a:t> är </a:t>
            </a:r>
            <a:r>
              <a:rPr dirty="0" err="1"/>
              <a:t>alltså</a:t>
            </a:r>
            <a:r>
              <a:rPr dirty="0"/>
              <a:t> </a:t>
            </a:r>
            <a:r>
              <a:rPr dirty="0" err="1"/>
              <a:t>viktig</a:t>
            </a:r>
            <a:r>
              <a:rPr dirty="0"/>
              <a:t>. </a:t>
            </a:r>
            <a:r>
              <a:rPr dirty="0" err="1"/>
              <a:t>Facket</a:t>
            </a:r>
            <a:r>
              <a:rPr dirty="0"/>
              <a:t> </a:t>
            </a:r>
            <a:r>
              <a:rPr dirty="0" err="1"/>
              <a:t>hjälper</a:t>
            </a:r>
            <a:r>
              <a:rPr dirty="0"/>
              <a:t> och </a:t>
            </a:r>
            <a:r>
              <a:rPr dirty="0" err="1"/>
              <a:t>stöttar</a:t>
            </a:r>
            <a:r>
              <a:rPr dirty="0"/>
              <a:t> </a:t>
            </a:r>
            <a:r>
              <a:rPr dirty="0" err="1"/>
              <a:t>medlemmarna</a:t>
            </a:r>
            <a:r>
              <a:rPr dirty="0"/>
              <a:t>. Är du </a:t>
            </a:r>
            <a:r>
              <a:rPr dirty="0" err="1"/>
              <a:t>inte</a:t>
            </a:r>
            <a:r>
              <a:rPr dirty="0"/>
              <a:t> </a:t>
            </a:r>
            <a:r>
              <a:rPr dirty="0" err="1"/>
              <a:t>medlem</a:t>
            </a:r>
            <a:r>
              <a:rPr dirty="0"/>
              <a:t> </a:t>
            </a:r>
            <a:r>
              <a:rPr dirty="0" err="1"/>
              <a:t>så</a:t>
            </a:r>
            <a:r>
              <a:rPr dirty="0"/>
              <a:t> </a:t>
            </a:r>
            <a:r>
              <a:rPr dirty="0" err="1"/>
              <a:t>står</a:t>
            </a:r>
            <a:r>
              <a:rPr dirty="0"/>
              <a:t> du </a:t>
            </a:r>
            <a:r>
              <a:rPr dirty="0" err="1"/>
              <a:t>utanför</a:t>
            </a:r>
            <a:r>
              <a:rPr dirty="0"/>
              <a:t>. </a:t>
            </a:r>
          </a:p>
          <a:p>
            <a:pPr>
              <a:spcBef>
                <a:spcPts val="0"/>
              </a:spcBef>
            </a:pPr>
            <a:endParaRPr dirty="0"/>
          </a:p>
          <a:p>
            <a:pPr>
              <a:spcBef>
                <a:spcPts val="0"/>
              </a:spcBef>
            </a:pPr>
            <a:r>
              <a:rPr dirty="0" err="1"/>
              <a:t>Berätta</a:t>
            </a:r>
            <a:r>
              <a:rPr dirty="0"/>
              <a:t> att </a:t>
            </a:r>
            <a:r>
              <a:rPr dirty="0" err="1"/>
              <a:t>fackets</a:t>
            </a:r>
            <a:r>
              <a:rPr dirty="0"/>
              <a:t> </a:t>
            </a:r>
            <a:r>
              <a:rPr dirty="0" err="1"/>
              <a:t>styrka</a:t>
            </a:r>
            <a:r>
              <a:rPr dirty="0"/>
              <a:t> </a:t>
            </a:r>
            <a:r>
              <a:rPr dirty="0" err="1"/>
              <a:t>bygger</a:t>
            </a:r>
            <a:r>
              <a:rPr dirty="0"/>
              <a:t> på att vi är </a:t>
            </a:r>
            <a:r>
              <a:rPr dirty="0" err="1"/>
              <a:t>många</a:t>
            </a:r>
            <a:r>
              <a:rPr dirty="0"/>
              <a:t> </a:t>
            </a:r>
            <a:r>
              <a:rPr dirty="0" err="1"/>
              <a:t>medlemmar</a:t>
            </a:r>
            <a:r>
              <a:rPr dirty="0"/>
              <a:t>. Med </a:t>
            </a:r>
            <a:r>
              <a:rPr dirty="0" err="1"/>
              <a:t>ännu</a:t>
            </a:r>
            <a:r>
              <a:rPr dirty="0"/>
              <a:t> </a:t>
            </a:r>
            <a:r>
              <a:rPr dirty="0" err="1"/>
              <a:t>fler</a:t>
            </a:r>
            <a:r>
              <a:rPr dirty="0"/>
              <a:t> </a:t>
            </a:r>
            <a:r>
              <a:rPr dirty="0" err="1"/>
              <a:t>medlemmar</a:t>
            </a:r>
            <a:r>
              <a:rPr dirty="0"/>
              <a:t> i </a:t>
            </a:r>
            <a:r>
              <a:rPr dirty="0" err="1"/>
              <a:t>Handels</a:t>
            </a:r>
            <a:r>
              <a:rPr dirty="0"/>
              <a:t> och </a:t>
            </a:r>
            <a:r>
              <a:rPr dirty="0" err="1"/>
              <a:t>ännu</a:t>
            </a:r>
            <a:r>
              <a:rPr dirty="0"/>
              <a:t> </a:t>
            </a:r>
            <a:r>
              <a:rPr dirty="0" err="1"/>
              <a:t>större</a:t>
            </a:r>
            <a:r>
              <a:rPr dirty="0"/>
              <a:t> facklig </a:t>
            </a:r>
            <a:r>
              <a:rPr dirty="0" err="1"/>
              <a:t>styrka</a:t>
            </a:r>
            <a:r>
              <a:rPr dirty="0"/>
              <a:t> </a:t>
            </a:r>
            <a:r>
              <a:rPr dirty="0" err="1"/>
              <a:t>kan</a:t>
            </a:r>
            <a:r>
              <a:rPr dirty="0"/>
              <a:t> vi </a:t>
            </a:r>
            <a:r>
              <a:rPr dirty="0" err="1"/>
              <a:t>lyckas</a:t>
            </a:r>
            <a:r>
              <a:rPr dirty="0"/>
              <a:t> </a:t>
            </a:r>
            <a:r>
              <a:rPr dirty="0" err="1"/>
              <a:t>ännu</a:t>
            </a:r>
            <a:r>
              <a:rPr dirty="0"/>
              <a:t> </a:t>
            </a:r>
            <a:r>
              <a:rPr dirty="0" err="1"/>
              <a:t>bättre</a:t>
            </a:r>
            <a:r>
              <a:rPr dirty="0"/>
              <a:t>. </a:t>
            </a:r>
          </a:p>
          <a:p>
            <a:pPr>
              <a:spcBef>
                <a:spcPts val="0"/>
              </a:spcBef>
            </a:pPr>
            <a:r>
              <a:rPr dirty="0"/>
              <a:t>Vi har </a:t>
            </a:r>
            <a:r>
              <a:rPr dirty="0" err="1"/>
              <a:t>stora</a:t>
            </a:r>
            <a:r>
              <a:rPr dirty="0"/>
              <a:t> </a:t>
            </a:r>
            <a:r>
              <a:rPr dirty="0" err="1"/>
              <a:t>utmaningar</a:t>
            </a:r>
            <a:r>
              <a:rPr dirty="0"/>
              <a:t> </a:t>
            </a:r>
            <a:r>
              <a:rPr dirty="0" err="1"/>
              <a:t>framför</a:t>
            </a:r>
            <a:r>
              <a:rPr dirty="0"/>
              <a:t> </a:t>
            </a:r>
            <a:r>
              <a:rPr dirty="0" err="1"/>
              <a:t>oss</a:t>
            </a:r>
            <a:r>
              <a:rPr dirty="0"/>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a:spLocks noGrp="1" noRot="1" noChangeAspect="1"/>
          </p:cNvSpPr>
          <p:nvPr>
            <p:ph type="sldImg"/>
          </p:nvPr>
        </p:nvSpPr>
        <p:spPr>
          <a:xfrm>
            <a:off x="381000" y="685800"/>
            <a:ext cx="6096000" cy="3429000"/>
          </a:xfrm>
          <a:prstGeom prst="rect">
            <a:avLst/>
          </a:prstGeom>
        </p:spPr>
        <p:txBody>
          <a:bodyPr/>
          <a:lstStyle/>
          <a:p>
            <a:endParaRPr/>
          </a:p>
        </p:txBody>
      </p:sp>
      <p:sp>
        <p:nvSpPr>
          <p:cNvPr id="454" name="Shape 454"/>
          <p:cNvSpPr>
            <a:spLocks noGrp="1"/>
          </p:cNvSpPr>
          <p:nvPr>
            <p:ph type="body" sz="quarter" idx="1"/>
          </p:nvPr>
        </p:nvSpPr>
        <p:spPr>
          <a:prstGeom prst="rect">
            <a:avLst/>
          </a:prstGeom>
        </p:spPr>
        <p:txBody>
          <a:bodyPr/>
          <a:lstStyle/>
          <a:p>
            <a:pPr algn="l"/>
            <a:r>
              <a:rPr lang="sv-SE" sz="1800" b="1" i="0" u="none" strike="noStrike" baseline="0" dirty="0">
                <a:latin typeface="Cambria-Bold"/>
              </a:rPr>
              <a:t>Fyra utbildningsvägar till behörig frisör</a:t>
            </a:r>
          </a:p>
          <a:p>
            <a:pPr algn="l"/>
            <a:r>
              <a:rPr lang="sv-SE" sz="1800" b="0" i="0" u="none" strike="noStrike" baseline="0" dirty="0">
                <a:latin typeface="Cambria" panose="02040503050406030204" pitchFamily="18" charset="0"/>
              </a:rPr>
              <a:t>Branschens parter är överens om att det endast finns fyra möjliga</a:t>
            </a:r>
          </a:p>
          <a:p>
            <a:pPr algn="l"/>
            <a:r>
              <a:rPr lang="sv-SE" sz="1800" b="0" i="0" u="none" strike="noStrike" baseline="0" dirty="0">
                <a:latin typeface="Cambria" panose="02040503050406030204" pitchFamily="18" charset="0"/>
              </a:rPr>
              <a:t>utbildningsvägar för att bli behörig frisör; </a:t>
            </a:r>
          </a:p>
          <a:p>
            <a:pPr marL="342900" indent="-342900" algn="l">
              <a:buAutoNum type="arabicParenBoth"/>
            </a:pPr>
            <a:r>
              <a:rPr lang="sv-SE" sz="1800" b="0" i="0" u="none" strike="noStrike" baseline="0" dirty="0">
                <a:latin typeface="Cambria" panose="02040503050406030204" pitchFamily="18" charset="0"/>
              </a:rPr>
              <a:t>frisörutbildning vid kommunal eller privat gymnasieskola, </a:t>
            </a:r>
          </a:p>
          <a:p>
            <a:pPr marL="342900" indent="-342900" algn="l">
              <a:buAutoNum type="arabicParenBoth"/>
            </a:pPr>
            <a:r>
              <a:rPr lang="sv-SE" sz="1800" b="0" i="0" u="none" strike="noStrike" baseline="0" dirty="0">
                <a:latin typeface="Cambria" panose="02040503050406030204" pitchFamily="18" charset="0"/>
              </a:rPr>
              <a:t> kommunal vuxenutbildning,</a:t>
            </a:r>
          </a:p>
          <a:p>
            <a:pPr algn="l"/>
            <a:r>
              <a:rPr lang="sv-SE" sz="1800" b="0" i="0" u="none" strike="noStrike" baseline="0" dirty="0">
                <a:latin typeface="Cambria" panose="02040503050406030204" pitchFamily="18" charset="0"/>
              </a:rPr>
              <a:t>(3) FYN-godkänd privat frisörgrundutbildning, samt </a:t>
            </a:r>
          </a:p>
          <a:p>
            <a:pPr algn="l"/>
            <a:r>
              <a:rPr lang="sv-SE" sz="1800" b="0" i="0" u="none" strike="noStrike" baseline="0" dirty="0">
                <a:latin typeface="Cambria" panose="02040503050406030204" pitchFamily="18" charset="0"/>
              </a:rPr>
              <a:t>(4) Företagsförlagd traineeutbildning. </a:t>
            </a:r>
          </a:p>
          <a:p>
            <a:pPr algn="l"/>
            <a:r>
              <a:rPr lang="sv-SE" sz="1800" b="0" i="0" u="none" strike="noStrike" baseline="0" dirty="0">
                <a:latin typeface="Cambria" panose="02040503050406030204" pitchFamily="18" charset="0"/>
              </a:rPr>
              <a:t>Efter grundutbildningen krävs företagsförlagd färdigutbildning</a:t>
            </a:r>
          </a:p>
          <a:p>
            <a:pPr algn="l"/>
            <a:r>
              <a:rPr lang="sv-SE" sz="1800" b="0" i="0" u="none" strike="noStrike" baseline="0" dirty="0">
                <a:latin typeface="Cambria" panose="02040503050406030204" pitchFamily="18" charset="0"/>
              </a:rPr>
              <a:t>på frisörföretag med kollektivavtal.</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hape 459"/>
          <p:cNvSpPr>
            <a:spLocks noGrp="1" noRot="1" noChangeAspect="1"/>
          </p:cNvSpPr>
          <p:nvPr>
            <p:ph type="sldImg"/>
          </p:nvPr>
        </p:nvSpPr>
        <p:spPr>
          <a:xfrm>
            <a:off x="381000" y="685800"/>
            <a:ext cx="6096000" cy="3429000"/>
          </a:xfrm>
          <a:prstGeom prst="rect">
            <a:avLst/>
          </a:prstGeom>
        </p:spPr>
        <p:txBody>
          <a:bodyPr/>
          <a:lstStyle/>
          <a:p>
            <a:endParaRPr/>
          </a:p>
        </p:txBody>
      </p:sp>
      <p:sp>
        <p:nvSpPr>
          <p:cNvPr id="460" name="Shape 460"/>
          <p:cNvSpPr>
            <a:spLocks noGrp="1"/>
          </p:cNvSpPr>
          <p:nvPr>
            <p:ph type="body" sz="quarter" idx="1"/>
          </p:nvPr>
        </p:nvSpPr>
        <p:spPr>
          <a:prstGeom prst="rect">
            <a:avLst/>
          </a:prstGeom>
        </p:spPr>
        <p:txBody>
          <a:bodyPr/>
          <a:lstStyle/>
          <a:p>
            <a:pPr algn="l" rtl="0" fontAlgn="base">
              <a:buFont typeface="Arial" panose="020B0604020202020204" pitchFamily="34" charset="0"/>
              <a:buNone/>
            </a:pPr>
            <a:r>
              <a:rPr lang="sv-SE" dirty="0">
                <a:effectLst/>
                <a:latin typeface="Arial" panose="020B0604020202020204" pitchFamily="34" charset="0"/>
              </a:rPr>
              <a:t>Utbildningsavtalet omfattar trainee och elev i färdigutbildning.</a:t>
            </a:r>
          </a:p>
          <a:p>
            <a:pPr algn="l" rtl="0" fontAlgn="base">
              <a:buFont typeface="Arial" panose="020B0604020202020204" pitchFamily="34" charset="0"/>
              <a:buNone/>
            </a:pPr>
            <a:r>
              <a:rPr lang="sv-SE" dirty="0">
                <a:effectLst/>
                <a:latin typeface="Arial" panose="020B0604020202020204" pitchFamily="34" charset="0"/>
              </a:rPr>
              <a:t>Utöver utbildningsavtalets särskilda regler omfattas de av Riksavtalets regler där inte annat anges. </a:t>
            </a:r>
            <a:br>
              <a:rPr lang="sv-SE" dirty="0">
                <a:effectLst/>
                <a:latin typeface="Arial" panose="020B0604020202020204" pitchFamily="34" charset="0"/>
              </a:rPr>
            </a:br>
            <a:br>
              <a:rPr lang="sv-SE" dirty="0">
                <a:effectLst/>
                <a:latin typeface="Arial" panose="020B0604020202020204" pitchFamily="34" charset="0"/>
              </a:rPr>
            </a:br>
            <a:r>
              <a:rPr lang="sv-SE" dirty="0">
                <a:effectLst/>
                <a:latin typeface="Arial" panose="020B0604020202020204" pitchFamily="34" charset="0"/>
              </a:rPr>
              <a:t>Anställning för trainee och elev i färdigutbildning är ett avtal om en särskild utbildningsanställning för viss tid. </a:t>
            </a:r>
            <a:br>
              <a:rPr lang="sv-SE" dirty="0">
                <a:effectLst/>
                <a:latin typeface="Arial" panose="020B0604020202020204" pitchFamily="34" charset="0"/>
              </a:rPr>
            </a:br>
            <a:r>
              <a:rPr lang="sv-SE" dirty="0">
                <a:effectLst/>
                <a:latin typeface="Arial" panose="020B0604020202020204" pitchFamily="34" charset="0"/>
              </a:rPr>
              <a:t>Syftet med anställningsformen är att genom handledning och träning ge traineen/eleven grund och färdigutbildning inom yrket till att bli anställningsbar behörig frisör. </a:t>
            </a:r>
            <a:br>
              <a:rPr lang="sv-SE" dirty="0">
                <a:effectLst/>
                <a:latin typeface="Arial" panose="020B0604020202020204" pitchFamily="34" charset="0"/>
              </a:rPr>
            </a:br>
            <a:r>
              <a:rPr lang="sv-SE" dirty="0">
                <a:effectLst/>
                <a:latin typeface="Arial" panose="020B0604020202020204" pitchFamily="34" charset="0"/>
              </a:rPr>
              <a:t>Målet med anställningsformen är att traineen/eleven ska avlägga branschens yrkesprov, del &amp; gesällprov och därmed bli behörig frisör. </a:t>
            </a:r>
            <a:br>
              <a:rPr lang="sv-SE" dirty="0">
                <a:effectLst/>
                <a:latin typeface="Arial" panose="020B0604020202020204" pitchFamily="34" charset="0"/>
              </a:rPr>
            </a:br>
            <a:br>
              <a:rPr lang="sv-SE" dirty="0">
                <a:effectLst/>
                <a:latin typeface="Arial" panose="020B0604020202020204" pitchFamily="34" charset="0"/>
              </a:rPr>
            </a:br>
            <a:r>
              <a:rPr lang="sv-SE" dirty="0">
                <a:effectLst/>
                <a:latin typeface="Arial" panose="020B0604020202020204" pitchFamily="34" charset="0"/>
              </a:rPr>
              <a:t>Ansvaret för att nå målet är delat mellan trainee/elev, handledare och arbetsgivare.</a:t>
            </a:r>
            <a:r>
              <a:rPr lang="sv-SE" b="0" i="0" dirty="0">
                <a:solidFill>
                  <a:srgbClr val="000000"/>
                </a:solidFill>
                <a:effectLst/>
                <a:latin typeface="Arial" panose="020B0604020202020204" pitchFamily="34" charset="0"/>
              </a:rPr>
              <a:t>​</a:t>
            </a:r>
          </a:p>
          <a:p>
            <a:pPr defTabSz="944562">
              <a:spcBef>
                <a:spcPts val="0"/>
              </a:spcBef>
            </a:pPr>
            <a:endParaRPr lang="sv-SE" dirty="0"/>
          </a:p>
          <a:p>
            <a:pPr rtl="0"/>
            <a:r>
              <a:rPr lang="sv-SE" dirty="0">
                <a:effectLst/>
                <a:latin typeface="Arial" panose="020B0604020202020204" pitchFamily="34" charset="0"/>
              </a:rPr>
              <a:t>Nivå 1: Utbildning på nivå 1 kan genomföras antingen via gymnasieskolan Hantverksprogrammet 2500 p, FYN-godkänd privat frisörutbildning 1500 timmar eller via företagsförlagd utbildning som trainee 2000 timmar. </a:t>
            </a:r>
            <a:br>
              <a:rPr lang="sv-SE" dirty="0">
                <a:effectLst/>
                <a:latin typeface="Arial" panose="020B0604020202020204" pitchFamily="34" charset="0"/>
              </a:rPr>
            </a:br>
            <a:r>
              <a:rPr lang="sv-SE" dirty="0">
                <a:effectLst/>
                <a:latin typeface="Arial" panose="020B0604020202020204" pitchFamily="34" charset="0"/>
              </a:rPr>
              <a:t>Elever från hantverksprogrammet med inriktning frisör ska ha genomfört kurserna Frisör 1 -6. Om godkänd kurs saknas kan ansvarig lärare godkänna eleven för möjlighet att avlägga delprov. </a:t>
            </a:r>
            <a:br>
              <a:rPr lang="sv-SE" dirty="0">
                <a:effectLst/>
                <a:latin typeface="Arial" panose="020B0604020202020204" pitchFamily="34" charset="0"/>
              </a:rPr>
            </a:br>
            <a:endParaRPr lang="sv-SE" dirty="0">
              <a:effectLst/>
            </a:endParaRPr>
          </a:p>
          <a:p>
            <a:pPr rtl="0"/>
            <a:r>
              <a:rPr lang="sv-SE" dirty="0">
                <a:effectLst/>
                <a:latin typeface="Arial" panose="020B0604020202020204" pitchFamily="34" charset="0"/>
              </a:rPr>
              <a:t>Nivå 1 avslutas med delprov, eleven ansvarar för provkostnaden Elev som avlagt delprov utan godkänt resultat kan anställas i en företagsförlagd färdigutbildning och avlönas enligt nivå 1. </a:t>
            </a:r>
            <a:br>
              <a:rPr lang="sv-SE" dirty="0">
                <a:effectLst/>
                <a:latin typeface="Arial" panose="020B0604020202020204" pitchFamily="34" charset="0"/>
              </a:rPr>
            </a:br>
            <a:endParaRPr lang="sv-SE" dirty="0">
              <a:effectLst/>
              <a:latin typeface="Arial" panose="020B0604020202020204" pitchFamily="34" charset="0"/>
            </a:endParaRPr>
          </a:p>
          <a:p>
            <a:pPr algn="l"/>
            <a:r>
              <a:rPr lang="sv-SE" sz="1200" b="0" i="1" u="none" strike="noStrike" baseline="0" dirty="0">
                <a:latin typeface="Cambria" panose="02040503050406030204" pitchFamily="18" charset="0"/>
              </a:rPr>
              <a:t>Elever som under grundutbildningen i nivå 1 har genomfört feriearbete tillsammans med handledare utanför schemalagd skoltid eller under lov</a:t>
            </a:r>
          </a:p>
          <a:p>
            <a:pPr algn="l"/>
            <a:r>
              <a:rPr lang="sv-SE" sz="1200" b="0" i="1" u="none" strike="noStrike" baseline="0" dirty="0">
                <a:latin typeface="Cambria" panose="02040503050406030204" pitchFamily="18" charset="0"/>
              </a:rPr>
              <a:t>och då varit avlönad enligt lönetabell § 3, Feriearbete, sida 54 kan tillgodoräkna sig de timmarna och avräkna dessa i nivå 2, dock </a:t>
            </a:r>
            <a:r>
              <a:rPr lang="sv-SE" sz="1200" b="1" i="1" u="none" strike="noStrike" baseline="0" dirty="0">
                <a:latin typeface="Cambria" panose="02040503050406030204" pitchFamily="18" charset="0"/>
              </a:rPr>
              <a:t>max 300 timmar</a:t>
            </a:r>
            <a:r>
              <a:rPr lang="sv-SE" sz="1200" b="0" i="1" u="none" strike="noStrike" baseline="0" dirty="0">
                <a:latin typeface="Cambria" panose="02040503050406030204" pitchFamily="18" charset="0"/>
              </a:rPr>
              <a:t>.</a:t>
            </a:r>
            <a:r>
              <a:rPr lang="sv-SE" i="1" dirty="0">
                <a:effectLst/>
                <a:latin typeface="Arial" panose="020B0604020202020204" pitchFamily="34" charset="0"/>
              </a:rPr>
              <a:t> </a:t>
            </a:r>
          </a:p>
          <a:p>
            <a:pPr rtl="0"/>
            <a:r>
              <a:rPr lang="sv-SE" dirty="0">
                <a:effectLst/>
                <a:latin typeface="Arial" panose="020B0604020202020204" pitchFamily="34" charset="0"/>
              </a:rPr>
              <a:t> </a:t>
            </a:r>
            <a:br>
              <a:rPr lang="sv-SE" dirty="0">
                <a:effectLst/>
                <a:latin typeface="Arial" panose="020B0604020202020204" pitchFamily="34" charset="0"/>
              </a:rPr>
            </a:br>
            <a:r>
              <a:rPr lang="sv-SE" dirty="0">
                <a:effectLst/>
                <a:latin typeface="Arial" panose="020B0604020202020204" pitchFamily="34" charset="0"/>
              </a:rPr>
              <a:t>Nivå 2 (2000 timmar/2000p) Företagsförlagd färdigutbildning eller företagsförlagd traineeutbildning på medlemsföretag till Sveriges Frisörföretagare eller företag med hängavtal. Anställningsavtal samt en utbildningsplan ska upprättas. I utbildningsplanen ska det även framgå att ett teoretiskt utbildningspaket ska genomföras utan kostnad för eleven. </a:t>
            </a:r>
            <a:br>
              <a:rPr lang="sv-SE" dirty="0">
                <a:effectLst/>
                <a:latin typeface="Arial" panose="020B0604020202020204" pitchFamily="34" charset="0"/>
              </a:rPr>
            </a:br>
            <a:br>
              <a:rPr lang="sv-SE" dirty="0">
                <a:effectLst/>
                <a:latin typeface="Arial" panose="020B0604020202020204" pitchFamily="34" charset="0"/>
              </a:rPr>
            </a:br>
            <a:r>
              <a:rPr lang="sv-SE" dirty="0">
                <a:effectLst/>
                <a:latin typeface="Arial" panose="020B0604020202020204" pitchFamily="34" charset="0"/>
              </a:rPr>
              <a:t>Nivå 2 avslutas med gesällprov. Gesällprovet ingår som examen inom eftergymnasial färdigutbildning. </a:t>
            </a:r>
          </a:p>
          <a:p>
            <a:pPr rtl="0"/>
            <a:endParaRPr lang="sv-SE" dirty="0">
              <a:effectLst/>
              <a:latin typeface="Arial" panose="020B0604020202020204" pitchFamily="34" charset="0"/>
            </a:endParaRPr>
          </a:p>
          <a:p>
            <a:pPr rtl="0"/>
            <a:r>
              <a:rPr lang="sv-SE" dirty="0">
                <a:effectLst/>
                <a:latin typeface="Arial" panose="020B0604020202020204" pitchFamily="34" charset="0"/>
              </a:rPr>
              <a:t>Färdigutbildningsdokumentet kostar inget, går att skriva ut/ladda ner från: </a:t>
            </a:r>
            <a:r>
              <a:rPr lang="sv-SE" dirty="0">
                <a:hlinkClick r:id="rId3"/>
              </a:rPr>
              <a:t>Frisörföretagarna | Färdigutbildningsdokument (frisor.se)</a:t>
            </a:r>
            <a:br>
              <a:rPr lang="sv-SE" dirty="0">
                <a:effectLst/>
                <a:latin typeface="Arial" panose="020B0604020202020204" pitchFamily="34" charset="0"/>
              </a:rPr>
            </a:br>
            <a:r>
              <a:rPr lang="sv-SE" dirty="0">
                <a:effectLst/>
                <a:latin typeface="Arial" panose="020B0604020202020204" pitchFamily="34" charset="0"/>
              </a:rPr>
              <a:t>Elever med godkänt färdigutbildningsdokument ska beredas plats för gesällprov. I färdigutbildningsdokumentet räknas faktiskt arbetade timmar (alltså ej semester eller annan frånvaro).</a:t>
            </a:r>
            <a:endParaRPr lang="sv-SE" dirty="0">
              <a:effectLst/>
            </a:endParaRPr>
          </a:p>
          <a:p>
            <a:pPr defTabSz="944562">
              <a:spcBef>
                <a:spcPts val="0"/>
              </a:spcBef>
            </a:pPr>
            <a:endParaRPr lang="sv-SE"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xfrm>
            <a:off x="381000" y="685800"/>
            <a:ext cx="6096000" cy="3429000"/>
          </a:xfrm>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p>
            <a:pPr algn="l" rtl="0" fontAlgn="base">
              <a:buFont typeface="Arial" panose="020B0604020202020204" pitchFamily="34" charset="0"/>
              <a:buNone/>
            </a:pPr>
            <a:r>
              <a:rPr lang="sv-SE" dirty="0">
                <a:effectLst/>
                <a:latin typeface="Arial" panose="020B0604020202020204" pitchFamily="34" charset="0"/>
              </a:rPr>
              <a:t>Utbildningsavtalet omfattar trainee och elev i färdigutbildning.</a:t>
            </a:r>
          </a:p>
          <a:p>
            <a:pPr algn="l" rtl="0" fontAlgn="base">
              <a:buFont typeface="Arial" panose="020B0604020202020204" pitchFamily="34" charset="0"/>
              <a:buNone/>
            </a:pPr>
            <a:r>
              <a:rPr lang="sv-SE" dirty="0">
                <a:effectLst/>
                <a:latin typeface="Arial" panose="020B0604020202020204" pitchFamily="34" charset="0"/>
              </a:rPr>
              <a:t>Utöver utbildningsavtalets särskilda regler omfattas de av Riksavtalets regler där inte annat anges. </a:t>
            </a:r>
            <a:br>
              <a:rPr lang="sv-SE" dirty="0">
                <a:effectLst/>
                <a:latin typeface="Arial" panose="020B0604020202020204" pitchFamily="34" charset="0"/>
              </a:rPr>
            </a:br>
            <a:br>
              <a:rPr lang="sv-SE" dirty="0">
                <a:effectLst/>
                <a:latin typeface="Arial" panose="020B0604020202020204" pitchFamily="34" charset="0"/>
              </a:rPr>
            </a:br>
            <a:r>
              <a:rPr lang="sv-SE" dirty="0">
                <a:effectLst/>
                <a:latin typeface="Arial" panose="020B0604020202020204" pitchFamily="34" charset="0"/>
              </a:rPr>
              <a:t>Anställning för trainee och elev i färdigutbildning är ett avtal om en särskild utbildningsanställning för viss tid. </a:t>
            </a:r>
            <a:br>
              <a:rPr lang="sv-SE" dirty="0">
                <a:effectLst/>
                <a:latin typeface="Arial" panose="020B0604020202020204" pitchFamily="34" charset="0"/>
              </a:rPr>
            </a:br>
            <a:r>
              <a:rPr lang="sv-SE" dirty="0">
                <a:effectLst/>
                <a:latin typeface="Arial" panose="020B0604020202020204" pitchFamily="34" charset="0"/>
              </a:rPr>
              <a:t>Syftet med anställningsformen är att genom handledning och träning ge traineen/eleven grund och färdigutbildning inom yrket till att bli anställningsbar behörig frisör. </a:t>
            </a:r>
            <a:br>
              <a:rPr lang="sv-SE" dirty="0">
                <a:effectLst/>
                <a:latin typeface="Arial" panose="020B0604020202020204" pitchFamily="34" charset="0"/>
              </a:rPr>
            </a:br>
            <a:r>
              <a:rPr lang="sv-SE" dirty="0">
                <a:effectLst/>
                <a:latin typeface="Arial" panose="020B0604020202020204" pitchFamily="34" charset="0"/>
              </a:rPr>
              <a:t>Målet med anställningsformen är att traineen/eleven ska avlägga branschens yrkesprov, del &amp; gesällprov och därmed bli behörig frisör. </a:t>
            </a:r>
            <a:br>
              <a:rPr lang="sv-SE" dirty="0">
                <a:effectLst/>
                <a:latin typeface="Arial" panose="020B0604020202020204" pitchFamily="34" charset="0"/>
              </a:rPr>
            </a:br>
            <a:br>
              <a:rPr lang="sv-SE" dirty="0">
                <a:effectLst/>
                <a:latin typeface="Arial" panose="020B0604020202020204" pitchFamily="34" charset="0"/>
              </a:rPr>
            </a:br>
            <a:r>
              <a:rPr lang="sv-SE" dirty="0">
                <a:effectLst/>
                <a:latin typeface="Arial" panose="020B0604020202020204" pitchFamily="34" charset="0"/>
              </a:rPr>
              <a:t>Ansvaret för att nå målet är delat mellan trainee/elev, handledare och arbetsgivare.</a:t>
            </a:r>
            <a:r>
              <a:rPr lang="sv-SE" b="0" i="0" dirty="0">
                <a:solidFill>
                  <a:srgbClr val="000000"/>
                </a:solidFill>
                <a:effectLst/>
                <a:latin typeface="Arial" panose="020B0604020202020204" pitchFamily="34" charset="0"/>
              </a:rPr>
              <a:t>​</a:t>
            </a:r>
          </a:p>
          <a:p>
            <a:pPr defTabSz="944562">
              <a:spcBef>
                <a:spcPts val="0"/>
              </a:spcBef>
            </a:pPr>
            <a:endParaRPr lang="sv-SE" dirty="0"/>
          </a:p>
          <a:p>
            <a:pPr rtl="0"/>
            <a:r>
              <a:rPr lang="sv-SE" dirty="0">
                <a:effectLst/>
                <a:latin typeface="Arial" panose="020B0604020202020204" pitchFamily="34" charset="0"/>
              </a:rPr>
              <a:t>Nivå 1: Utbildning på nivå 1 kan genomföras antingen via gymnasieskolan Hantverksprogrammet 2500 p, FYN-godkänd privat frisörutbildning 1500 timmar eller via företagsförlagd utbildning som trainee 2000 timmar. </a:t>
            </a:r>
            <a:br>
              <a:rPr lang="sv-SE" dirty="0">
                <a:effectLst/>
                <a:latin typeface="Arial" panose="020B0604020202020204" pitchFamily="34" charset="0"/>
              </a:rPr>
            </a:br>
            <a:r>
              <a:rPr lang="sv-SE" dirty="0">
                <a:effectLst/>
                <a:latin typeface="Arial" panose="020B0604020202020204" pitchFamily="34" charset="0"/>
              </a:rPr>
              <a:t>Elever från hantverksprogrammet med inriktning frisör ska ha genomfört kurserna Frisör 1 -6. Om godkänd kurs saknas kan ansvarig lärare godkänna eleven för möjlighet att avlägga delprov. </a:t>
            </a:r>
            <a:br>
              <a:rPr lang="sv-SE" dirty="0">
                <a:effectLst/>
                <a:latin typeface="Arial" panose="020B0604020202020204" pitchFamily="34" charset="0"/>
              </a:rPr>
            </a:br>
            <a:endParaRPr lang="sv-SE" dirty="0">
              <a:effectLst/>
            </a:endParaRPr>
          </a:p>
          <a:p>
            <a:pPr rtl="0"/>
            <a:r>
              <a:rPr lang="sv-SE" dirty="0">
                <a:effectLst/>
                <a:latin typeface="Arial" panose="020B0604020202020204" pitchFamily="34" charset="0"/>
              </a:rPr>
              <a:t>Nivå 1 avslutas med delprov, eleven ansvarar för provkostnaden Elev som avlagt delprov utan godkänt resultat kan anställas i en företagsförlagd färdigutbildning och avlönas enligt nivå 1. </a:t>
            </a:r>
            <a:br>
              <a:rPr lang="sv-SE" dirty="0">
                <a:effectLst/>
                <a:latin typeface="Arial" panose="020B0604020202020204" pitchFamily="34" charset="0"/>
              </a:rPr>
            </a:br>
            <a:endParaRPr lang="sv-SE" dirty="0">
              <a:effectLst/>
              <a:latin typeface="Arial" panose="020B0604020202020204" pitchFamily="34" charset="0"/>
            </a:endParaRPr>
          </a:p>
          <a:p>
            <a:pPr algn="l"/>
            <a:r>
              <a:rPr lang="sv-SE" sz="1200" b="0" i="1" u="none" strike="noStrike" baseline="0" dirty="0">
                <a:latin typeface="Cambria" panose="02040503050406030204" pitchFamily="18" charset="0"/>
              </a:rPr>
              <a:t>Elever som under grundutbildningen i nivå 1 har genomfört feriearbete tillsammans med handledare utanför schemalagd skoltid eller under lov</a:t>
            </a:r>
          </a:p>
          <a:p>
            <a:pPr algn="l"/>
            <a:r>
              <a:rPr lang="sv-SE" sz="1200" b="0" i="1" u="none" strike="noStrike" baseline="0" dirty="0">
                <a:latin typeface="Cambria" panose="02040503050406030204" pitchFamily="18" charset="0"/>
              </a:rPr>
              <a:t>och då varit avlönad enligt lönetabell § 3, Feriearbete, sida 54 kan tillgodoräkna sig de timmarna och avräkna dessa i nivå 2, dock </a:t>
            </a:r>
            <a:r>
              <a:rPr lang="sv-SE" sz="1200" b="1" i="1" u="none" strike="noStrike" baseline="0" dirty="0">
                <a:latin typeface="Cambria" panose="02040503050406030204" pitchFamily="18" charset="0"/>
              </a:rPr>
              <a:t>max 300 timmar</a:t>
            </a:r>
            <a:r>
              <a:rPr lang="sv-SE" sz="1200" b="0" i="1" u="none" strike="noStrike" baseline="0" dirty="0">
                <a:latin typeface="Cambria" panose="02040503050406030204" pitchFamily="18" charset="0"/>
              </a:rPr>
              <a:t>.</a:t>
            </a:r>
            <a:r>
              <a:rPr lang="sv-SE" i="1" dirty="0">
                <a:effectLst/>
                <a:latin typeface="Arial" panose="020B0604020202020204" pitchFamily="34" charset="0"/>
              </a:rPr>
              <a:t> </a:t>
            </a:r>
          </a:p>
          <a:p>
            <a:pPr rtl="0"/>
            <a:endParaRPr lang="sv-SE" dirty="0">
              <a:effectLst/>
              <a:latin typeface="Arial" panose="020B0604020202020204" pitchFamily="34" charset="0"/>
            </a:endParaRPr>
          </a:p>
          <a:p>
            <a:pPr rtl="0"/>
            <a:r>
              <a:rPr lang="sv-SE" dirty="0">
                <a:effectLst/>
                <a:latin typeface="Arial" panose="020B0604020202020204" pitchFamily="34" charset="0"/>
              </a:rPr>
              <a:t> </a:t>
            </a:r>
            <a:br>
              <a:rPr lang="sv-SE" dirty="0">
                <a:effectLst/>
                <a:latin typeface="Arial" panose="020B0604020202020204" pitchFamily="34" charset="0"/>
              </a:rPr>
            </a:br>
            <a:r>
              <a:rPr lang="sv-SE" dirty="0">
                <a:effectLst/>
                <a:latin typeface="Arial" panose="020B0604020202020204" pitchFamily="34" charset="0"/>
              </a:rPr>
              <a:t>Nivå 2 (2000 timmar/2000p) Företagsförlagd färdigutbildning eller företagsförlagd traineeutbildning på medlemsföretag till Sveriges Frisörföretagare eller företag med hängavtal. Anställningsavtal samt en utbildningsplan ska upprättas. I utbildningsplanen ska det även framgå att ett teoretiskt utbildningspaket ska genomföras utan kostnad för eleven. </a:t>
            </a:r>
            <a:br>
              <a:rPr lang="sv-SE" dirty="0">
                <a:effectLst/>
                <a:latin typeface="Arial" panose="020B0604020202020204" pitchFamily="34" charset="0"/>
              </a:rPr>
            </a:br>
            <a:br>
              <a:rPr lang="sv-SE" dirty="0">
                <a:effectLst/>
                <a:latin typeface="Arial" panose="020B0604020202020204" pitchFamily="34" charset="0"/>
              </a:rPr>
            </a:br>
            <a:r>
              <a:rPr lang="sv-SE" dirty="0">
                <a:effectLst/>
                <a:latin typeface="Arial" panose="020B0604020202020204" pitchFamily="34" charset="0"/>
              </a:rPr>
              <a:t>Nivå 2 avslutas med gesällprov. Gesällprovet ingår som examen inom eftergymnasial färdigutbildning. </a:t>
            </a:r>
          </a:p>
          <a:p>
            <a:pPr rtl="0"/>
            <a:endParaRPr lang="sv-SE" dirty="0">
              <a:effectLst/>
              <a:latin typeface="Arial" panose="020B0604020202020204" pitchFamily="34" charset="0"/>
            </a:endParaRPr>
          </a:p>
          <a:p>
            <a:pPr rtl="0"/>
            <a:r>
              <a:rPr lang="sv-SE" dirty="0">
                <a:effectLst/>
                <a:latin typeface="Arial" panose="020B0604020202020204" pitchFamily="34" charset="0"/>
              </a:rPr>
              <a:t>Färdigutbildningsdokumentet kostar inget, går att skriva ut/ladda ner från: </a:t>
            </a:r>
            <a:r>
              <a:rPr lang="sv-SE" dirty="0">
                <a:hlinkClick r:id="rId3"/>
              </a:rPr>
              <a:t>Frisörföretagarna | Färdigutbildningsdokument (frisor.se)</a:t>
            </a:r>
            <a:br>
              <a:rPr lang="sv-SE" dirty="0"/>
            </a:br>
            <a:r>
              <a:rPr lang="sv-SE" dirty="0">
                <a:effectLst/>
                <a:latin typeface="Arial" panose="020B0604020202020204" pitchFamily="34" charset="0"/>
              </a:rPr>
              <a:t>Elever med godkänt färdigutbildningsdokument ska beredas plats för gesällprov. I färdigutbildningsdokumentet räknas faktiskt arbetade timmar (alltså ej semester eller annan frånvaro).</a:t>
            </a:r>
            <a:endParaRPr lang="sv-SE" dirty="0">
              <a:effectLst/>
            </a:endParaRPr>
          </a:p>
          <a:p>
            <a:pPr defTabSz="944562">
              <a:spcBef>
                <a:spcPts val="0"/>
              </a:spcBef>
            </a:pPr>
            <a:endParaRPr lang="sv-SE"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Shape 476"/>
          <p:cNvSpPr>
            <a:spLocks noGrp="1" noRot="1" noChangeAspect="1"/>
          </p:cNvSpPr>
          <p:nvPr>
            <p:ph type="sldImg"/>
          </p:nvPr>
        </p:nvSpPr>
        <p:spPr>
          <a:xfrm>
            <a:off x="381000" y="685800"/>
            <a:ext cx="6096000" cy="3429000"/>
          </a:xfrm>
          <a:prstGeom prst="rect">
            <a:avLst/>
          </a:prstGeom>
        </p:spPr>
        <p:txBody>
          <a:bodyPr/>
          <a:lstStyle/>
          <a:p>
            <a:endParaRPr/>
          </a:p>
        </p:txBody>
      </p:sp>
      <p:sp>
        <p:nvSpPr>
          <p:cNvPr id="477" name="Shape 477"/>
          <p:cNvSpPr>
            <a:spLocks noGrp="1"/>
          </p:cNvSpPr>
          <p:nvPr>
            <p:ph type="body" sz="quarter" idx="1"/>
          </p:nvPr>
        </p:nvSpPr>
        <p:spPr>
          <a:prstGeom prst="rect">
            <a:avLst/>
          </a:prstGeom>
        </p:spPr>
        <p:txBody>
          <a:bodyPr/>
          <a:lstStyle/>
          <a:p>
            <a:pPr algn="l" rtl="0" fontAlgn="base">
              <a:buFont typeface="Arial" panose="020B0604020202020204" pitchFamily="34" charset="0"/>
              <a:buNone/>
            </a:pPr>
            <a:r>
              <a:rPr lang="sv-SE" dirty="0">
                <a:effectLst/>
                <a:latin typeface="Arial" panose="020B0604020202020204" pitchFamily="34" charset="0"/>
              </a:rPr>
              <a:t>Utbildningsavtalet omfattar trainee och elev i färdigutbildning.</a:t>
            </a:r>
          </a:p>
          <a:p>
            <a:pPr algn="l" rtl="0" fontAlgn="base">
              <a:buFont typeface="Arial" panose="020B0604020202020204" pitchFamily="34" charset="0"/>
              <a:buNone/>
            </a:pPr>
            <a:r>
              <a:rPr lang="sv-SE" dirty="0">
                <a:effectLst/>
                <a:latin typeface="Arial" panose="020B0604020202020204" pitchFamily="34" charset="0"/>
              </a:rPr>
              <a:t>Utöver utbildningsavtalets särskilda regler omfattas de av Riksavtalets regler där inte annat anges. </a:t>
            </a:r>
            <a:br>
              <a:rPr lang="sv-SE" dirty="0">
                <a:effectLst/>
                <a:latin typeface="Arial" panose="020B0604020202020204" pitchFamily="34" charset="0"/>
              </a:rPr>
            </a:br>
            <a:br>
              <a:rPr lang="sv-SE" dirty="0">
                <a:effectLst/>
                <a:latin typeface="Arial" panose="020B0604020202020204" pitchFamily="34" charset="0"/>
              </a:rPr>
            </a:br>
            <a:r>
              <a:rPr lang="sv-SE" dirty="0">
                <a:effectLst/>
                <a:latin typeface="Arial" panose="020B0604020202020204" pitchFamily="34" charset="0"/>
              </a:rPr>
              <a:t>Anställning för trainee och elev i färdigutbildning är ett avtal om en särskild utbildningsanställning för viss tid. </a:t>
            </a:r>
            <a:br>
              <a:rPr lang="sv-SE" dirty="0">
                <a:effectLst/>
                <a:latin typeface="Arial" panose="020B0604020202020204" pitchFamily="34" charset="0"/>
              </a:rPr>
            </a:br>
            <a:r>
              <a:rPr lang="sv-SE" dirty="0">
                <a:effectLst/>
                <a:latin typeface="Arial" panose="020B0604020202020204" pitchFamily="34" charset="0"/>
              </a:rPr>
              <a:t>Syftet med anställningsformen är att genom handledning och träning ge traineen/eleven grund och färdigutbildning inom yrket till att bli anställningsbar behörig frisör. </a:t>
            </a:r>
            <a:br>
              <a:rPr lang="sv-SE" dirty="0">
                <a:effectLst/>
                <a:latin typeface="Arial" panose="020B0604020202020204" pitchFamily="34" charset="0"/>
              </a:rPr>
            </a:br>
            <a:r>
              <a:rPr lang="sv-SE" dirty="0">
                <a:effectLst/>
                <a:latin typeface="Arial" panose="020B0604020202020204" pitchFamily="34" charset="0"/>
              </a:rPr>
              <a:t>Målet med anställningsformen är att traineen/eleven ska avlägga branschens yrkesprov, del &amp; gesällprov och därmed bli behörig frisör. </a:t>
            </a:r>
            <a:br>
              <a:rPr lang="sv-SE" dirty="0">
                <a:effectLst/>
                <a:latin typeface="Arial" panose="020B0604020202020204" pitchFamily="34" charset="0"/>
              </a:rPr>
            </a:br>
            <a:br>
              <a:rPr lang="sv-SE" dirty="0">
                <a:effectLst/>
                <a:latin typeface="Arial" panose="020B0604020202020204" pitchFamily="34" charset="0"/>
              </a:rPr>
            </a:br>
            <a:r>
              <a:rPr lang="sv-SE" dirty="0">
                <a:effectLst/>
                <a:latin typeface="Arial" panose="020B0604020202020204" pitchFamily="34" charset="0"/>
              </a:rPr>
              <a:t>Ansvaret för att nå målet är delat mellan trainee/elev, handledare och arbetsgivare.</a:t>
            </a:r>
            <a:r>
              <a:rPr lang="sv-SE" b="0" i="0" dirty="0">
                <a:solidFill>
                  <a:srgbClr val="000000"/>
                </a:solidFill>
                <a:effectLst/>
                <a:latin typeface="Arial" panose="020B0604020202020204" pitchFamily="34" charset="0"/>
              </a:rPr>
              <a:t>​</a:t>
            </a:r>
          </a:p>
          <a:p>
            <a:pPr defTabSz="944562">
              <a:spcBef>
                <a:spcPts val="0"/>
              </a:spcBef>
            </a:pPr>
            <a:endParaRPr lang="sv-SE" dirty="0"/>
          </a:p>
          <a:p>
            <a:pPr rtl="0"/>
            <a:r>
              <a:rPr lang="sv-SE" dirty="0">
                <a:effectLst/>
                <a:latin typeface="Arial" panose="020B0604020202020204" pitchFamily="34" charset="0"/>
              </a:rPr>
              <a:t>Nivå 1: Utbildning på nivå 1 kan genomföras antingen via gymnasieskolan Hantverksprogrammet 2500 p, FYN-godkänd privat frisörutbildning 1500 timmar eller via företagsförlagd utbildning som trainee 2000 timmar. </a:t>
            </a:r>
            <a:br>
              <a:rPr lang="sv-SE" dirty="0">
                <a:effectLst/>
                <a:latin typeface="Arial" panose="020B0604020202020204" pitchFamily="34" charset="0"/>
              </a:rPr>
            </a:br>
            <a:r>
              <a:rPr lang="sv-SE" dirty="0">
                <a:effectLst/>
                <a:latin typeface="Arial" panose="020B0604020202020204" pitchFamily="34" charset="0"/>
              </a:rPr>
              <a:t>Elever från hantverksprogrammet med inriktning frisör ska ha genomfört kurserna Frisör 1 -6. Om godkänd kurs saknas kan ansvarig lärare godkänna eleven för möjlighet att avlägga delprov. </a:t>
            </a:r>
            <a:br>
              <a:rPr lang="sv-SE" dirty="0">
                <a:effectLst/>
                <a:latin typeface="Arial" panose="020B0604020202020204" pitchFamily="34" charset="0"/>
              </a:rPr>
            </a:br>
            <a:endParaRPr lang="sv-SE" dirty="0">
              <a:effectLst/>
            </a:endParaRPr>
          </a:p>
          <a:p>
            <a:pPr rtl="0"/>
            <a:r>
              <a:rPr lang="sv-SE" dirty="0">
                <a:effectLst/>
                <a:latin typeface="Arial" panose="020B0604020202020204" pitchFamily="34" charset="0"/>
              </a:rPr>
              <a:t>Nivå 1 avslutas med delprov, eleven ansvarar för provkostnaden. Elev som avlagt delprov utan godkänt resultat kan anställas i en företagsförlagd färdigutbildning och avlönas enligt nivå 1. </a:t>
            </a:r>
            <a:br>
              <a:rPr lang="sv-SE" dirty="0">
                <a:effectLst/>
                <a:latin typeface="Arial" panose="020B0604020202020204" pitchFamily="34" charset="0"/>
              </a:rPr>
            </a:br>
            <a:endParaRPr lang="sv-SE" dirty="0">
              <a:effectLst/>
              <a:latin typeface="Arial" panose="020B0604020202020204" pitchFamily="34" charset="0"/>
            </a:endParaRPr>
          </a:p>
          <a:p>
            <a:pPr algn="l"/>
            <a:r>
              <a:rPr lang="sv-SE" sz="1200" b="0" i="1" u="none" strike="noStrike" baseline="0" dirty="0">
                <a:latin typeface="Cambria" panose="02040503050406030204" pitchFamily="18" charset="0"/>
              </a:rPr>
              <a:t>Elever som under grundutbildningen i nivå 1 har genomfört feriearbete tillsammans med handledare utanför schemalagd skoltid eller under lov</a:t>
            </a:r>
          </a:p>
          <a:p>
            <a:pPr algn="l"/>
            <a:r>
              <a:rPr lang="sv-SE" sz="1200" b="0" i="1" u="none" strike="noStrike" baseline="0" dirty="0">
                <a:latin typeface="Cambria" panose="02040503050406030204" pitchFamily="18" charset="0"/>
              </a:rPr>
              <a:t>och då varit avlönad enligt lönetabell § 3, Feriearbete, sida 54 kan tillgodoräkna sig de timmarna och avräkna dessa i nivå 2, dock </a:t>
            </a:r>
            <a:r>
              <a:rPr lang="sv-SE" sz="1200" b="1" i="1" u="none" strike="noStrike" baseline="0" dirty="0">
                <a:latin typeface="Cambria" panose="02040503050406030204" pitchFamily="18" charset="0"/>
              </a:rPr>
              <a:t>max 300 timmar</a:t>
            </a:r>
            <a:r>
              <a:rPr lang="sv-SE" sz="1200" b="0" i="1" u="none" strike="noStrike" baseline="0" dirty="0">
                <a:latin typeface="Cambria" panose="02040503050406030204" pitchFamily="18" charset="0"/>
              </a:rPr>
              <a:t>.</a:t>
            </a:r>
            <a:r>
              <a:rPr lang="sv-SE" i="1" dirty="0">
                <a:effectLst/>
                <a:latin typeface="Arial" panose="020B0604020202020204" pitchFamily="34" charset="0"/>
              </a:rPr>
              <a:t> </a:t>
            </a:r>
          </a:p>
          <a:p>
            <a:pPr rtl="0"/>
            <a:r>
              <a:rPr lang="sv-SE" dirty="0">
                <a:latin typeface="Arial"/>
              </a:rPr>
              <a:t> </a:t>
            </a:r>
            <a:br>
              <a:rPr lang="sv-SE" dirty="0">
                <a:latin typeface="Arial"/>
                <a:cs typeface="Arial"/>
              </a:rPr>
            </a:br>
            <a:r>
              <a:rPr lang="sv-SE" dirty="0">
                <a:effectLst/>
                <a:latin typeface="Arial"/>
              </a:rPr>
              <a:t>Nivå 2 (2000 timmar/2000p) Företagsförlagd färdigutbildning eller företagsförlagd traineeutbildning på medlemsföretag till Sveriges Frisörföretagare eller företag med hängavtal. Anställningsavtal samt en utbildningsplan ska upprättas. I utbildningsplanen ska det även framgå att ett teoretiskt utbildningspaket ska genomföras utan kostnad för eleven.</a:t>
            </a:r>
            <a:r>
              <a:rPr lang="sv-SE" dirty="0">
                <a:latin typeface="Arial"/>
              </a:rPr>
              <a:t> </a:t>
            </a:r>
            <a:br>
              <a:rPr lang="sv-SE" dirty="0">
                <a:effectLst/>
                <a:latin typeface="Arial"/>
                <a:cs typeface="Arial"/>
              </a:rPr>
            </a:br>
            <a:br>
              <a:rPr lang="sv-SE" dirty="0">
                <a:effectLst/>
                <a:latin typeface="Arial"/>
                <a:cs typeface="Arial"/>
              </a:rPr>
            </a:br>
            <a:r>
              <a:rPr lang="sv-SE" dirty="0">
                <a:effectLst/>
                <a:latin typeface="Arial"/>
              </a:rPr>
              <a:t>Nivå 2 avslutas med gesällprov. Gesällprovet ingår som examen inom eftergymnasial färdigutbildning.</a:t>
            </a:r>
            <a:r>
              <a:rPr lang="sv-SE" dirty="0">
                <a:latin typeface="Arial"/>
              </a:rPr>
              <a:t> </a:t>
            </a:r>
            <a:br>
              <a:rPr lang="sv-SE" dirty="0">
                <a:latin typeface="Arial"/>
                <a:cs typeface="Arial"/>
              </a:rPr>
            </a:br>
            <a:br>
              <a:rPr lang="sv-SE" dirty="0">
                <a:latin typeface="Arial"/>
                <a:cs typeface="Arial"/>
              </a:rPr>
            </a:br>
            <a:r>
              <a:rPr lang="sv-SE" dirty="0"/>
              <a:t>För nivå 2 finns en mall på utbildningsplan som är upprättad av parterna. </a:t>
            </a:r>
            <a:endParaRPr lang="sv-SE" dirty="0">
              <a:effectLst/>
              <a:latin typeface="Arial"/>
            </a:endParaRPr>
          </a:p>
          <a:p>
            <a:pPr rtl="0"/>
            <a:endParaRPr lang="sv-SE" dirty="0">
              <a:effectLst/>
              <a:latin typeface="Arial" panose="020B0604020202020204" pitchFamily="34" charset="0"/>
            </a:endParaRPr>
          </a:p>
          <a:p>
            <a:pPr rtl="0"/>
            <a:r>
              <a:rPr lang="sv-SE" dirty="0">
                <a:effectLst/>
                <a:latin typeface="Arial" panose="020B0604020202020204" pitchFamily="34" charset="0"/>
              </a:rPr>
              <a:t>Färdigutbildningsdokumentet kostar inget, går att skriva ut/ladda ner från: </a:t>
            </a:r>
            <a:r>
              <a:rPr lang="sv-SE" dirty="0">
                <a:hlinkClick r:id="rId3"/>
              </a:rPr>
              <a:t>Frisörföretagarna | Färdigutbildningsdokument (frisor.se)</a:t>
            </a:r>
            <a:endParaRPr lang="sv-SE" dirty="0"/>
          </a:p>
          <a:p>
            <a:pPr rtl="0"/>
            <a:r>
              <a:rPr lang="sv-SE" dirty="0">
                <a:effectLst/>
                <a:latin typeface="Arial" panose="020B0604020202020204" pitchFamily="34" charset="0"/>
              </a:rPr>
              <a:t>Elever med godkänt färdigutbildningsdokument ska beredas plats för gesällprov. I färdigutbildningsdokumentet räknas faktiskt arbetade timmar (alltså ej semester eller annan frånvaro).</a:t>
            </a:r>
            <a:endParaRPr lang="sv-SE" dirty="0">
              <a:effectLst/>
            </a:endParaRPr>
          </a:p>
          <a:p>
            <a:pPr defTabSz="944562">
              <a:spcBef>
                <a:spcPts val="0"/>
              </a:spcBef>
            </a:pPr>
            <a:endParaRPr lang="sv-SE"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xfrm>
            <a:off x="381000" y="685800"/>
            <a:ext cx="6096000" cy="3429000"/>
          </a:xfrm>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p>
            <a:pPr algn="l" rtl="0" fontAlgn="base">
              <a:buFont typeface="Arial" panose="020B0604020202020204" pitchFamily="34" charset="0"/>
              <a:buNone/>
            </a:pPr>
            <a:r>
              <a:rPr lang="sv-SE" dirty="0">
                <a:effectLst/>
                <a:latin typeface="Arial" panose="020B0604020202020204" pitchFamily="34" charset="0"/>
              </a:rPr>
              <a:t>Utbildningsavtalet omfattar trainee och elev i färdigutbildning.</a:t>
            </a:r>
          </a:p>
          <a:p>
            <a:pPr algn="l" rtl="0" fontAlgn="base">
              <a:buFont typeface="Arial" panose="020B0604020202020204" pitchFamily="34" charset="0"/>
              <a:buNone/>
            </a:pPr>
            <a:r>
              <a:rPr lang="sv-SE" dirty="0">
                <a:effectLst/>
                <a:latin typeface="Arial" panose="020B0604020202020204" pitchFamily="34" charset="0"/>
              </a:rPr>
              <a:t>Utöver utbildningsavtalets särskilda regler omfattas de av Riksavtalets regler där inte annat anges. </a:t>
            </a:r>
            <a:br>
              <a:rPr lang="sv-SE" dirty="0">
                <a:effectLst/>
                <a:latin typeface="Arial" panose="020B0604020202020204" pitchFamily="34" charset="0"/>
              </a:rPr>
            </a:br>
            <a:br>
              <a:rPr lang="sv-SE" dirty="0">
                <a:effectLst/>
                <a:latin typeface="Arial" panose="020B0604020202020204" pitchFamily="34" charset="0"/>
              </a:rPr>
            </a:br>
            <a:r>
              <a:rPr lang="sv-SE" dirty="0">
                <a:effectLst/>
                <a:latin typeface="Arial" panose="020B0604020202020204" pitchFamily="34" charset="0"/>
              </a:rPr>
              <a:t>Anställning för trainee och elev i färdigutbildning är ett avtal om en särskild utbildningsanställning för viss tid. </a:t>
            </a:r>
            <a:br>
              <a:rPr lang="sv-SE" dirty="0">
                <a:effectLst/>
                <a:latin typeface="Arial" panose="020B0604020202020204" pitchFamily="34" charset="0"/>
              </a:rPr>
            </a:br>
            <a:r>
              <a:rPr lang="sv-SE" dirty="0">
                <a:effectLst/>
                <a:latin typeface="Arial" panose="020B0604020202020204" pitchFamily="34" charset="0"/>
              </a:rPr>
              <a:t>Syftet med anställningsformen är att genom handledning och träning ge traineen/eleven grund och färdigutbildning inom yrket till att bli anställningsbar behörig frisör. </a:t>
            </a:r>
            <a:br>
              <a:rPr lang="sv-SE" dirty="0">
                <a:effectLst/>
                <a:latin typeface="Arial" panose="020B0604020202020204" pitchFamily="34" charset="0"/>
              </a:rPr>
            </a:br>
            <a:r>
              <a:rPr lang="sv-SE" dirty="0">
                <a:effectLst/>
                <a:latin typeface="Arial" panose="020B0604020202020204" pitchFamily="34" charset="0"/>
              </a:rPr>
              <a:t>Målet med anställningsformen är att traineen/eleven ska avlägga branschens yrkesprov, del &amp; gesällprov och därmed bli behörig frisör. </a:t>
            </a:r>
            <a:br>
              <a:rPr lang="sv-SE" dirty="0">
                <a:effectLst/>
                <a:latin typeface="Arial" panose="020B0604020202020204" pitchFamily="34" charset="0"/>
              </a:rPr>
            </a:br>
            <a:br>
              <a:rPr lang="sv-SE" dirty="0">
                <a:effectLst/>
                <a:latin typeface="Arial" panose="020B0604020202020204" pitchFamily="34" charset="0"/>
              </a:rPr>
            </a:br>
            <a:r>
              <a:rPr lang="sv-SE" dirty="0">
                <a:effectLst/>
                <a:latin typeface="Arial" panose="020B0604020202020204" pitchFamily="34" charset="0"/>
              </a:rPr>
              <a:t>Ansvaret för att nå målet är delat mellan trainee/elev, handledare och arbetsgivare.</a:t>
            </a:r>
            <a:r>
              <a:rPr lang="sv-SE" b="0" i="0" dirty="0">
                <a:solidFill>
                  <a:srgbClr val="000000"/>
                </a:solidFill>
                <a:effectLst/>
                <a:latin typeface="Arial" panose="020B0604020202020204" pitchFamily="34" charset="0"/>
              </a:rPr>
              <a:t>​</a:t>
            </a:r>
          </a:p>
          <a:p>
            <a:pPr defTabSz="944562">
              <a:spcBef>
                <a:spcPts val="0"/>
              </a:spcBef>
            </a:pPr>
            <a:endParaRPr lang="sv-SE" dirty="0"/>
          </a:p>
          <a:p>
            <a:pPr algn="l"/>
            <a:r>
              <a:rPr lang="sv-SE" sz="1800" b="0" i="0" u="none" strike="noStrike" baseline="0" dirty="0">
                <a:latin typeface="Cambria" panose="02040503050406030204" pitchFamily="18" charset="0"/>
              </a:rPr>
              <a:t>Utbildning på nivå 1 kan genomföras antingen via gymnasieskolan, Frisör- och stylistprogrammet 2500 p, kommunal vuxenutbildning 1 500 timmar, FYN-godkänd privat frisörutbildning 1500 timmar eller via företagsförlagd utbildning som trainee 2000 timmar. Resultat avlärande Frisöraspirant (</a:t>
            </a:r>
            <a:r>
              <a:rPr lang="sv-SE" sz="1800" b="0" i="0" u="none" strike="noStrike" baseline="0" dirty="0" err="1">
                <a:latin typeface="Cambria" panose="02040503050406030204" pitchFamily="18" charset="0"/>
              </a:rPr>
              <a:t>SeQF</a:t>
            </a:r>
            <a:r>
              <a:rPr lang="sv-SE" sz="1800" b="0" i="0" u="none" strike="noStrike" baseline="0" dirty="0">
                <a:latin typeface="Cambria" panose="02040503050406030204" pitchFamily="18" charset="0"/>
              </a:rPr>
              <a:t> 4: Frisöraspirant).</a:t>
            </a:r>
          </a:p>
          <a:p>
            <a:pPr algn="l"/>
            <a:r>
              <a:rPr lang="sv-SE" sz="1800" b="0" i="0" u="none" strike="noStrike" baseline="0" dirty="0">
                <a:latin typeface="Cambria" panose="02040503050406030204" pitchFamily="18" charset="0"/>
              </a:rPr>
              <a:t>Elever från Frisör- och stylistprogrammet med inriktning frisör ska ha genomfört kurserna Frisör 1–6. Saknas godkänt betyg i någon av kurserna Frisör 1–6 kan ansvarig lärare godkänna eleven för möjlighet att avlägga delprov.</a:t>
            </a:r>
          </a:p>
          <a:p>
            <a:pPr algn="l"/>
            <a:endParaRPr lang="sv-SE" sz="1800" b="0" i="0" u="none" strike="noStrike" baseline="0" dirty="0">
              <a:latin typeface="Cambria" panose="02040503050406030204" pitchFamily="18" charset="0"/>
            </a:endParaRPr>
          </a:p>
          <a:p>
            <a:pPr algn="l"/>
            <a:r>
              <a:rPr lang="sv-SE" sz="1800" b="0" i="0" u="none" strike="noStrike" baseline="0" dirty="0">
                <a:latin typeface="Cambria" panose="02040503050406030204" pitchFamily="18" charset="0"/>
              </a:rPr>
              <a:t>Nivå 1 avslutas med delprov, eleven ansvarar för provkostnaden.</a:t>
            </a:r>
          </a:p>
          <a:p>
            <a:pPr algn="l"/>
            <a:br>
              <a:rPr lang="sv-SE" dirty="0">
                <a:effectLst/>
                <a:latin typeface="Arial" panose="020B0604020202020204" pitchFamily="34" charset="0"/>
              </a:rPr>
            </a:br>
            <a:r>
              <a:rPr lang="sv-SE" sz="1800" b="0" i="1" u="none" strike="noStrike" baseline="0" dirty="0">
                <a:latin typeface="Cambria" panose="02040503050406030204" pitchFamily="18" charset="0"/>
              </a:rPr>
              <a:t>Elever som under grundutbildningen i nivå 1 har genomfört feriearbete tillsammans med handledare utanför schemalagd skoltid eller under lov</a:t>
            </a:r>
          </a:p>
          <a:p>
            <a:pPr algn="l"/>
            <a:r>
              <a:rPr lang="sv-SE" sz="1800" b="0" i="1" u="none" strike="noStrike" baseline="0" dirty="0">
                <a:latin typeface="Cambria" panose="02040503050406030204" pitchFamily="18" charset="0"/>
              </a:rPr>
              <a:t>och då varit avlönad enligt lönetabell § 3, Feriearbete, sida 54 kan tillgodoräkna sig de timmarna och avräkna dessa i nivå 2, dock </a:t>
            </a:r>
            <a:r>
              <a:rPr lang="sv-SE" sz="1800" b="1" i="1" u="none" strike="noStrike" baseline="0" dirty="0">
                <a:latin typeface="Cambria" panose="02040503050406030204" pitchFamily="18" charset="0"/>
              </a:rPr>
              <a:t>max 300 timmar</a:t>
            </a:r>
            <a:r>
              <a:rPr lang="sv-SE" sz="1800" b="0" i="1" u="none" strike="noStrike" baseline="0" dirty="0">
                <a:latin typeface="Cambria" panose="02040503050406030204" pitchFamily="18" charset="0"/>
              </a:rPr>
              <a:t>.</a:t>
            </a:r>
            <a:r>
              <a:rPr lang="sv-SE" i="1" dirty="0">
                <a:effectLst/>
                <a:latin typeface="Arial" panose="020B0604020202020204" pitchFamily="34" charset="0"/>
              </a:rPr>
              <a:t> </a:t>
            </a:r>
          </a:p>
          <a:p>
            <a:pPr algn="l"/>
            <a:br>
              <a:rPr lang="sv-SE" i="1" dirty="0">
                <a:effectLst/>
                <a:latin typeface="Arial" panose="020B0604020202020204" pitchFamily="34" charset="0"/>
              </a:rPr>
            </a:br>
            <a:r>
              <a:rPr lang="sv-SE" dirty="0">
                <a:effectLst/>
                <a:latin typeface="Arial" panose="020B0604020202020204" pitchFamily="34" charset="0"/>
              </a:rPr>
              <a:t>Nivå 2 (2000 timmar/2000p) Företagsförlagd färdigutbildning eller företagsförlagd traineeutbildning på medlemsföretag till Sveriges Frisörföretagare eller företag med hängavtal. Anställningsavtal samt en utbildningsplan ska upprättas. I utbildningsplanen ska det även framgå att ett teoretiskt utbildningspaket ska genomföras utan kostnad för eleven. </a:t>
            </a:r>
            <a:br>
              <a:rPr lang="sv-SE" dirty="0">
                <a:effectLst/>
                <a:latin typeface="Arial" panose="020B0604020202020204" pitchFamily="34" charset="0"/>
              </a:rPr>
            </a:br>
            <a:br>
              <a:rPr lang="sv-SE" dirty="0">
                <a:effectLst/>
                <a:latin typeface="Arial" panose="020B0604020202020204" pitchFamily="34" charset="0"/>
              </a:rPr>
            </a:br>
            <a:r>
              <a:rPr lang="sv-SE" dirty="0">
                <a:effectLst/>
                <a:latin typeface="Arial" panose="020B0604020202020204" pitchFamily="34" charset="0"/>
              </a:rPr>
              <a:t>Nivå 2 avslutas med gesällprov. Gesällprovet ingår som examen inom eftergymnasial färdigutbildning. </a:t>
            </a:r>
          </a:p>
          <a:p>
            <a:pPr rtl="0"/>
            <a:endParaRPr lang="sv-SE" dirty="0">
              <a:effectLst/>
              <a:latin typeface="Arial" panose="020B0604020202020204" pitchFamily="34" charset="0"/>
            </a:endParaRPr>
          </a:p>
          <a:p>
            <a:pPr rtl="0"/>
            <a:endParaRPr lang="sv-SE" dirty="0">
              <a:effectLst/>
              <a:latin typeface="Arial" panose="020B0604020202020204" pitchFamily="34" charset="0"/>
            </a:endParaRPr>
          </a:p>
          <a:p>
            <a:pPr rtl="0"/>
            <a:r>
              <a:rPr lang="sv-SE" dirty="0">
                <a:effectLst/>
                <a:latin typeface="Arial" panose="020B0604020202020204" pitchFamily="34" charset="0"/>
              </a:rPr>
              <a:t>Färdigutbildningsdokumentet kostar inget, går att skriva ut/ladda ner från: </a:t>
            </a:r>
            <a:r>
              <a:rPr lang="sv-SE" dirty="0">
                <a:hlinkClick r:id="rId3"/>
              </a:rPr>
              <a:t>Frisörföretagarna | Färdigutbildningsdokument (frisor.se)</a:t>
            </a:r>
            <a:endParaRPr lang="sv-SE" dirty="0"/>
          </a:p>
          <a:p>
            <a:pPr rtl="0"/>
            <a:r>
              <a:rPr lang="sv-SE" dirty="0">
                <a:effectLst/>
                <a:latin typeface="Arial" panose="020B0604020202020204" pitchFamily="34" charset="0"/>
              </a:rPr>
              <a:t>Elever med godkänt färdigutbildningsdokument ska beredas plats för gesällprov. I färdigutbildningsdokumentet räknas faktiskt arbetade timmar (alltså ej semester eller annan frånvaro).</a:t>
            </a:r>
            <a:endParaRPr lang="sv-SE" dirty="0">
              <a:effectLst/>
            </a:endParaRPr>
          </a:p>
          <a:p>
            <a:pPr defTabSz="944562">
              <a:spcBef>
                <a:spcPts val="0"/>
              </a:spcBef>
            </a:pPr>
            <a:endParaRPr lang="sv-SE" dirty="0"/>
          </a:p>
        </p:txBody>
      </p:sp>
    </p:spTree>
    <p:extLst>
      <p:ext uri="{BB962C8B-B14F-4D97-AF65-F5344CB8AC3E}">
        <p14:creationId xmlns:p14="http://schemas.microsoft.com/office/powerpoint/2010/main" val="1399120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a:spLocks noGrp="1" noRot="1" noChangeAspect="1"/>
          </p:cNvSpPr>
          <p:nvPr>
            <p:ph type="sldImg"/>
          </p:nvPr>
        </p:nvSpPr>
        <p:spPr>
          <a:xfrm>
            <a:off x="381000" y="685800"/>
            <a:ext cx="6096000" cy="3429000"/>
          </a:xfrm>
          <a:prstGeom prst="rect">
            <a:avLst/>
          </a:prstGeom>
        </p:spPr>
        <p:txBody>
          <a:bodyPr/>
          <a:lstStyle/>
          <a:p>
            <a:endParaRPr/>
          </a:p>
        </p:txBody>
      </p:sp>
      <p:sp>
        <p:nvSpPr>
          <p:cNvPr id="89" name="Shape 89"/>
          <p:cNvSpPr>
            <a:spLocks noGrp="1"/>
          </p:cNvSpPr>
          <p:nvPr>
            <p:ph type="body" sz="quarter" idx="1"/>
          </p:nvPr>
        </p:nvSpPr>
        <p:spPr>
          <a:prstGeom prst="rect">
            <a:avLst/>
          </a:prstGeom>
        </p:spPr>
        <p:txBody>
          <a:bodyPr/>
          <a:lstStyle/>
          <a:p>
            <a:pPr>
              <a:spcBef>
                <a:spcPts val="0"/>
              </a:spcBef>
              <a:defRPr b="1"/>
            </a:pPr>
            <a:r>
              <a:rPr dirty="0" err="1"/>
              <a:t>Inledning</a:t>
            </a:r>
            <a:r>
              <a:rPr dirty="0"/>
              <a:t> </a:t>
            </a:r>
          </a:p>
          <a:p>
            <a:pPr>
              <a:spcBef>
                <a:spcPts val="0"/>
              </a:spcBef>
            </a:pPr>
            <a:r>
              <a:rPr dirty="0" err="1"/>
              <a:t>Materialet</a:t>
            </a:r>
            <a:r>
              <a:rPr dirty="0"/>
              <a:t> </a:t>
            </a:r>
            <a:r>
              <a:rPr dirty="0" err="1"/>
              <a:t>är</a:t>
            </a:r>
            <a:r>
              <a:rPr dirty="0"/>
              <a:t> </a:t>
            </a:r>
            <a:r>
              <a:rPr dirty="0" err="1"/>
              <a:t>ett</a:t>
            </a:r>
            <a:r>
              <a:rPr dirty="0"/>
              <a:t> </a:t>
            </a:r>
            <a:r>
              <a:rPr dirty="0" err="1"/>
              <a:t>exempel</a:t>
            </a:r>
            <a:r>
              <a:rPr dirty="0"/>
              <a:t> </a:t>
            </a:r>
            <a:r>
              <a:rPr dirty="0" err="1"/>
              <a:t>på</a:t>
            </a:r>
            <a:r>
              <a:rPr dirty="0"/>
              <a:t> </a:t>
            </a:r>
            <a:r>
              <a:rPr dirty="0" err="1"/>
              <a:t>vad</a:t>
            </a:r>
            <a:r>
              <a:rPr dirty="0"/>
              <a:t> du </a:t>
            </a:r>
            <a:r>
              <a:rPr dirty="0" err="1"/>
              <a:t>kan</a:t>
            </a:r>
            <a:r>
              <a:rPr dirty="0"/>
              <a:t> ta </a:t>
            </a:r>
            <a:r>
              <a:rPr dirty="0" err="1"/>
              <a:t>upp</a:t>
            </a:r>
            <a:r>
              <a:rPr dirty="0"/>
              <a:t>. Det </a:t>
            </a:r>
            <a:r>
              <a:rPr dirty="0" err="1"/>
              <a:t>innehåller</a:t>
            </a:r>
            <a:r>
              <a:rPr dirty="0"/>
              <a:t> </a:t>
            </a:r>
            <a:r>
              <a:rPr dirty="0" err="1"/>
              <a:t>många</a:t>
            </a:r>
            <a:r>
              <a:rPr dirty="0"/>
              <a:t> </a:t>
            </a:r>
            <a:r>
              <a:rPr dirty="0" err="1"/>
              <a:t>powerpointbilder</a:t>
            </a:r>
            <a:r>
              <a:rPr dirty="0"/>
              <a:t> och </a:t>
            </a:r>
            <a:r>
              <a:rPr dirty="0" err="1"/>
              <a:t>andra</a:t>
            </a:r>
            <a:r>
              <a:rPr dirty="0"/>
              <a:t> </a:t>
            </a:r>
            <a:r>
              <a:rPr dirty="0" err="1"/>
              <a:t>verktyg</a:t>
            </a:r>
            <a:r>
              <a:rPr dirty="0"/>
              <a:t> du </a:t>
            </a:r>
            <a:r>
              <a:rPr dirty="0" err="1"/>
              <a:t>kan</a:t>
            </a:r>
            <a:r>
              <a:rPr dirty="0"/>
              <a:t> </a:t>
            </a:r>
            <a:r>
              <a:rPr dirty="0" err="1"/>
              <a:t>använda</a:t>
            </a:r>
            <a:r>
              <a:rPr dirty="0"/>
              <a:t> dig av som </a:t>
            </a:r>
            <a:r>
              <a:rPr dirty="0" err="1"/>
              <a:t>skolinformatör</a:t>
            </a:r>
            <a:r>
              <a:rPr dirty="0"/>
              <a:t>. </a:t>
            </a:r>
            <a:r>
              <a:rPr dirty="0" err="1"/>
              <a:t>Tanken</a:t>
            </a:r>
            <a:r>
              <a:rPr dirty="0"/>
              <a:t> </a:t>
            </a:r>
            <a:r>
              <a:rPr dirty="0" err="1"/>
              <a:t>är</a:t>
            </a:r>
            <a:r>
              <a:rPr dirty="0"/>
              <a:t> </a:t>
            </a:r>
            <a:r>
              <a:rPr dirty="0" err="1"/>
              <a:t>inte</a:t>
            </a:r>
            <a:r>
              <a:rPr dirty="0"/>
              <a:t> </a:t>
            </a:r>
            <a:r>
              <a:rPr dirty="0" err="1"/>
              <a:t>att</a:t>
            </a:r>
            <a:r>
              <a:rPr dirty="0"/>
              <a:t> du ska visa </a:t>
            </a:r>
            <a:r>
              <a:rPr dirty="0" err="1"/>
              <a:t>alla</a:t>
            </a:r>
            <a:r>
              <a:rPr dirty="0"/>
              <a:t> </a:t>
            </a:r>
            <a:r>
              <a:rPr dirty="0" err="1"/>
              <a:t>bilder</a:t>
            </a:r>
            <a:r>
              <a:rPr dirty="0"/>
              <a:t> och </a:t>
            </a:r>
            <a:r>
              <a:rPr dirty="0" err="1"/>
              <a:t>ordagrant</a:t>
            </a:r>
            <a:r>
              <a:rPr dirty="0"/>
              <a:t> </a:t>
            </a:r>
            <a:r>
              <a:rPr dirty="0" err="1"/>
              <a:t>säga</a:t>
            </a:r>
            <a:r>
              <a:rPr dirty="0"/>
              <a:t> </a:t>
            </a:r>
            <a:r>
              <a:rPr dirty="0" err="1"/>
              <a:t>exakt</a:t>
            </a:r>
            <a:r>
              <a:rPr dirty="0"/>
              <a:t> </a:t>
            </a:r>
            <a:r>
              <a:rPr dirty="0" err="1"/>
              <a:t>allt</a:t>
            </a:r>
            <a:r>
              <a:rPr dirty="0"/>
              <a:t> som </a:t>
            </a:r>
            <a:r>
              <a:rPr dirty="0" err="1"/>
              <a:t>finns</a:t>
            </a:r>
            <a:r>
              <a:rPr dirty="0"/>
              <a:t> med </a:t>
            </a:r>
            <a:r>
              <a:rPr dirty="0" err="1"/>
              <a:t>i</a:t>
            </a:r>
            <a:r>
              <a:rPr dirty="0"/>
              <a:t> </a:t>
            </a:r>
            <a:r>
              <a:rPr dirty="0" err="1"/>
              <a:t>talarmanuset</a:t>
            </a:r>
            <a:r>
              <a:rPr dirty="0"/>
              <a:t>, </a:t>
            </a:r>
            <a:r>
              <a:rPr dirty="0" err="1"/>
              <a:t>utan</a:t>
            </a:r>
            <a:r>
              <a:rPr dirty="0"/>
              <a:t> du </a:t>
            </a:r>
            <a:r>
              <a:rPr dirty="0" err="1"/>
              <a:t>kan</a:t>
            </a:r>
            <a:r>
              <a:rPr dirty="0"/>
              <a:t> </a:t>
            </a:r>
            <a:r>
              <a:rPr dirty="0" err="1"/>
              <a:t>själv</a:t>
            </a:r>
            <a:r>
              <a:rPr dirty="0"/>
              <a:t> </a:t>
            </a:r>
            <a:r>
              <a:rPr dirty="0" err="1"/>
              <a:t>välja</a:t>
            </a:r>
            <a:r>
              <a:rPr dirty="0"/>
              <a:t> </a:t>
            </a:r>
            <a:r>
              <a:rPr dirty="0" err="1"/>
              <a:t>vilka</a:t>
            </a:r>
            <a:r>
              <a:rPr dirty="0"/>
              <a:t> </a:t>
            </a:r>
            <a:r>
              <a:rPr dirty="0" err="1"/>
              <a:t>bilder</a:t>
            </a:r>
            <a:r>
              <a:rPr dirty="0"/>
              <a:t> och </a:t>
            </a:r>
            <a:r>
              <a:rPr dirty="0" err="1"/>
              <a:t>anpassa</a:t>
            </a:r>
            <a:r>
              <a:rPr dirty="0"/>
              <a:t> </a:t>
            </a:r>
            <a:r>
              <a:rPr dirty="0" err="1"/>
              <a:t>informationen</a:t>
            </a:r>
            <a:r>
              <a:rPr dirty="0"/>
              <a:t> </a:t>
            </a:r>
            <a:r>
              <a:rPr dirty="0" err="1"/>
              <a:t>efter</a:t>
            </a:r>
            <a:r>
              <a:rPr dirty="0"/>
              <a:t> </a:t>
            </a:r>
            <a:r>
              <a:rPr dirty="0" err="1"/>
              <a:t>tid</a:t>
            </a:r>
            <a:r>
              <a:rPr dirty="0"/>
              <a:t>, </a:t>
            </a:r>
            <a:r>
              <a:rPr dirty="0" err="1"/>
              <a:t>inriktning</a:t>
            </a:r>
            <a:r>
              <a:rPr dirty="0"/>
              <a:t> och </a:t>
            </a:r>
            <a:r>
              <a:rPr dirty="0" err="1"/>
              <a:t>årskurs</a:t>
            </a:r>
            <a:r>
              <a:rPr dirty="0"/>
              <a:t>. </a:t>
            </a:r>
          </a:p>
          <a:p>
            <a:pPr>
              <a:spcBef>
                <a:spcPts val="0"/>
              </a:spcBef>
            </a:pPr>
            <a:endParaRPr dirty="0"/>
          </a:p>
          <a:p>
            <a:pPr>
              <a:spcBef>
                <a:spcPts val="0"/>
              </a:spcBef>
            </a:pPr>
            <a:r>
              <a:rPr dirty="0"/>
              <a:t> </a:t>
            </a:r>
          </a:p>
          <a:p>
            <a:pPr>
              <a:spcBef>
                <a:spcPts val="0"/>
              </a:spcBef>
            </a:pPr>
            <a:r>
              <a:rPr dirty="0"/>
              <a:t>Vi </a:t>
            </a:r>
            <a:r>
              <a:rPr dirty="0" err="1"/>
              <a:t>använder</a:t>
            </a:r>
            <a:r>
              <a:rPr dirty="0"/>
              <a:t> </a:t>
            </a:r>
            <a:r>
              <a:rPr dirty="0" err="1"/>
              <a:t>oftast</a:t>
            </a:r>
            <a:r>
              <a:rPr dirty="0"/>
              <a:t> Handels workshop (</a:t>
            </a:r>
            <a:r>
              <a:rPr dirty="0" err="1"/>
              <a:t>magneter</a:t>
            </a:r>
            <a:r>
              <a:rPr dirty="0"/>
              <a:t>) om lag/</a:t>
            </a:r>
            <a:r>
              <a:rPr dirty="0" err="1"/>
              <a:t>avtal</a:t>
            </a:r>
            <a:r>
              <a:rPr dirty="0"/>
              <a:t> </a:t>
            </a:r>
            <a:r>
              <a:rPr dirty="0" err="1"/>
              <a:t>eftersom</a:t>
            </a:r>
            <a:r>
              <a:rPr dirty="0"/>
              <a:t> vi vet </a:t>
            </a:r>
            <a:r>
              <a:rPr dirty="0" err="1"/>
              <a:t>att</a:t>
            </a:r>
            <a:r>
              <a:rPr dirty="0"/>
              <a:t> det </a:t>
            </a:r>
            <a:r>
              <a:rPr dirty="0" err="1"/>
              <a:t>är</a:t>
            </a:r>
            <a:r>
              <a:rPr dirty="0"/>
              <a:t> </a:t>
            </a:r>
            <a:r>
              <a:rPr dirty="0" err="1"/>
              <a:t>ett</a:t>
            </a:r>
            <a:r>
              <a:rPr dirty="0"/>
              <a:t> bra </a:t>
            </a:r>
            <a:r>
              <a:rPr dirty="0" err="1"/>
              <a:t>sätt</a:t>
            </a:r>
            <a:r>
              <a:rPr dirty="0"/>
              <a:t> </a:t>
            </a:r>
            <a:r>
              <a:rPr dirty="0" err="1"/>
              <a:t>att</a:t>
            </a:r>
            <a:r>
              <a:rPr dirty="0"/>
              <a:t> </a:t>
            </a:r>
            <a:r>
              <a:rPr dirty="0" err="1"/>
              <a:t>göra</a:t>
            </a:r>
            <a:r>
              <a:rPr dirty="0"/>
              <a:t> </a:t>
            </a:r>
            <a:r>
              <a:rPr dirty="0" err="1"/>
              <a:t>eleverna</a:t>
            </a:r>
            <a:r>
              <a:rPr dirty="0"/>
              <a:t> </a:t>
            </a:r>
            <a:r>
              <a:rPr dirty="0" err="1"/>
              <a:t>delaktiga</a:t>
            </a:r>
            <a:r>
              <a:rPr dirty="0"/>
              <a:t> och ta till sig information. </a:t>
            </a:r>
          </a:p>
          <a:p>
            <a:pPr>
              <a:spcBef>
                <a:spcPts val="0"/>
              </a:spcBef>
            </a:pPr>
            <a:r>
              <a:rPr dirty="0"/>
              <a:t>Vi ser </a:t>
            </a:r>
            <a:r>
              <a:rPr dirty="0" err="1"/>
              <a:t>också</a:t>
            </a:r>
            <a:r>
              <a:rPr dirty="0"/>
              <a:t> </a:t>
            </a:r>
            <a:r>
              <a:rPr dirty="0" err="1"/>
              <a:t>alltid</a:t>
            </a:r>
            <a:r>
              <a:rPr dirty="0"/>
              <a:t> till </a:t>
            </a:r>
            <a:r>
              <a:rPr dirty="0" err="1"/>
              <a:t>att</a:t>
            </a:r>
            <a:r>
              <a:rPr dirty="0"/>
              <a:t> </a:t>
            </a:r>
            <a:r>
              <a:rPr dirty="0" err="1"/>
              <a:t>informera</a:t>
            </a:r>
            <a:r>
              <a:rPr dirty="0"/>
              <a:t> om saker som </a:t>
            </a:r>
            <a:r>
              <a:rPr dirty="0" err="1"/>
              <a:t>är</a:t>
            </a:r>
            <a:r>
              <a:rPr dirty="0"/>
              <a:t> bra </a:t>
            </a:r>
            <a:r>
              <a:rPr dirty="0" err="1"/>
              <a:t>att</a:t>
            </a:r>
            <a:r>
              <a:rPr dirty="0"/>
              <a:t> </a:t>
            </a:r>
            <a:r>
              <a:rPr dirty="0" err="1"/>
              <a:t>tänka</a:t>
            </a:r>
            <a:r>
              <a:rPr dirty="0"/>
              <a:t> </a:t>
            </a:r>
            <a:r>
              <a:rPr dirty="0" err="1"/>
              <a:t>på</a:t>
            </a:r>
            <a:r>
              <a:rPr dirty="0"/>
              <a:t> nu </a:t>
            </a:r>
            <a:r>
              <a:rPr dirty="0" err="1"/>
              <a:t>när</a:t>
            </a:r>
            <a:r>
              <a:rPr dirty="0"/>
              <a:t> man ska </a:t>
            </a:r>
            <a:r>
              <a:rPr dirty="0" err="1"/>
              <a:t>ut</a:t>
            </a:r>
            <a:r>
              <a:rPr dirty="0"/>
              <a:t> och </a:t>
            </a:r>
            <a:r>
              <a:rPr dirty="0" err="1"/>
              <a:t>jobba</a:t>
            </a:r>
            <a:r>
              <a:rPr dirty="0"/>
              <a:t> och ger </a:t>
            </a:r>
            <a:r>
              <a:rPr dirty="0" err="1"/>
              <a:t>alla</a:t>
            </a:r>
            <a:r>
              <a:rPr dirty="0"/>
              <a:t> </a:t>
            </a:r>
            <a:r>
              <a:rPr dirty="0" err="1"/>
              <a:t>elever</a:t>
            </a:r>
            <a:r>
              <a:rPr dirty="0"/>
              <a:t> </a:t>
            </a:r>
            <a:r>
              <a:rPr dirty="0" err="1"/>
              <a:t>foldern</a:t>
            </a:r>
            <a:r>
              <a:rPr dirty="0"/>
              <a:t> ”</a:t>
            </a:r>
            <a:r>
              <a:rPr dirty="0" err="1"/>
              <a:t>På</a:t>
            </a:r>
            <a:r>
              <a:rPr dirty="0"/>
              <a:t> </a:t>
            </a:r>
            <a:r>
              <a:rPr dirty="0" err="1"/>
              <a:t>väg</a:t>
            </a:r>
            <a:r>
              <a:rPr dirty="0"/>
              <a:t> </a:t>
            </a:r>
            <a:r>
              <a:rPr dirty="0" err="1"/>
              <a:t>ut</a:t>
            </a:r>
            <a:r>
              <a:rPr dirty="0"/>
              <a:t> </a:t>
            </a:r>
            <a:r>
              <a:rPr dirty="0" err="1"/>
              <a:t>i</a:t>
            </a:r>
            <a:r>
              <a:rPr dirty="0"/>
              <a:t> </a:t>
            </a:r>
            <a:r>
              <a:rPr dirty="0" err="1"/>
              <a:t>arbetslivet</a:t>
            </a:r>
            <a:r>
              <a:rPr dirty="0"/>
              <a:t>”.</a:t>
            </a:r>
          </a:p>
          <a:p>
            <a:pPr>
              <a:spcBef>
                <a:spcPts val="0"/>
              </a:spcBef>
            </a:pPr>
            <a:r>
              <a:rPr dirty="0"/>
              <a:t> </a:t>
            </a:r>
          </a:p>
          <a:p>
            <a:pPr>
              <a:spcBef>
                <a:spcPts val="0"/>
              </a:spcBef>
            </a:pPr>
            <a:r>
              <a:rPr dirty="0"/>
              <a:t>Det </a:t>
            </a:r>
            <a:r>
              <a:rPr dirty="0" err="1"/>
              <a:t>är</a:t>
            </a:r>
            <a:r>
              <a:rPr dirty="0"/>
              <a:t> </a:t>
            </a:r>
            <a:r>
              <a:rPr dirty="0" err="1"/>
              <a:t>såklart</a:t>
            </a:r>
            <a:r>
              <a:rPr dirty="0"/>
              <a:t> </a:t>
            </a:r>
            <a:r>
              <a:rPr dirty="0" err="1"/>
              <a:t>viktigt</a:t>
            </a:r>
            <a:r>
              <a:rPr dirty="0"/>
              <a:t> </a:t>
            </a:r>
            <a:r>
              <a:rPr dirty="0" err="1"/>
              <a:t>att</a:t>
            </a:r>
            <a:r>
              <a:rPr dirty="0"/>
              <a:t> de </a:t>
            </a:r>
            <a:r>
              <a:rPr dirty="0" err="1"/>
              <a:t>allra</a:t>
            </a:r>
            <a:r>
              <a:rPr dirty="0"/>
              <a:t> </a:t>
            </a:r>
            <a:r>
              <a:rPr dirty="0" err="1"/>
              <a:t>flesta</a:t>
            </a:r>
            <a:r>
              <a:rPr dirty="0"/>
              <a:t> </a:t>
            </a:r>
            <a:r>
              <a:rPr dirty="0" err="1"/>
              <a:t>elever</a:t>
            </a:r>
            <a:r>
              <a:rPr dirty="0"/>
              <a:t> </a:t>
            </a:r>
            <a:r>
              <a:rPr dirty="0" err="1"/>
              <a:t>är</a:t>
            </a:r>
            <a:r>
              <a:rPr dirty="0"/>
              <a:t> </a:t>
            </a:r>
            <a:r>
              <a:rPr dirty="0" err="1"/>
              <a:t>eller</a:t>
            </a:r>
            <a:r>
              <a:rPr dirty="0"/>
              <a:t> </a:t>
            </a:r>
            <a:r>
              <a:rPr dirty="0" err="1"/>
              <a:t>blir</a:t>
            </a:r>
            <a:r>
              <a:rPr dirty="0"/>
              <a:t> elevmedlemmar. </a:t>
            </a:r>
            <a:r>
              <a:rPr dirty="0" err="1"/>
              <a:t>Tänk</a:t>
            </a:r>
            <a:r>
              <a:rPr dirty="0"/>
              <a:t> </a:t>
            </a:r>
            <a:r>
              <a:rPr dirty="0" err="1"/>
              <a:t>på</a:t>
            </a:r>
            <a:r>
              <a:rPr dirty="0"/>
              <a:t> </a:t>
            </a:r>
            <a:r>
              <a:rPr dirty="0" err="1"/>
              <a:t>att</a:t>
            </a:r>
            <a:r>
              <a:rPr dirty="0"/>
              <a:t> </a:t>
            </a:r>
            <a:r>
              <a:rPr dirty="0" err="1"/>
              <a:t>inte</a:t>
            </a:r>
            <a:r>
              <a:rPr dirty="0"/>
              <a:t> </a:t>
            </a:r>
            <a:r>
              <a:rPr dirty="0" err="1"/>
              <a:t>vänta</a:t>
            </a:r>
            <a:r>
              <a:rPr dirty="0"/>
              <a:t> med info om elevmedlemskap till </a:t>
            </a:r>
            <a:r>
              <a:rPr dirty="0" err="1"/>
              <a:t>slutet</a:t>
            </a:r>
            <a:r>
              <a:rPr dirty="0"/>
              <a:t> av </a:t>
            </a:r>
            <a:r>
              <a:rPr dirty="0" err="1"/>
              <a:t>presentationen</a:t>
            </a:r>
            <a:r>
              <a:rPr dirty="0"/>
              <a:t>. Det </a:t>
            </a:r>
            <a:r>
              <a:rPr dirty="0" err="1"/>
              <a:t>kan</a:t>
            </a:r>
            <a:r>
              <a:rPr dirty="0"/>
              <a:t> </a:t>
            </a:r>
            <a:r>
              <a:rPr dirty="0" err="1"/>
              <a:t>bli</a:t>
            </a:r>
            <a:r>
              <a:rPr dirty="0"/>
              <a:t> </a:t>
            </a:r>
            <a:r>
              <a:rPr dirty="0" err="1"/>
              <a:t>stressigt</a:t>
            </a:r>
            <a:r>
              <a:rPr dirty="0"/>
              <a:t> och </a:t>
            </a:r>
            <a:r>
              <a:rPr dirty="0" err="1"/>
              <a:t>glömmas</a:t>
            </a:r>
            <a:r>
              <a:rPr dirty="0"/>
              <a:t> bort, </a:t>
            </a:r>
            <a:r>
              <a:rPr dirty="0" err="1"/>
              <a:t>utan</a:t>
            </a:r>
            <a:r>
              <a:rPr dirty="0"/>
              <a:t> </a:t>
            </a:r>
            <a:r>
              <a:rPr dirty="0" err="1"/>
              <a:t>försök</a:t>
            </a:r>
            <a:r>
              <a:rPr dirty="0"/>
              <a:t> </a:t>
            </a:r>
            <a:r>
              <a:rPr dirty="0" err="1"/>
              <a:t>flika</a:t>
            </a:r>
            <a:r>
              <a:rPr dirty="0"/>
              <a:t> in det </a:t>
            </a:r>
            <a:r>
              <a:rPr dirty="0" err="1"/>
              <a:t>ungefär</a:t>
            </a:r>
            <a:r>
              <a:rPr dirty="0"/>
              <a:t> </a:t>
            </a:r>
            <a:r>
              <a:rPr dirty="0" err="1"/>
              <a:t>i</a:t>
            </a:r>
            <a:r>
              <a:rPr dirty="0"/>
              <a:t> mitten av </a:t>
            </a:r>
            <a:r>
              <a:rPr dirty="0" err="1"/>
              <a:t>presentationen</a:t>
            </a:r>
            <a:r>
              <a:rPr dirty="0"/>
              <a:t> och </a:t>
            </a:r>
            <a:r>
              <a:rPr dirty="0" err="1"/>
              <a:t>påminn</a:t>
            </a:r>
            <a:r>
              <a:rPr dirty="0"/>
              <a:t> </a:t>
            </a:r>
            <a:r>
              <a:rPr dirty="0" err="1"/>
              <a:t>i</a:t>
            </a:r>
            <a:r>
              <a:rPr dirty="0"/>
              <a:t> </a:t>
            </a:r>
            <a:r>
              <a:rPr dirty="0" err="1"/>
              <a:t>slutet</a:t>
            </a:r>
            <a:r>
              <a:rPr dirty="0"/>
              <a:t>. </a:t>
            </a:r>
          </a:p>
          <a:p>
            <a:pPr>
              <a:spcBef>
                <a:spcPts val="0"/>
              </a:spcBef>
            </a:pPr>
            <a:r>
              <a:rPr dirty="0"/>
              <a:t>  </a:t>
            </a:r>
          </a:p>
          <a:p>
            <a:pPr>
              <a:spcBef>
                <a:spcPts val="0"/>
              </a:spcBef>
              <a:defRPr b="1"/>
            </a:pPr>
            <a:r>
              <a:rPr dirty="0"/>
              <a:t>Presentation</a:t>
            </a:r>
            <a:r>
              <a:rPr b="0" dirty="0"/>
              <a:t> </a:t>
            </a:r>
          </a:p>
          <a:p>
            <a:pPr>
              <a:spcBef>
                <a:spcPts val="0"/>
              </a:spcBef>
            </a:pPr>
            <a:r>
              <a:rPr dirty="0" err="1"/>
              <a:t>Berätta</a:t>
            </a:r>
            <a:r>
              <a:rPr dirty="0"/>
              <a:t> </a:t>
            </a:r>
            <a:r>
              <a:rPr dirty="0" err="1"/>
              <a:t>vem</a:t>
            </a:r>
            <a:r>
              <a:rPr dirty="0"/>
              <a:t> du </a:t>
            </a:r>
            <a:r>
              <a:rPr dirty="0" err="1"/>
              <a:t>är</a:t>
            </a:r>
            <a:r>
              <a:rPr dirty="0"/>
              <a:t>, </a:t>
            </a:r>
            <a:r>
              <a:rPr dirty="0" err="1"/>
              <a:t>vad</a:t>
            </a:r>
            <a:r>
              <a:rPr dirty="0"/>
              <a:t> du </a:t>
            </a:r>
            <a:r>
              <a:rPr dirty="0" err="1"/>
              <a:t>jobbar</a:t>
            </a:r>
            <a:r>
              <a:rPr dirty="0"/>
              <a:t> med </a:t>
            </a:r>
            <a:r>
              <a:rPr dirty="0" err="1"/>
              <a:t>i</a:t>
            </a:r>
            <a:r>
              <a:rPr dirty="0"/>
              <a:t> </a:t>
            </a:r>
            <a:r>
              <a:rPr dirty="0" err="1"/>
              <a:t>vanliga</a:t>
            </a:r>
            <a:r>
              <a:rPr dirty="0"/>
              <a:t> fall samt lite om </a:t>
            </a:r>
            <a:r>
              <a:rPr dirty="0" err="1"/>
              <a:t>varför</a:t>
            </a:r>
            <a:r>
              <a:rPr dirty="0"/>
              <a:t> du </a:t>
            </a:r>
            <a:r>
              <a:rPr dirty="0" err="1"/>
              <a:t>valde</a:t>
            </a:r>
            <a:r>
              <a:rPr dirty="0"/>
              <a:t> </a:t>
            </a:r>
            <a:r>
              <a:rPr dirty="0" err="1"/>
              <a:t>att</a:t>
            </a:r>
            <a:r>
              <a:rPr dirty="0"/>
              <a:t> </a:t>
            </a:r>
            <a:r>
              <a:rPr dirty="0" err="1"/>
              <a:t>bli</a:t>
            </a:r>
            <a:r>
              <a:rPr dirty="0"/>
              <a:t> </a:t>
            </a:r>
            <a:r>
              <a:rPr dirty="0" err="1"/>
              <a:t>medlem</a:t>
            </a:r>
            <a:r>
              <a:rPr dirty="0"/>
              <a:t> och </a:t>
            </a:r>
            <a:r>
              <a:rPr dirty="0" err="1"/>
              <a:t>engagera</a:t>
            </a:r>
            <a:r>
              <a:rPr dirty="0"/>
              <a:t> dig </a:t>
            </a:r>
            <a:r>
              <a:rPr dirty="0" err="1"/>
              <a:t>i</a:t>
            </a:r>
            <a:r>
              <a:rPr dirty="0"/>
              <a:t> Handels. </a:t>
            </a:r>
          </a:p>
          <a:p>
            <a:pPr>
              <a:spcBef>
                <a:spcPts val="0"/>
              </a:spcBef>
            </a:pPr>
            <a:r>
              <a:rPr dirty="0" err="1"/>
              <a:t>Tänk</a:t>
            </a:r>
            <a:r>
              <a:rPr dirty="0"/>
              <a:t> </a:t>
            </a:r>
            <a:r>
              <a:rPr dirty="0" err="1"/>
              <a:t>på</a:t>
            </a:r>
            <a:r>
              <a:rPr dirty="0"/>
              <a:t> </a:t>
            </a:r>
            <a:r>
              <a:rPr dirty="0" err="1"/>
              <a:t>att</a:t>
            </a:r>
            <a:r>
              <a:rPr dirty="0"/>
              <a:t> </a:t>
            </a:r>
            <a:r>
              <a:rPr dirty="0" err="1"/>
              <a:t>inte</a:t>
            </a:r>
            <a:r>
              <a:rPr dirty="0"/>
              <a:t> ”</a:t>
            </a:r>
            <a:r>
              <a:rPr dirty="0" err="1"/>
              <a:t>namedroppa</a:t>
            </a:r>
            <a:r>
              <a:rPr dirty="0"/>
              <a:t>” </a:t>
            </a:r>
            <a:r>
              <a:rPr dirty="0" err="1"/>
              <a:t>uppdrag</a:t>
            </a:r>
            <a:r>
              <a:rPr dirty="0"/>
              <a:t> </a:t>
            </a:r>
            <a:r>
              <a:rPr dirty="0" err="1"/>
              <a:t>eller</a:t>
            </a:r>
            <a:r>
              <a:rPr dirty="0"/>
              <a:t> </a:t>
            </a:r>
            <a:r>
              <a:rPr dirty="0" err="1"/>
              <a:t>så</a:t>
            </a:r>
            <a:r>
              <a:rPr dirty="0"/>
              <a:t>. </a:t>
            </a:r>
          </a:p>
          <a:p>
            <a:pPr>
              <a:spcBef>
                <a:spcPts val="0"/>
              </a:spcBef>
            </a:pPr>
            <a:r>
              <a:rPr dirty="0"/>
              <a:t>Vi </a:t>
            </a:r>
            <a:r>
              <a:rPr dirty="0" err="1"/>
              <a:t>vill</a:t>
            </a:r>
            <a:r>
              <a:rPr dirty="0"/>
              <a:t> </a:t>
            </a:r>
            <a:r>
              <a:rPr dirty="0" err="1"/>
              <a:t>att</a:t>
            </a:r>
            <a:r>
              <a:rPr dirty="0"/>
              <a:t> </a:t>
            </a:r>
            <a:r>
              <a:rPr dirty="0" err="1"/>
              <a:t>eleverna</a:t>
            </a:r>
            <a:r>
              <a:rPr dirty="0"/>
              <a:t> ska </a:t>
            </a:r>
            <a:r>
              <a:rPr dirty="0" err="1"/>
              <a:t>kunna</a:t>
            </a:r>
            <a:r>
              <a:rPr dirty="0"/>
              <a:t> </a:t>
            </a:r>
            <a:r>
              <a:rPr dirty="0" err="1"/>
              <a:t>identifiera</a:t>
            </a:r>
            <a:r>
              <a:rPr dirty="0"/>
              <a:t> sig med </a:t>
            </a:r>
            <a:r>
              <a:rPr dirty="0" err="1"/>
              <a:t>oss</a:t>
            </a:r>
            <a:r>
              <a:rPr dirty="0"/>
              <a:t> </a:t>
            </a:r>
            <a:r>
              <a:rPr dirty="0" err="1"/>
              <a:t>skolinformatörer</a:t>
            </a:r>
            <a:r>
              <a:rPr dirty="0"/>
              <a:t>. Vi </a:t>
            </a:r>
            <a:r>
              <a:rPr dirty="0" err="1"/>
              <a:t>är</a:t>
            </a:r>
            <a:r>
              <a:rPr dirty="0"/>
              <a:t> </a:t>
            </a:r>
            <a:r>
              <a:rPr dirty="0" err="1"/>
              <a:t>vanliga</a:t>
            </a:r>
            <a:r>
              <a:rPr dirty="0"/>
              <a:t> </a:t>
            </a:r>
            <a:r>
              <a:rPr dirty="0" err="1"/>
              <a:t>medlemmar</a:t>
            </a:r>
            <a:r>
              <a:rPr dirty="0"/>
              <a:t>/</a:t>
            </a:r>
            <a:r>
              <a:rPr dirty="0" err="1"/>
              <a:t>handelsanställda</a:t>
            </a:r>
            <a:r>
              <a:rPr dirty="0"/>
              <a:t> som </a:t>
            </a:r>
            <a:r>
              <a:rPr dirty="0" err="1"/>
              <a:t>valt</a:t>
            </a:r>
            <a:r>
              <a:rPr dirty="0"/>
              <a:t> </a:t>
            </a:r>
            <a:r>
              <a:rPr dirty="0" err="1"/>
              <a:t>att</a:t>
            </a:r>
            <a:r>
              <a:rPr dirty="0"/>
              <a:t> </a:t>
            </a:r>
            <a:r>
              <a:rPr dirty="0" err="1"/>
              <a:t>engagera</a:t>
            </a:r>
            <a:r>
              <a:rPr dirty="0"/>
              <a:t> </a:t>
            </a:r>
            <a:r>
              <a:rPr dirty="0" err="1"/>
              <a:t>oss</a:t>
            </a:r>
            <a:r>
              <a:rPr dirty="0"/>
              <a:t>. </a:t>
            </a:r>
          </a:p>
          <a:p>
            <a:pPr>
              <a:spcBef>
                <a:spcPts val="0"/>
              </a:spcBef>
            </a:pPr>
            <a:r>
              <a:rPr dirty="0"/>
              <a:t>Om du </a:t>
            </a:r>
            <a:r>
              <a:rPr dirty="0" err="1"/>
              <a:t>har</a:t>
            </a:r>
            <a:r>
              <a:rPr dirty="0"/>
              <a:t> </a:t>
            </a:r>
            <a:r>
              <a:rPr dirty="0" err="1"/>
              <a:t>tid</a:t>
            </a:r>
            <a:r>
              <a:rPr dirty="0"/>
              <a:t> be </a:t>
            </a:r>
            <a:r>
              <a:rPr dirty="0" err="1"/>
              <a:t>gärna</a:t>
            </a:r>
            <a:r>
              <a:rPr dirty="0"/>
              <a:t> </a:t>
            </a:r>
            <a:r>
              <a:rPr dirty="0" err="1"/>
              <a:t>eleverna</a:t>
            </a:r>
            <a:r>
              <a:rPr dirty="0"/>
              <a:t> </a:t>
            </a:r>
            <a:r>
              <a:rPr dirty="0" err="1"/>
              <a:t>att</a:t>
            </a:r>
            <a:r>
              <a:rPr dirty="0"/>
              <a:t> </a:t>
            </a:r>
            <a:r>
              <a:rPr dirty="0" err="1"/>
              <a:t>presentera</a:t>
            </a:r>
            <a:r>
              <a:rPr dirty="0"/>
              <a:t> sig samt om de </a:t>
            </a:r>
            <a:r>
              <a:rPr dirty="0" err="1"/>
              <a:t>jobbar</a:t>
            </a:r>
            <a:r>
              <a:rPr dirty="0"/>
              <a:t>/</a:t>
            </a:r>
            <a:r>
              <a:rPr dirty="0" err="1"/>
              <a:t>har</a:t>
            </a:r>
            <a:r>
              <a:rPr dirty="0"/>
              <a:t> </a:t>
            </a:r>
            <a:r>
              <a:rPr dirty="0" err="1"/>
              <a:t>jobbat</a:t>
            </a:r>
            <a:r>
              <a:rPr dirty="0"/>
              <a:t> </a:t>
            </a:r>
            <a:r>
              <a:rPr dirty="0" err="1"/>
              <a:t>någonstans</a:t>
            </a:r>
            <a:r>
              <a:rPr dirty="0"/>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Shape 484"/>
          <p:cNvSpPr>
            <a:spLocks noGrp="1" noRot="1" noChangeAspect="1"/>
          </p:cNvSpPr>
          <p:nvPr>
            <p:ph type="sldImg"/>
          </p:nvPr>
        </p:nvSpPr>
        <p:spPr>
          <a:xfrm>
            <a:off x="381000" y="685800"/>
            <a:ext cx="6096000" cy="3429000"/>
          </a:xfrm>
          <a:prstGeom prst="rect">
            <a:avLst/>
          </a:prstGeom>
        </p:spPr>
        <p:txBody>
          <a:bodyPr/>
          <a:lstStyle/>
          <a:p>
            <a:endParaRPr/>
          </a:p>
        </p:txBody>
      </p:sp>
      <p:sp>
        <p:nvSpPr>
          <p:cNvPr id="485" name="Shape 485"/>
          <p:cNvSpPr>
            <a:spLocks noGrp="1"/>
          </p:cNvSpPr>
          <p:nvPr>
            <p:ph type="body" sz="quarter" idx="1"/>
          </p:nvPr>
        </p:nvSpPr>
        <p:spPr>
          <a:prstGeom prst="rect">
            <a:avLst/>
          </a:prstGeom>
        </p:spPr>
        <p:txBody>
          <a:bodyPr/>
          <a:lstStyle/>
          <a:p>
            <a:r>
              <a:rPr lang="sv-SE" b="1" cap="all" dirty="0">
                <a:latin typeface="Lato"/>
                <a:cs typeface="Lato"/>
              </a:rPr>
              <a:t>FÄRDIGUTBILDNINGSDOKUMENT</a:t>
            </a:r>
            <a:endParaRPr lang="sv-SE" b="1" cap="all" dirty="0">
              <a:effectLst/>
              <a:latin typeface="Lato"/>
            </a:endParaRPr>
          </a:p>
          <a:p>
            <a:pPr algn="l"/>
            <a:r>
              <a:rPr lang="sv-SE" b="1" i="0" dirty="0">
                <a:solidFill>
                  <a:srgbClr val="000000"/>
                </a:solidFill>
                <a:effectLst/>
                <a:latin typeface="Lato"/>
              </a:rPr>
              <a:t>Så funkar dokumentet</a:t>
            </a:r>
          </a:p>
          <a:p>
            <a:pPr algn="l"/>
            <a:r>
              <a:rPr lang="sv-SE" b="0" i="0" dirty="0">
                <a:solidFill>
                  <a:srgbClr val="000000"/>
                </a:solidFill>
                <a:effectLst/>
                <a:latin typeface="Lato"/>
              </a:rPr>
              <a:t>För att hålla reda på timmar och nivåer ska du skaffa ett utbildningsdokument. </a:t>
            </a:r>
          </a:p>
          <a:p>
            <a:pPr algn="l"/>
            <a:r>
              <a:rPr lang="sv-SE" b="0" i="0" dirty="0">
                <a:solidFill>
                  <a:srgbClr val="000000"/>
                </a:solidFill>
                <a:effectLst/>
                <a:latin typeface="Lato"/>
              </a:rPr>
              <a:t>För att bli en duktig frisör krävs utbildning och träning. Med utbildningsdokumentet följer du vägen till att bli behörig frisör.</a:t>
            </a:r>
          </a:p>
          <a:p>
            <a:pPr algn="l"/>
            <a:r>
              <a:rPr lang="sv-SE" b="0" i="0" dirty="0">
                <a:solidFill>
                  <a:srgbClr val="000000"/>
                </a:solidFill>
                <a:effectLst/>
                <a:latin typeface="Lato"/>
              </a:rPr>
              <a:t> </a:t>
            </a:r>
          </a:p>
          <a:p>
            <a:pPr algn="l"/>
            <a:r>
              <a:rPr lang="sv-SE" b="0" i="0" dirty="0">
                <a:solidFill>
                  <a:srgbClr val="000000"/>
                </a:solidFill>
                <a:effectLst/>
                <a:latin typeface="Lato"/>
              </a:rPr>
              <a:t>Anställning i ferieutbildning gäller för de elever som arbetar utanför schemalagd skoltid, kvällar, helger eller lov. Fyll i antal timmar per månad, ferieutbildningen kan ske hos olika arbetsgivare och då fyller du i ett dokument per arbetsplats. Arbetsgivaren skriver en signatur på att antal timmar stämmer. Den sammanlagda tiden för ferieutbildning kan räknas av i nivå 2. Efter nivå 1 ska lärare eller handledare signera att utbildningen är fullgjord, samt examinatorn att delprov är godkänt.</a:t>
            </a:r>
          </a:p>
          <a:p>
            <a:pPr algn="l"/>
            <a:r>
              <a:rPr lang="sv-SE" b="0" i="0" dirty="0">
                <a:solidFill>
                  <a:srgbClr val="000000"/>
                </a:solidFill>
                <a:effectLst/>
                <a:latin typeface="Lato"/>
              </a:rPr>
              <a:t> </a:t>
            </a:r>
          </a:p>
          <a:p>
            <a:pPr algn="l"/>
            <a:r>
              <a:rPr lang="sv-SE" b="0" i="0" dirty="0">
                <a:solidFill>
                  <a:srgbClr val="000000"/>
                </a:solidFill>
                <a:effectLst/>
                <a:latin typeface="Lato"/>
              </a:rPr>
              <a:t>I nivå 2 ska arbetade timmar fyllas i per månad, börja med det veckonummer som stämmer med almanackan när du börjar din anställning, alla rutor behöver alltså inte vara ifyllda. Efter 2000 timmar ska handledare/arbetsgivare signera att antalet timmar stämmer. Anställningen ska ske på ett frisörföretag med kollektivavtal, det betyder att företaget följer de regler som branschen bestämt vad gäller löner och övriga arbetsvillkor. Med timmar menas faktiskt arbetade timmar, alltså inte semester och sjukdagar.</a:t>
            </a:r>
          </a:p>
          <a:p>
            <a:pPr algn="l"/>
            <a:r>
              <a:rPr lang="sv-SE" b="0" i="0" dirty="0">
                <a:solidFill>
                  <a:srgbClr val="000000"/>
                </a:solidFill>
                <a:effectLst/>
                <a:latin typeface="Lato"/>
              </a:rPr>
              <a:t>Kom ihåg att texta tydligt på ditt utbildningsdokument - ett bevis på dina kunskaper.</a:t>
            </a:r>
          </a:p>
          <a:p>
            <a:pPr algn="l"/>
            <a:r>
              <a:rPr lang="sv-SE" b="0" i="0" dirty="0">
                <a:solidFill>
                  <a:srgbClr val="000000"/>
                </a:solidFill>
                <a:effectLst/>
                <a:latin typeface="Lato"/>
              </a:rPr>
              <a:t> </a:t>
            </a:r>
          </a:p>
          <a:p>
            <a:pPr algn="l"/>
            <a:r>
              <a:rPr lang="sv-SE" b="0" i="0" dirty="0">
                <a:solidFill>
                  <a:srgbClr val="000000"/>
                </a:solidFill>
                <a:effectLst/>
                <a:latin typeface="Lato"/>
              </a:rPr>
              <a:t>Utbildningsdokumentet är en viktig handling för dig, var rädd om det och spara som en värdehandling.</a:t>
            </a:r>
            <a:br>
              <a:rPr lang="sv-SE" b="0" i="0" dirty="0">
                <a:solidFill>
                  <a:srgbClr val="000000"/>
                </a:solidFill>
                <a:effectLst/>
                <a:latin typeface="Lato"/>
              </a:rPr>
            </a:br>
            <a:br>
              <a:rPr lang="sv-SE" b="0" i="0" dirty="0">
                <a:solidFill>
                  <a:srgbClr val="000000"/>
                </a:solidFill>
                <a:effectLst/>
                <a:latin typeface="Lato"/>
              </a:rPr>
            </a:br>
            <a:r>
              <a:rPr lang="sv-SE" b="0" i="0" dirty="0">
                <a:solidFill>
                  <a:srgbClr val="000000"/>
                </a:solidFill>
                <a:effectLst/>
                <a:latin typeface="Lato"/>
              </a:rPr>
              <a:t>Du som redan har en utbildningsbok kan fortsätta att använda den. Den har samma funktion som utbildningsdokumentet.</a:t>
            </a:r>
            <a:br>
              <a:rPr lang="sv-SE" b="0" i="0" dirty="0">
                <a:solidFill>
                  <a:srgbClr val="000000"/>
                </a:solidFill>
                <a:effectLst/>
                <a:latin typeface="Lato"/>
              </a:rPr>
            </a:br>
            <a:endParaRPr lang="sv-SE" b="0" i="0" dirty="0">
              <a:solidFill>
                <a:srgbClr val="000000"/>
              </a:solidFill>
              <a:effectLst/>
              <a:latin typeface="Lato"/>
            </a:endParaRPr>
          </a:p>
          <a:p>
            <a:pPr algn="l"/>
            <a:endParaRPr lang="sv-SE" b="0" i="0" dirty="0">
              <a:solidFill>
                <a:srgbClr val="000000"/>
              </a:solidFill>
              <a:effectLst/>
              <a:latin typeface="Lat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Shape 637"/>
          <p:cNvSpPr>
            <a:spLocks noGrp="1" noRot="1" noChangeAspect="1"/>
          </p:cNvSpPr>
          <p:nvPr>
            <p:ph type="sldImg"/>
          </p:nvPr>
        </p:nvSpPr>
        <p:spPr>
          <a:xfrm>
            <a:off x="381000" y="685800"/>
            <a:ext cx="6096000" cy="3429000"/>
          </a:xfrm>
          <a:prstGeom prst="rect">
            <a:avLst/>
          </a:prstGeom>
        </p:spPr>
        <p:txBody>
          <a:bodyPr/>
          <a:lstStyle/>
          <a:p>
            <a:endParaRPr/>
          </a:p>
        </p:txBody>
      </p:sp>
      <p:sp>
        <p:nvSpPr>
          <p:cNvPr id="638" name="Shape 638"/>
          <p:cNvSpPr>
            <a:spLocks noGrp="1"/>
          </p:cNvSpPr>
          <p:nvPr>
            <p:ph type="body" sz="quarter" idx="1"/>
          </p:nvPr>
        </p:nvSpPr>
        <p:spPr>
          <a:prstGeom prst="rect">
            <a:avLst/>
          </a:prstGeom>
        </p:spPr>
        <p:txBody>
          <a:bodyPr/>
          <a:lstStyle/>
          <a:p>
            <a:pPr algn="l"/>
            <a:r>
              <a:rPr lang="sv-SE" b="1" dirty="0"/>
              <a:t>All information om frisörlicensen hittar du på: www.frisorlicens.se </a:t>
            </a:r>
          </a:p>
          <a:p>
            <a:pPr algn="l"/>
            <a:endParaRPr lang="sv-SE" b="1" dirty="0"/>
          </a:p>
          <a:p>
            <a:pPr algn="l"/>
            <a:r>
              <a:rPr lang="sv-SE" b="0" i="1" dirty="0"/>
              <a:t>Vad är frisörlicensen?</a:t>
            </a:r>
            <a:br>
              <a:rPr lang="sv-SE" b="0" i="1" dirty="0"/>
            </a:br>
            <a:r>
              <a:rPr lang="sv-SE" b="0" i="0" dirty="0">
                <a:solidFill>
                  <a:srgbClr val="202124"/>
                </a:solidFill>
                <a:effectLst/>
                <a:latin typeface="Google Sans"/>
              </a:rPr>
              <a:t>Frisörlicensen är </a:t>
            </a:r>
            <a:r>
              <a:rPr lang="sv-SE" b="0" i="0" dirty="0">
                <a:solidFill>
                  <a:srgbClr val="040C28"/>
                </a:solidFill>
                <a:effectLst/>
                <a:latin typeface="Google Sans"/>
              </a:rPr>
              <a:t>en kvalitetsgaranti som intygar utbildning, behörighet och seriositet</a:t>
            </a:r>
            <a:r>
              <a:rPr lang="sv-SE" b="0" i="0" dirty="0">
                <a:solidFill>
                  <a:srgbClr val="202124"/>
                </a:solidFill>
                <a:effectLst/>
                <a:latin typeface="Google Sans"/>
              </a:rPr>
              <a:t>. </a:t>
            </a:r>
          </a:p>
          <a:p>
            <a:pPr algn="l"/>
            <a:r>
              <a:rPr lang="sv-SE" b="0" i="0" dirty="0">
                <a:solidFill>
                  <a:srgbClr val="202124"/>
                </a:solidFill>
                <a:effectLst/>
                <a:latin typeface="Google Sans"/>
              </a:rPr>
              <a:t>Det innebär att branschens yrkesprov, gesällprov är avlagt. </a:t>
            </a:r>
          </a:p>
          <a:p>
            <a:pPr algn="l"/>
            <a:r>
              <a:rPr lang="sv-SE" b="0" i="0" dirty="0">
                <a:solidFill>
                  <a:srgbClr val="202124"/>
                </a:solidFill>
                <a:effectLst/>
                <a:latin typeface="Google Sans"/>
              </a:rPr>
              <a:t>I Sverige kan vem som helst arbeta som frisör utan att ha någon utbildning.</a:t>
            </a:r>
            <a:br>
              <a:rPr lang="sv-SE" b="0" i="0" dirty="0">
                <a:solidFill>
                  <a:srgbClr val="202124"/>
                </a:solidFill>
                <a:effectLst/>
                <a:latin typeface="Google Sans"/>
              </a:rPr>
            </a:br>
            <a:r>
              <a:rPr lang="sv-SE" b="1" i="0" dirty="0">
                <a:solidFill>
                  <a:srgbClr val="0A0A0A"/>
                </a:solidFill>
                <a:effectLst/>
                <a:latin typeface="Lato" panose="020F0502020204030203" pitchFamily="34" charset="0"/>
              </a:rPr>
              <a:t>Licensen har en giltighetstid på 10 år och 5 år vid A-licens.</a:t>
            </a:r>
          </a:p>
          <a:p>
            <a:br>
              <a:rPr lang="sv-SE" b="1" i="0" dirty="0">
                <a:solidFill>
                  <a:srgbClr val="000000"/>
                </a:solidFill>
                <a:effectLst/>
                <a:latin typeface="Lato" panose="020F0502020204030203" pitchFamily="34" charset="0"/>
              </a:rPr>
            </a:br>
            <a:r>
              <a:rPr lang="sv-SE" b="0" i="1" dirty="0">
                <a:solidFill>
                  <a:srgbClr val="363636"/>
                </a:solidFill>
                <a:effectLst/>
                <a:latin typeface="Lato" panose="020F0502020204030203" pitchFamily="34" charset="0"/>
              </a:rPr>
              <a:t>Varför frisörlicens när jag har gesällbrev?</a:t>
            </a:r>
            <a:br>
              <a:rPr lang="sv-SE" b="0" i="1" dirty="0">
                <a:solidFill>
                  <a:srgbClr val="363636"/>
                </a:solidFill>
                <a:effectLst/>
                <a:latin typeface="Lato" panose="020F0502020204030203" pitchFamily="34" charset="0"/>
              </a:rPr>
            </a:br>
            <a:r>
              <a:rPr lang="sv-SE" b="0" i="0" dirty="0">
                <a:solidFill>
                  <a:srgbClr val="0A0A0A"/>
                </a:solidFill>
                <a:effectLst/>
                <a:latin typeface="Lato" panose="020F0502020204030203" pitchFamily="34" charset="0"/>
              </a:rPr>
              <a:t>Gesällbrev är frisörens yrkesbevis som vi valt att förstärka eftersom branschen idag består av många oseriösa aktörer. Licensen är en utveckling av det vi har och en ny modell som intygar upp till sex behörigheter. Den kan enkelt kommuniceras ut till flera olika ändamål, ex. politiker, konsumenter och i marknadsföringssyfte. Förändring och förbättring kräver utveckling, vilket frisörbranschen behöver för att uppnå ökad professionalism, lönsamhet och krav på behörighet. Som frisör, konsument och bransch har vi allt att vinna!</a:t>
            </a:r>
          </a:p>
          <a:p>
            <a:pPr algn="l"/>
            <a:endParaRPr lang="sv-SE" b="0" i="0" dirty="0">
              <a:solidFill>
                <a:srgbClr val="0A0A0A"/>
              </a:solidFill>
              <a:effectLst/>
              <a:latin typeface="Lato" panose="020F0502020204030203" pitchFamily="34" charset="0"/>
            </a:endParaRPr>
          </a:p>
          <a:p>
            <a:pPr algn="l"/>
            <a:r>
              <a:rPr lang="sv-SE" b="0" i="1" dirty="0">
                <a:solidFill>
                  <a:srgbClr val="0A0A0A"/>
                </a:solidFill>
                <a:effectLst/>
                <a:latin typeface="Lato" panose="020F0502020204030203" pitchFamily="34" charset="0"/>
              </a:rPr>
              <a:t>Vad krävs för att ansöka om frisörlicens?</a:t>
            </a:r>
          </a:p>
          <a:p>
            <a:pPr algn="l"/>
            <a:r>
              <a:rPr lang="sv-SE" b="0" i="0" dirty="0">
                <a:solidFill>
                  <a:srgbClr val="0A0A0A"/>
                </a:solidFill>
                <a:effectLst/>
                <a:latin typeface="Lato" panose="020F0502020204030203" pitchFamily="34" charset="0"/>
              </a:rPr>
              <a:t>Minst godkänt delprov, dvs första delen av gesällprovet som består av sju praktiska moment och ett teoretiskt prov.</a:t>
            </a:r>
            <a:br>
              <a:rPr lang="sv-SE" b="0" i="0" dirty="0">
                <a:solidFill>
                  <a:srgbClr val="0A0A0A"/>
                </a:solidFill>
                <a:effectLst/>
                <a:latin typeface="Lato" panose="020F0502020204030203" pitchFamily="34" charset="0"/>
              </a:rPr>
            </a:br>
            <a:r>
              <a:rPr lang="sv-SE" b="0" i="0" dirty="0">
                <a:solidFill>
                  <a:srgbClr val="0A0A0A"/>
                </a:solidFill>
                <a:effectLst/>
                <a:latin typeface="Lato" panose="020F0502020204030203" pitchFamily="34" charset="0"/>
              </a:rPr>
              <a:t>En avgift på 500 kr tas ut i samband med din anmälan. För dig som avlagt delprov och innehar behörighet A är licensen gratis.</a:t>
            </a:r>
          </a:p>
          <a:p>
            <a:pPr algn="l"/>
            <a:endParaRPr lang="sv-SE" b="0" i="0" dirty="0">
              <a:solidFill>
                <a:srgbClr val="0A0A0A"/>
              </a:solidFill>
              <a:effectLst/>
              <a:latin typeface="Lato" panose="020F0502020204030203" pitchFamily="34" charset="0"/>
            </a:endParaRPr>
          </a:p>
          <a:p>
            <a:pPr algn="l"/>
            <a:r>
              <a:rPr lang="sv-SE" b="0" i="1" dirty="0">
                <a:solidFill>
                  <a:srgbClr val="0A0A0A"/>
                </a:solidFill>
                <a:effectLst/>
                <a:latin typeface="Lato" panose="020F0502020204030203" pitchFamily="34" charset="0"/>
              </a:rPr>
              <a:t>Varför skall jag skaffa frisörlicens, är det ett krav?</a:t>
            </a:r>
          </a:p>
          <a:p>
            <a:pPr algn="l"/>
            <a:r>
              <a:rPr lang="sv-SE" b="0" i="0" dirty="0">
                <a:solidFill>
                  <a:srgbClr val="0A0A0A"/>
                </a:solidFill>
                <a:effectLst/>
                <a:latin typeface="Lato" panose="020F0502020204030203" pitchFamily="34" charset="0"/>
              </a:rPr>
              <a:t>Nej det är inget krav i dagsläget men vårt mål är att uppnå krav på licens. Vi uppmuntrar alla utbildade och seriösa frisörer att ansöka om licens, </a:t>
            </a:r>
          </a:p>
          <a:p>
            <a:pPr algn="l"/>
            <a:r>
              <a:rPr lang="sv-SE" b="1" i="0" dirty="0">
                <a:solidFill>
                  <a:srgbClr val="0A0A0A"/>
                </a:solidFill>
                <a:effectLst/>
                <a:latin typeface="Lato" panose="020F0502020204030203" pitchFamily="34" charset="0"/>
              </a:rPr>
              <a:t>på så vis kan vi visa beslutsfattare vad som krävs för att vara en behörig frisör.</a:t>
            </a:r>
          </a:p>
          <a:p>
            <a:pPr algn="l"/>
            <a:endParaRPr lang="sv-SE" b="1" i="0" dirty="0">
              <a:solidFill>
                <a:srgbClr val="0A0A0A"/>
              </a:solidFill>
              <a:effectLst/>
              <a:latin typeface="Lato" panose="020F0502020204030203" pitchFamily="34" charset="0"/>
            </a:endParaRPr>
          </a:p>
          <a:p>
            <a:pPr algn="l"/>
            <a:r>
              <a:rPr lang="sv-SE" b="0" i="1" dirty="0">
                <a:solidFill>
                  <a:srgbClr val="0A0A0A"/>
                </a:solidFill>
                <a:effectLst/>
                <a:latin typeface="Lato" panose="020F0502020204030203" pitchFamily="34" charset="0"/>
              </a:rPr>
              <a:t>Jag behöver förnya eller uppdatera min licens, hur gör jag?</a:t>
            </a:r>
          </a:p>
          <a:p>
            <a:pPr marL="0" marR="0" lvl="0" indent="0" algn="l" defTabSz="914400" eaLnBrk="1" fontAlgn="auto" latinLnBrk="0" hangingPunct="1">
              <a:lnSpc>
                <a:spcPct val="100000"/>
              </a:lnSpc>
              <a:spcBef>
                <a:spcPts val="400"/>
              </a:spcBef>
              <a:spcAft>
                <a:spcPts val="0"/>
              </a:spcAft>
              <a:buClrTx/>
              <a:buSzTx/>
              <a:buFontTx/>
              <a:buNone/>
              <a:tabLst/>
              <a:defRPr/>
            </a:pPr>
            <a:r>
              <a:rPr lang="sv-SE" b="0" i="0" dirty="0">
                <a:solidFill>
                  <a:srgbClr val="0A0A0A"/>
                </a:solidFill>
                <a:effectLst/>
                <a:latin typeface="Lato" panose="020F0502020204030203" pitchFamily="34" charset="0"/>
              </a:rPr>
              <a:t>Klicka på "förnya/uppdatera licens", ange personnummer och e-postadress, en verifieringskod skickas till din mail samt till det telefonnummer du angett i din ansökan och ger dig åtkomst till din ansökningssida. En summa på 200 kr tas ut vid förnyelse/uppdatering av licens.</a:t>
            </a:r>
            <a:br>
              <a:rPr lang="sv-SE" b="0" i="0" dirty="0">
                <a:solidFill>
                  <a:srgbClr val="0A0A0A"/>
                </a:solidFill>
                <a:effectLst/>
                <a:latin typeface="Lato" panose="020F0502020204030203" pitchFamily="34" charset="0"/>
              </a:rPr>
            </a:br>
            <a:r>
              <a:rPr lang="sv-SE" b="1" i="0" dirty="0">
                <a:solidFill>
                  <a:srgbClr val="0A0A0A"/>
                </a:solidFill>
                <a:effectLst/>
                <a:latin typeface="Lato" panose="020F0502020204030203" pitchFamily="34" charset="0"/>
              </a:rPr>
              <a:t>Licensen har en giltighetstid på 10 år och 5 år vid A-licens.</a:t>
            </a:r>
          </a:p>
          <a:p>
            <a:pPr algn="l"/>
            <a:endParaRPr lang="sv-SE" b="0" i="0" dirty="0">
              <a:solidFill>
                <a:srgbClr val="0A0A0A"/>
              </a:solidFill>
              <a:effectLst/>
              <a:latin typeface="Lato" panose="020F0502020204030203" pitchFamily="34" charset="0"/>
            </a:endParaRPr>
          </a:p>
          <a:p>
            <a:pPr algn="l"/>
            <a:endParaRPr lang="sv-SE" b="1" i="0" dirty="0">
              <a:solidFill>
                <a:srgbClr val="0A0A0A"/>
              </a:solidFill>
              <a:effectLst/>
              <a:latin typeface="Lato" panose="020F0502020204030203" pitchFamily="34" charset="0"/>
            </a:endParaRPr>
          </a:p>
          <a:p>
            <a:pPr algn="l"/>
            <a:endParaRPr lang="sv-SE" b="0" i="0" dirty="0">
              <a:solidFill>
                <a:srgbClr val="0A0A0A"/>
              </a:solidFill>
              <a:effectLst/>
              <a:latin typeface="Lato" panose="020F0502020204030203" pitchFamily="34" charset="0"/>
            </a:endParaRPr>
          </a:p>
          <a:p>
            <a:pPr algn="l"/>
            <a:endParaRPr lang="sv-SE" b="0" i="0" dirty="0">
              <a:solidFill>
                <a:srgbClr val="0A0A0A"/>
              </a:solidFill>
              <a:effectLst/>
              <a:latin typeface="Lato" panose="020F0502020204030203" pitchFamily="34" charset="0"/>
            </a:endParaRPr>
          </a:p>
          <a:p>
            <a:pPr algn="l"/>
            <a:endParaRPr lang="sv-SE" b="0" i="0" dirty="0">
              <a:solidFill>
                <a:srgbClr val="0A0A0A"/>
              </a:solidFill>
              <a:effectLst/>
              <a:latin typeface="Lato" panose="020F0502020204030203" pitchFamily="34" charset="0"/>
            </a:endParaRPr>
          </a:p>
          <a:p>
            <a:pPr algn="l"/>
            <a:br>
              <a:rPr lang="sv-SE" b="1" dirty="0"/>
            </a:br>
            <a:endParaRPr b="1" dirty="0"/>
          </a:p>
        </p:txBody>
      </p:sp>
    </p:spTree>
    <p:extLst>
      <p:ext uri="{BB962C8B-B14F-4D97-AF65-F5344CB8AC3E}">
        <p14:creationId xmlns:p14="http://schemas.microsoft.com/office/powerpoint/2010/main" val="517353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Shape 655"/>
          <p:cNvSpPr>
            <a:spLocks noGrp="1" noRot="1" noChangeAspect="1"/>
          </p:cNvSpPr>
          <p:nvPr>
            <p:ph type="sldImg"/>
          </p:nvPr>
        </p:nvSpPr>
        <p:spPr>
          <a:xfrm>
            <a:off x="381000" y="685800"/>
            <a:ext cx="6096000" cy="3429000"/>
          </a:xfrm>
          <a:prstGeom prst="rect">
            <a:avLst/>
          </a:prstGeom>
        </p:spPr>
        <p:txBody>
          <a:bodyPr/>
          <a:lstStyle/>
          <a:p>
            <a:endParaRPr/>
          </a:p>
        </p:txBody>
      </p:sp>
      <p:sp>
        <p:nvSpPr>
          <p:cNvPr id="656" name="Shape 656"/>
          <p:cNvSpPr>
            <a:spLocks noGrp="1"/>
          </p:cNvSpPr>
          <p:nvPr>
            <p:ph type="body" sz="quarter" idx="1"/>
          </p:nvPr>
        </p:nvSpPr>
        <p:spPr>
          <a:prstGeom prst="rect">
            <a:avLst/>
          </a:prstGeom>
        </p:spPr>
        <p:txBody>
          <a:bodyPr/>
          <a:lstStyle/>
          <a:p>
            <a:pPr>
              <a:spcBef>
                <a:spcPts val="0"/>
              </a:spcBef>
            </a:pPr>
            <a:r>
              <a:t>Dela ut Handels folder ”På väg ut i arbetslivet” till alla elever. Berätta om att Handels inställning är att det ska vara roligt att jobba och att det finns en del saker som kan vara bra känna till när man tar sitt första jobb.</a:t>
            </a:r>
          </a:p>
          <a:p>
            <a:pPr>
              <a:spcBef>
                <a:spcPts val="0"/>
              </a:spcBef>
            </a:pPr>
            <a:r>
              <a:t> </a:t>
            </a:r>
          </a:p>
          <a:p>
            <a:pPr>
              <a:spcBef>
                <a:spcPts val="0"/>
              </a:spcBef>
            </a:pPr>
            <a:r>
              <a:t>Kolla gärna med eleverna om det är någon som jobbar extra, eller har gjort det och vad de arbetat med. Låt dem gärna säga nåt kort om vad de tyckte om jobbet.</a:t>
            </a:r>
          </a:p>
          <a:p>
            <a:pPr>
              <a:spcBef>
                <a:spcPts val="0"/>
              </a:spcBef>
            </a:pPr>
            <a:r>
              <a:t> </a:t>
            </a:r>
          </a:p>
          <a:p>
            <a:pPr>
              <a:spcBef>
                <a:spcPts val="0"/>
              </a:spcBef>
            </a:pPr>
            <a:r>
              <a:t>Här kan du också välja att visa någon av Handels två kortfilmer om lön eller uppsägning. Låt eleverna diskutera de olika scenarierna. Se den särskilda handledning som finns till filmerna för hjälp med diskussionen kring filmerna.</a:t>
            </a:r>
          </a:p>
          <a:p>
            <a:pPr>
              <a:spcBef>
                <a:spcPts val="0"/>
              </a:spcBef>
            </a:pPr>
            <a:r>
              <a:t> </a:t>
            </a:r>
          </a:p>
          <a:p>
            <a:pPr>
              <a:spcBef>
                <a:spcPts val="0"/>
              </a:spcBef>
              <a:defRPr b="1"/>
            </a:pPr>
            <a:r>
              <a:t>Verktyg:</a:t>
            </a:r>
          </a:p>
          <a:p>
            <a:pPr>
              <a:spcBef>
                <a:spcPts val="0"/>
              </a:spcBef>
            </a:pPr>
            <a:r>
              <a:t>Handels folder ”På väg ut i arbetslivet”</a:t>
            </a:r>
          </a:p>
          <a:p>
            <a:pPr>
              <a:spcBef>
                <a:spcPts val="0"/>
              </a:spcBef>
            </a:pPr>
            <a:endParaRPr/>
          </a:p>
          <a:p>
            <a:pPr>
              <a:spcBef>
                <a:spcPts val="0"/>
              </a:spcBef>
              <a:defRPr u="sng"/>
            </a:pPr>
            <a:r>
              <a:t>Handels kortfilmer: </a:t>
            </a:r>
          </a:p>
          <a:p>
            <a:pPr>
              <a:spcBef>
                <a:spcPts val="0"/>
              </a:spcBef>
              <a:defRPr u="sng"/>
            </a:pPr>
            <a:endParaRPr/>
          </a:p>
          <a:p>
            <a:pPr>
              <a:spcBef>
                <a:spcPts val="0"/>
              </a:spcBef>
            </a:pPr>
            <a:r>
              <a:t>Cassandra söker jobb (lön)</a:t>
            </a:r>
          </a:p>
          <a:p>
            <a:pPr>
              <a:spcBef>
                <a:spcPts val="0"/>
              </a:spcBef>
            </a:pPr>
            <a:r>
              <a:rPr u="sng">
                <a:solidFill>
                  <a:srgbClr val="0000FF"/>
                </a:solidFill>
                <a:uFill>
                  <a:solidFill>
                    <a:srgbClr val="0000FF"/>
                  </a:solidFill>
                </a:uFill>
                <a:hlinkClick r:id="rId3"/>
              </a:rPr>
              <a:t>https://www.youtube.com/watch?v=5QtEXAdDYFw</a:t>
            </a:r>
          </a:p>
          <a:p>
            <a:pPr>
              <a:spcBef>
                <a:spcPts val="0"/>
              </a:spcBef>
            </a:pPr>
            <a:endParaRPr u="sng">
              <a:solidFill>
                <a:srgbClr val="0000FF"/>
              </a:solidFill>
              <a:uFill>
                <a:solidFill>
                  <a:srgbClr val="0000FF"/>
                </a:solidFill>
              </a:uFill>
              <a:hlinkClick r:id="rId3"/>
            </a:endParaRPr>
          </a:p>
          <a:p>
            <a:pPr>
              <a:spcBef>
                <a:spcPts val="0"/>
              </a:spcBef>
            </a:pPr>
            <a:r>
              <a:t>Sara får gå (uppsägning)</a:t>
            </a:r>
          </a:p>
          <a:p>
            <a:pPr>
              <a:spcBef>
                <a:spcPts val="0"/>
              </a:spcBef>
            </a:pPr>
            <a:r>
              <a:rPr u="sng">
                <a:solidFill>
                  <a:srgbClr val="0000FF"/>
                </a:solidFill>
                <a:uFill>
                  <a:solidFill>
                    <a:srgbClr val="0000FF"/>
                  </a:solidFill>
                </a:uFill>
                <a:hlinkClick r:id="rId4"/>
              </a:rPr>
              <a:t>https://www.youtube.com/watch?v=mNWKHd1ZV8k</a:t>
            </a:r>
          </a:p>
          <a:p>
            <a:pPr>
              <a:spcBef>
                <a:spcPts val="0"/>
              </a:spcBef>
            </a:pPr>
            <a:endParaRPr u="sng">
              <a:solidFill>
                <a:srgbClr val="0000FF"/>
              </a:solidFill>
              <a:uFill>
                <a:solidFill>
                  <a:srgbClr val="0000FF"/>
                </a:solidFill>
              </a:uFill>
              <a:hlinkClick r:id="rId4"/>
            </a:endParaRPr>
          </a:p>
          <a:p>
            <a:pPr>
              <a:spcBef>
                <a:spcPts val="0"/>
              </a:spcBef>
            </a:pPr>
            <a:r>
              <a:t>Handledning till filmerna finns på </a:t>
            </a:r>
            <a:r>
              <a:rPr u="sng">
                <a:solidFill>
                  <a:srgbClr val="0000FF"/>
                </a:solidFill>
                <a:uFill>
                  <a:solidFill>
                    <a:srgbClr val="0000FF"/>
                  </a:solidFill>
                </a:uFill>
                <a:hlinkClick r:id="rId5"/>
              </a:rPr>
              <a:t>www.handels.se/skolinfo</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Shape 663"/>
          <p:cNvSpPr>
            <a:spLocks noGrp="1" noRot="1" noChangeAspect="1"/>
          </p:cNvSpPr>
          <p:nvPr>
            <p:ph type="sldImg"/>
          </p:nvPr>
        </p:nvSpPr>
        <p:spPr>
          <a:xfrm>
            <a:off x="381000" y="685800"/>
            <a:ext cx="6096000" cy="3429000"/>
          </a:xfrm>
          <a:prstGeom prst="rect">
            <a:avLst/>
          </a:prstGeom>
        </p:spPr>
        <p:txBody>
          <a:bodyPr/>
          <a:lstStyle/>
          <a:p>
            <a:endParaRPr/>
          </a:p>
        </p:txBody>
      </p:sp>
      <p:sp>
        <p:nvSpPr>
          <p:cNvPr id="664" name="Shape 664"/>
          <p:cNvSpPr>
            <a:spLocks noGrp="1"/>
          </p:cNvSpPr>
          <p:nvPr>
            <p:ph type="body" sz="quarter" idx="1"/>
          </p:nvPr>
        </p:nvSpPr>
        <p:spPr>
          <a:prstGeom prst="rect">
            <a:avLst/>
          </a:prstGeom>
        </p:spPr>
        <p:txBody>
          <a:bodyPr/>
          <a:lstStyle/>
          <a:p>
            <a:pPr>
              <a:spcBef>
                <a:spcPts val="0"/>
              </a:spcBef>
            </a:pPr>
            <a:r>
              <a:t>Dela ut ett förslag på anställningsbevis eller visa på det som finns i powerpointen. Berätta lite om hur det ska vara ifyllt. </a:t>
            </a:r>
          </a:p>
          <a:p>
            <a:pPr>
              <a:spcBef>
                <a:spcPts val="0"/>
              </a:spcBef>
            </a:pPr>
            <a:endParaRPr/>
          </a:p>
          <a:p>
            <a:pPr>
              <a:spcBef>
                <a:spcPts val="0"/>
              </a:spcBef>
            </a:pPr>
            <a:r>
              <a:t>Det ska tydligt framgå exakt vilken arbetsgivare du arbetar för samt på vilket/vilka arbetsställen (var) du förväntas arbeta. Det ska också framgå vilken anställningsform du har. Det ska framgå vilken tid anställningen omfattar. Alltså när anställningen startar och eventuellt slutar (om tidsbegränsad anställning). </a:t>
            </a:r>
          </a:p>
          <a:p>
            <a:pPr>
              <a:spcBef>
                <a:spcPts val="0"/>
              </a:spcBef>
            </a:pPr>
            <a:endParaRPr/>
          </a:p>
          <a:p>
            <a:pPr>
              <a:spcBef>
                <a:spcPts val="0"/>
              </a:spcBef>
            </a:pPr>
            <a:r>
              <a:t>Påminn om att det är viktigt att som anställd får ett av originalen och sparar det på en plats som du själv har tillgång till. Förslagsvis hemma. </a:t>
            </a:r>
          </a:p>
          <a:p>
            <a:pPr>
              <a:spcBef>
                <a:spcPts val="0"/>
              </a:spcBef>
            </a:pPr>
            <a:endParaRPr/>
          </a:p>
          <a:p>
            <a:pPr>
              <a:spcBef>
                <a:spcPts val="0"/>
              </a:spcBef>
            </a:pPr>
            <a:r>
              <a:t>De saker dem kommit överens om med arbetsgivaren ska stå med, bland annat vilken lön som gäller. </a:t>
            </a:r>
          </a:p>
          <a:p>
            <a:pPr>
              <a:spcBef>
                <a:spcPts val="0"/>
              </a:spcBef>
            </a:pPr>
            <a:endParaRPr/>
          </a:p>
          <a:p>
            <a:pPr>
              <a:spcBef>
                <a:spcPts val="0"/>
              </a:spcBef>
            </a:pPr>
            <a:r>
              <a:t>Självklart ska kollektivavtalet följas. Om det står en lägre lön i anställningsbeviset än vad kollektivavtalet lägst stipulerar så gäller den högre lönen i kollektivavtalet förutsatt att arbetsgivaren är bundet av kollektivavtalet. Det vill säga är med i arbetsgivarorganisationen eller själv har skrivit under kollektivavtalet (så kallat hängavtal).</a:t>
            </a:r>
          </a:p>
          <a:p>
            <a:pPr>
              <a:spcBef>
                <a:spcPts val="0"/>
              </a:spcBef>
            </a:pPr>
            <a:endParaRPr/>
          </a:p>
          <a:p>
            <a:pPr>
              <a:spcBef>
                <a:spcPts val="0"/>
              </a:spcBef>
            </a:pPr>
            <a:r>
              <a:t>Handels inställning är att du ska ha ett anställningsbevis första jobbdagen. </a:t>
            </a:r>
          </a:p>
          <a:p>
            <a:pPr>
              <a:spcBef>
                <a:spcPts val="0"/>
              </a:spcBef>
            </a:pPr>
            <a:r>
              <a:t> </a:t>
            </a:r>
          </a:p>
          <a:p>
            <a:pPr>
              <a:spcBef>
                <a:spcPts val="0"/>
              </a:spcBef>
              <a:defRPr b="1"/>
            </a:pPr>
            <a:r>
              <a:t>Verktyg:</a:t>
            </a:r>
          </a:p>
          <a:p>
            <a:pPr>
              <a:spcBef>
                <a:spcPts val="0"/>
              </a:spcBef>
            </a:pPr>
            <a:r>
              <a:t>Förslag på anställningsbevis. Finns på handels.se/skolinfo</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Shape 716"/>
          <p:cNvSpPr>
            <a:spLocks noGrp="1" noRot="1" noChangeAspect="1"/>
          </p:cNvSpPr>
          <p:nvPr>
            <p:ph type="sldImg"/>
          </p:nvPr>
        </p:nvSpPr>
        <p:spPr>
          <a:xfrm>
            <a:off x="381000" y="685800"/>
            <a:ext cx="6096000" cy="3429000"/>
          </a:xfrm>
          <a:prstGeom prst="rect">
            <a:avLst/>
          </a:prstGeom>
        </p:spPr>
        <p:txBody>
          <a:bodyPr/>
          <a:lstStyle/>
          <a:p>
            <a:endParaRPr/>
          </a:p>
        </p:txBody>
      </p:sp>
      <p:sp>
        <p:nvSpPr>
          <p:cNvPr id="717" name="Shape 717"/>
          <p:cNvSpPr>
            <a:spLocks noGrp="1"/>
          </p:cNvSpPr>
          <p:nvPr>
            <p:ph type="body" sz="quarter" idx="1"/>
          </p:nvPr>
        </p:nvSpPr>
        <p:spPr>
          <a:prstGeom prst="rect">
            <a:avLst/>
          </a:prstGeom>
        </p:spPr>
        <p:txBody>
          <a:bodyPr/>
          <a:lstStyle/>
          <a:p>
            <a:pPr>
              <a:spcBef>
                <a:spcPts val="0"/>
              </a:spcBef>
              <a:defRPr b="1"/>
            </a:pPr>
            <a:r>
              <a:rPr lang="sv-SE" dirty="0"/>
              <a:t>Förklara de olika anställningsformerna.</a:t>
            </a:r>
          </a:p>
          <a:p>
            <a:pPr>
              <a:spcBef>
                <a:spcPts val="0"/>
              </a:spcBef>
            </a:pPr>
            <a:r>
              <a:rPr lang="sv-SE" dirty="0"/>
              <a:t> </a:t>
            </a:r>
          </a:p>
          <a:p>
            <a:pPr>
              <a:spcBef>
                <a:spcPts val="0"/>
              </a:spcBef>
              <a:defRPr b="1"/>
            </a:pPr>
            <a:r>
              <a:rPr lang="sv-SE" dirty="0"/>
              <a:t>Tillsvidare   </a:t>
            </a:r>
            <a:r>
              <a:rPr lang="sv-SE" b="0" dirty="0"/>
              <a:t>En anställning som fortsätter tills dess arbetsgivaren eller den anställda säger upp den. Trygg form av anställning, kallas ofta för ”fast”.</a:t>
            </a:r>
            <a:r>
              <a:rPr lang="sv-SE" dirty="0"/>
              <a:t> </a:t>
            </a:r>
            <a:endParaRPr lang="sv-SE" b="0" dirty="0"/>
          </a:p>
          <a:p>
            <a:pPr>
              <a:spcBef>
                <a:spcPts val="0"/>
              </a:spcBef>
            </a:pPr>
            <a:r>
              <a:rPr lang="sv-SE" dirty="0"/>
              <a:t>Uppsägning från arbetsgivarens sida kräver saklig grund. Antingen på grund av så kallad arbetsbrist eller personliga skäl. </a:t>
            </a:r>
          </a:p>
          <a:p>
            <a:pPr>
              <a:spcBef>
                <a:spcPts val="0"/>
              </a:spcBef>
              <a:defRPr u="sng"/>
            </a:pPr>
            <a:r>
              <a:rPr lang="sv-SE" dirty="0"/>
              <a:t>Personliga skäl </a:t>
            </a:r>
            <a:r>
              <a:rPr lang="sv-SE" u="none" dirty="0"/>
              <a:t>handlar oftast om misskötsamhet, ibland trots varningar. </a:t>
            </a:r>
          </a:p>
          <a:p>
            <a:pPr>
              <a:spcBef>
                <a:spcPts val="0"/>
              </a:spcBef>
              <a:defRPr u="sng"/>
            </a:pPr>
            <a:r>
              <a:rPr lang="sv-SE" dirty="0"/>
              <a:t>Vid uppsägning på grund av arbetsbrist</a:t>
            </a:r>
            <a:r>
              <a:rPr lang="sv-SE" u="none" dirty="0"/>
              <a:t> går man efter en turordningslista där den som senast anställdes är den första att bli uppsagd. Detta om inte en annan lösning förhandlas fram med facket. Det är vanligt att facket hittar bättre lösning. Om du blir uppsagd har du minst en månads uppsägningstid.</a:t>
            </a:r>
          </a:p>
          <a:p>
            <a:pPr>
              <a:spcBef>
                <a:spcPts val="0"/>
              </a:spcBef>
            </a:pPr>
            <a:endParaRPr lang="sv-SE" u="none" dirty="0"/>
          </a:p>
          <a:p>
            <a:pPr>
              <a:spcBef>
                <a:spcPts val="0"/>
              </a:spcBef>
              <a:defRPr b="1"/>
            </a:pPr>
            <a:r>
              <a:rPr lang="sv-SE" dirty="0"/>
              <a:t>Provanställning  </a:t>
            </a:r>
            <a:r>
              <a:rPr lang="sv-SE" b="0" dirty="0"/>
              <a:t> En anställning som efter senast 6 månader övergår till en tillsvidareanställning.</a:t>
            </a:r>
            <a:r>
              <a:rPr lang="sv-SE" dirty="0"/>
              <a:t> En frisörelev </a:t>
            </a:r>
            <a:r>
              <a:rPr lang="sv-SE" i="1" u="sng" dirty="0"/>
              <a:t>kan ha </a:t>
            </a:r>
            <a:r>
              <a:rPr lang="sv-SE" dirty="0"/>
              <a:t>provanställning upp till 8 månader</a:t>
            </a:r>
            <a:r>
              <a:rPr lang="sv-SE" b="1" dirty="0"/>
              <a:t>.</a:t>
            </a:r>
            <a:r>
              <a:rPr lang="sv-SE" b="0" dirty="0"/>
              <a:t> Detta är arbetsgivarens chans att kolla om man passar för jobbet. En provanställning kan avbrytas under prövotiden. Du har då två veckors uppsägningstid.</a:t>
            </a:r>
            <a:r>
              <a:rPr lang="sv-SE" dirty="0"/>
              <a:t>  </a:t>
            </a:r>
          </a:p>
          <a:p>
            <a:pPr>
              <a:spcBef>
                <a:spcPts val="0"/>
              </a:spcBef>
              <a:defRPr sz="800"/>
            </a:pPr>
            <a:endParaRPr lang="sv-SE" b="0" dirty="0"/>
          </a:p>
          <a:p>
            <a:pPr>
              <a:spcBef>
                <a:spcPts val="0"/>
              </a:spcBef>
              <a:defRPr u="sng"/>
            </a:pPr>
            <a:r>
              <a:rPr lang="sv-SE" dirty="0"/>
              <a:t>Visstidsanställningar/olika former av tidsbegränsade anställningar:</a:t>
            </a:r>
          </a:p>
          <a:p>
            <a:pPr>
              <a:spcBef>
                <a:spcPts val="0"/>
              </a:spcBef>
              <a:defRPr u="sng"/>
            </a:pPr>
            <a:endParaRPr lang="sv-SE" dirty="0"/>
          </a:p>
          <a:p>
            <a:pPr>
              <a:spcBef>
                <a:spcPts val="0"/>
              </a:spcBef>
              <a:defRPr b="1"/>
            </a:pPr>
            <a:r>
              <a:rPr lang="sv-SE" dirty="0"/>
              <a:t>Vikariat</a:t>
            </a:r>
            <a:r>
              <a:rPr lang="sv-SE" b="0" dirty="0"/>
              <a:t>   Ett vikariat betyder att du jobbar för en annan person medan den är sjuk/föräldraledig eller liknande. </a:t>
            </a:r>
          </a:p>
          <a:p>
            <a:pPr>
              <a:spcBef>
                <a:spcPts val="0"/>
              </a:spcBef>
            </a:pPr>
            <a:endParaRPr lang="sv-SE" b="0" dirty="0"/>
          </a:p>
          <a:p>
            <a:pPr>
              <a:spcBef>
                <a:spcPts val="0"/>
              </a:spcBef>
              <a:defRPr b="1"/>
            </a:pPr>
            <a:r>
              <a:rPr lang="sv-SE" dirty="0"/>
              <a:t>Säsongsanställning</a:t>
            </a:r>
            <a:r>
              <a:rPr lang="sv-SE" b="0" dirty="0"/>
              <a:t>    En säsongsanställning kan träffas för ett arbete som bara kan utföras under en viss säsong. Så som skidlärare i fjällen, attraktionsansvarig på Gröna Lund eller Liseberg, bärplockning och så vidare.</a:t>
            </a:r>
          </a:p>
          <a:p>
            <a:pPr>
              <a:spcBef>
                <a:spcPts val="0"/>
              </a:spcBef>
            </a:pPr>
            <a:endParaRPr lang="sv-SE" b="0" dirty="0"/>
          </a:p>
          <a:p>
            <a:pPr>
              <a:spcBef>
                <a:spcPts val="0"/>
              </a:spcBef>
              <a:defRPr b="1"/>
            </a:pPr>
            <a:r>
              <a:rPr lang="sv-SE" dirty="0"/>
              <a:t>Särskild visstidsanställning    </a:t>
            </a:r>
            <a:r>
              <a:rPr lang="sv-SE" b="0" dirty="0"/>
              <a:t>Kallas av många för timanställning eller vid behov. Det är problematiskt att många, speciellt unga, tvingas ha mycket otrygga jobb under väldigt lång tid vilket gör det svårt att planera sina liv och känna trygghet. Många med särskild visstidsanställning har en mycket otrygg arbetssituation. Handels arbetar för trygga jobb och förbättring.</a:t>
            </a:r>
            <a:r>
              <a:rPr lang="sv-SE" dirty="0"/>
              <a:t> </a:t>
            </a:r>
            <a:endParaRPr lang="sv-SE" b="0" dirty="0"/>
          </a:p>
          <a:p>
            <a:pPr algn="l"/>
            <a:r>
              <a:rPr lang="sv-SE" dirty="0"/>
              <a:t>Handels tycker att arbetsgivarens permanenta behov av arbetskraft ska fyllas genom trygga anställningar. Inte genom korta särskilda visstidsanställningar. Så är det tyvärr inte idag. </a:t>
            </a:r>
            <a:br>
              <a:rPr lang="sv-SE" dirty="0"/>
            </a:br>
            <a:br>
              <a:rPr lang="sv-SE" dirty="0"/>
            </a:br>
            <a:r>
              <a:rPr lang="sv-SE" i="1" dirty="0"/>
              <a:t>E</a:t>
            </a:r>
            <a:r>
              <a:rPr lang="sv-SE" b="0" i="1" dirty="0">
                <a:solidFill>
                  <a:srgbClr val="363636"/>
                </a:solidFill>
                <a:effectLst/>
                <a:latin typeface="Open Sans" panose="020B0606030504020204" pitchFamily="34" charset="0"/>
              </a:rPr>
              <a:t>n särskild visstidsanställning börjar och slutar vid ett bestämt datum. Det finns ingen bestämd uppsägningstid för anställningsformen i lag, men huvudregeln är att anställningen inte går att avbryta i förväg om man inte har avtalat om annat. I vissa </a:t>
            </a:r>
            <a:r>
              <a:rPr lang="sv-SE" b="0" i="1" u="none" strike="noStrike" dirty="0">
                <a:solidFill>
                  <a:srgbClr val="D1111C"/>
                </a:solidFill>
                <a:effectLst/>
                <a:latin typeface="Open Sans" panose="020B0606030504020204" pitchFamily="34" charset="0"/>
                <a:hlinkClick r:id="rId3" tooltip="kollektivavtal"/>
              </a:rPr>
              <a:t>kollektivavtal</a:t>
            </a:r>
            <a:r>
              <a:rPr lang="sv-SE" b="0" i="1" dirty="0">
                <a:solidFill>
                  <a:srgbClr val="363636"/>
                </a:solidFill>
                <a:effectLst/>
                <a:latin typeface="Open Sans" panose="020B0606030504020204" pitchFamily="34" charset="0"/>
              </a:rPr>
              <a:t> finns bestämmelser om uppsägningstid vid särskild visstidsanställning. </a:t>
            </a:r>
          </a:p>
          <a:p>
            <a:pPr algn="l"/>
            <a:r>
              <a:rPr lang="sv-SE" b="0" i="1" dirty="0">
                <a:solidFill>
                  <a:srgbClr val="363636"/>
                </a:solidFill>
                <a:effectLst/>
                <a:latin typeface="Open Sans" panose="020B0606030504020204" pitchFamily="34" charset="0"/>
              </a:rPr>
              <a:t>I samband med att du anställs på en särskild visstidsanställning ska arbetsgivaren ge dig ett skriftlig besked om att det är en särskild visstidsanställning och när och hur den ska avslutas.</a:t>
            </a:r>
          </a:p>
          <a:p>
            <a:pPr algn="l"/>
            <a:r>
              <a:rPr lang="sv-SE" b="1" i="1" dirty="0">
                <a:solidFill>
                  <a:srgbClr val="222222"/>
                </a:solidFill>
                <a:effectLst/>
                <a:latin typeface="Lato" panose="020F0502020204030203" pitchFamily="34" charset="0"/>
              </a:rPr>
              <a:t>Särskild beräkning av anställningstid</a:t>
            </a:r>
          </a:p>
          <a:p>
            <a:pPr algn="l"/>
            <a:r>
              <a:rPr lang="sv-SE" b="0" i="1" dirty="0">
                <a:solidFill>
                  <a:srgbClr val="363636"/>
                </a:solidFill>
                <a:effectLst/>
                <a:latin typeface="Open Sans" panose="020B0606030504020204" pitchFamily="34" charset="0"/>
              </a:rPr>
              <a:t>Anställningstiden vid särskild visstid beräknas på ett speciellt sätt. Om en anställd haft tre eller fler anställningar med särskild visstid under en kalendermånad ska tiden mellan dessa anställningar räknas som anställningstid.</a:t>
            </a:r>
          </a:p>
          <a:p>
            <a:pPr algn="l"/>
            <a:r>
              <a:rPr lang="sv-SE" b="1" i="1" dirty="0">
                <a:solidFill>
                  <a:srgbClr val="222222"/>
                </a:solidFill>
                <a:effectLst/>
                <a:latin typeface="Lato" panose="020F0502020204030203" pitchFamily="34" charset="0"/>
              </a:rPr>
              <a:t>Övergår till tillsvidareanställning</a:t>
            </a:r>
          </a:p>
          <a:p>
            <a:pPr algn="l"/>
            <a:r>
              <a:rPr lang="sv-SE" b="0" i="1" dirty="0">
                <a:solidFill>
                  <a:srgbClr val="363636"/>
                </a:solidFill>
                <a:effectLst/>
                <a:latin typeface="Open Sans" panose="020B0606030504020204" pitchFamily="34" charset="0"/>
              </a:rPr>
              <a:t>Det finns två sätt en särskild visstidsanställning kan övergå till en tillsvidareanställning:</a:t>
            </a:r>
          </a:p>
          <a:p>
            <a:pPr algn="l"/>
            <a:r>
              <a:rPr lang="sv-SE" b="0" i="1" dirty="0">
                <a:solidFill>
                  <a:srgbClr val="363636"/>
                </a:solidFill>
                <a:effectLst/>
                <a:latin typeface="Open Sans" panose="020B0606030504020204" pitchFamily="34" charset="0"/>
              </a:rPr>
              <a:t>1. Om en arbetstagare under en femårsperiod haft en särskild visstidsanställning hos en arbetsgivare i sammanlagt mer än ett år övergår anställningen till en tillsvidareanställning, vanligen så kallad fast anställning.</a:t>
            </a:r>
          </a:p>
          <a:p>
            <a:pPr algn="l"/>
            <a:r>
              <a:rPr lang="sv-SE" b="0" i="1" dirty="0">
                <a:solidFill>
                  <a:srgbClr val="363636"/>
                </a:solidFill>
                <a:effectLst/>
                <a:latin typeface="Open Sans" panose="020B0606030504020204" pitchFamily="34" charset="0"/>
              </a:rPr>
              <a:t>2. Om du haft olika sorters visstidsanställning, alltså särskild visstid, vikariat eller säsongsanställning, hos en arbetsgivare och dessa följt på varandra så övergår den särskilda visstidsanställningen till en tillsvidareanställning efter att du uppnått ett år (med särskild visstidsanställning). Det finns ingen begränsning av hur lång tidsperiod det rör sig om, kravet är att anställningarna följt på varandra. Med det menas att det inte varit längre än 6 månader mellan de olika anställningarna. I sådana fall ska arbetsgivaren på din begäran lämna skriftlig information om alla anställningar som har betydelse för tillämpningen av alternativ 2.</a:t>
            </a:r>
          </a:p>
          <a:p>
            <a:pPr>
              <a:spcBef>
                <a:spcPts val="0"/>
              </a:spcBef>
              <a:defRPr b="1"/>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 name="Shape 1076"/>
          <p:cNvSpPr>
            <a:spLocks noGrp="1" noRot="1" noChangeAspect="1"/>
          </p:cNvSpPr>
          <p:nvPr>
            <p:ph type="sldImg"/>
          </p:nvPr>
        </p:nvSpPr>
        <p:spPr>
          <a:xfrm>
            <a:off x="381000" y="685800"/>
            <a:ext cx="6096000" cy="3429000"/>
          </a:xfrm>
          <a:prstGeom prst="rect">
            <a:avLst/>
          </a:prstGeom>
        </p:spPr>
        <p:txBody>
          <a:bodyPr/>
          <a:lstStyle/>
          <a:p>
            <a:endParaRPr/>
          </a:p>
        </p:txBody>
      </p:sp>
      <p:sp>
        <p:nvSpPr>
          <p:cNvPr id="1077" name="Shape 1077"/>
          <p:cNvSpPr>
            <a:spLocks noGrp="1"/>
          </p:cNvSpPr>
          <p:nvPr>
            <p:ph type="body" sz="quarter" idx="1"/>
          </p:nvPr>
        </p:nvSpPr>
        <p:spPr>
          <a:prstGeom prst="rect">
            <a:avLst/>
          </a:prstGeom>
        </p:spPr>
        <p:txBody>
          <a:bodyPr/>
          <a:lstStyle/>
          <a:p>
            <a:r>
              <a:t>Summera viktiga saker som du vill att eleverna tar med sig. Exempelvis:</a:t>
            </a:r>
          </a:p>
          <a:p>
            <a:endParaRPr/>
          </a:p>
          <a:p>
            <a:pPr>
              <a:defRPr b="1"/>
            </a:pPr>
            <a:r>
              <a:t>Kollektivavtal</a:t>
            </a:r>
            <a:r>
              <a:rPr b="0"/>
              <a:t>. Kolla så att det finns kollektivavtal på arbetsplatsen du ska jobba på. Då får du en schyst lön och rätt till andra ersättningar. </a:t>
            </a:r>
          </a:p>
          <a:p>
            <a:endParaRPr b="0"/>
          </a:p>
          <a:p>
            <a:pPr>
              <a:defRPr b="1"/>
            </a:pPr>
            <a:r>
              <a:t>Anställningsbevis</a:t>
            </a:r>
            <a:r>
              <a:rPr b="0"/>
              <a:t>. Se till att få ett anställningsbevis så du vet under vilka villkor (antal timmar, lön med mera) du är anställd och att du faktiskt har en anställning.</a:t>
            </a:r>
          </a:p>
          <a:p>
            <a:endParaRPr b="0"/>
          </a:p>
          <a:p>
            <a:pPr>
              <a:defRPr b="1"/>
            </a:pPr>
            <a:r>
              <a:t>Lönebesked</a:t>
            </a:r>
            <a:r>
              <a:rPr b="0"/>
              <a:t>. Du ska få lönebesked i samband med lönen. Där står hur många timmar du arbetat, lönen och övriga ersättningar som ob- och semesterersättning. Där ser du också att arbetsgivaren dragit skatt.</a:t>
            </a:r>
          </a:p>
          <a:p>
            <a:endParaRPr b="0"/>
          </a:p>
          <a:p>
            <a:pPr>
              <a:defRPr b="1"/>
            </a:pPr>
            <a:r>
              <a:t>Arbetsintyg</a:t>
            </a:r>
            <a:r>
              <a:rPr b="0"/>
              <a:t>. När du slutar jobbar ska du be om ett arbetsintyg. Det är bra att ha som en merit för framtida jobb.</a:t>
            </a:r>
          </a:p>
          <a:p>
            <a:endParaRPr b="0"/>
          </a:p>
          <a:p>
            <a:pPr>
              <a:defRPr b="1"/>
            </a:pPr>
            <a:r>
              <a:t>Försäkringar</a:t>
            </a:r>
            <a:r>
              <a:rPr b="0"/>
              <a:t>.</a:t>
            </a:r>
            <a:r>
              <a:t> </a:t>
            </a:r>
            <a:r>
              <a:rPr b="0"/>
              <a:t>Ett bra sätt att vara säker på att du är försäkrad är att jobba på en arbetsplats med kollektivavtal. </a:t>
            </a:r>
          </a:p>
          <a:p>
            <a:endParaRPr b="0"/>
          </a:p>
          <a:p>
            <a:pPr>
              <a:defRPr b="1"/>
            </a:pPr>
            <a:r>
              <a:t>Semesterersättning</a:t>
            </a:r>
            <a:r>
              <a:rPr b="0"/>
              <a:t>. Enligt lag har du alltid rätt till semesterersättning, den ska vara minst 12 procent och ska inte vara inbakad i timlönen. 13 procent om du jobbar i en butik/salong med kollektivavtal.</a:t>
            </a:r>
          </a:p>
          <a:p>
            <a:endParaRPr b="0"/>
          </a:p>
          <a:p>
            <a:pPr>
              <a:defRPr b="1"/>
            </a:pPr>
            <a:r>
              <a:t>Rast och paus</a:t>
            </a:r>
            <a:r>
              <a:rPr b="0"/>
              <a:t>. Du har rätt till de pauser som arbetet kräver. Efter fem timmar har du också rätt till rast. En rast är oftast obetald och du har rätt att lämna arbetsplatsen om du skulle vilja. En paus är oftast kortare paus på arbetsplatsen och betald. </a:t>
            </a:r>
          </a:p>
          <a:p>
            <a:endParaRPr b="0"/>
          </a:p>
          <a:p>
            <a:pPr>
              <a:defRPr b="1"/>
            </a:pPr>
            <a:r>
              <a:t>Medlemskap i facket</a:t>
            </a:r>
            <a:r>
              <a:rPr b="0"/>
              <a:t>. Såklart.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Shape 727"/>
          <p:cNvSpPr>
            <a:spLocks noGrp="1" noRot="1" noChangeAspect="1"/>
          </p:cNvSpPr>
          <p:nvPr>
            <p:ph type="sldImg"/>
          </p:nvPr>
        </p:nvSpPr>
        <p:spPr>
          <a:xfrm>
            <a:off x="381000" y="685800"/>
            <a:ext cx="6096000" cy="3429000"/>
          </a:xfrm>
          <a:prstGeom prst="rect">
            <a:avLst/>
          </a:prstGeom>
        </p:spPr>
        <p:txBody>
          <a:bodyPr/>
          <a:lstStyle/>
          <a:p>
            <a:endParaRPr/>
          </a:p>
        </p:txBody>
      </p:sp>
      <p:sp>
        <p:nvSpPr>
          <p:cNvPr id="728" name="Shape 728"/>
          <p:cNvSpPr>
            <a:spLocks noGrp="1"/>
          </p:cNvSpPr>
          <p:nvPr>
            <p:ph type="body" sz="quarter" idx="1"/>
          </p:nvPr>
        </p:nvSpPr>
        <p:spPr>
          <a:prstGeom prst="rect">
            <a:avLst/>
          </a:prstGeom>
        </p:spPr>
        <p:txBody>
          <a:bodyPr/>
          <a:lstStyle/>
          <a:p>
            <a:pPr>
              <a:spcBef>
                <a:spcPts val="0"/>
              </a:spcBef>
            </a:pPr>
            <a:r>
              <a:t>Regnavtal är ett problem, särskilt för sommarjobbare. Det betyder att den anställde inte får jobba som planerat om vädret är dåligt och arbetsgivarens verksamhet går på lågvarv. Regnavtal är inte okej. </a:t>
            </a:r>
          </a:p>
          <a:p>
            <a:pPr>
              <a:spcBef>
                <a:spcPts val="0"/>
              </a:spcBef>
            </a:pPr>
            <a:endParaRPr/>
          </a:p>
          <a:p>
            <a:pPr>
              <a:spcBef>
                <a:spcPts val="0"/>
              </a:spcBef>
            </a:pPr>
            <a:r>
              <a:t>En del arbetsgivare försöker tyvärr göra jobbet till något där de anställda får ta risken.</a:t>
            </a:r>
          </a:p>
          <a:p>
            <a:pPr>
              <a:spcBef>
                <a:spcPts val="0"/>
              </a:spcBef>
            </a:pPr>
            <a:endParaRPr/>
          </a:p>
          <a:p>
            <a:pPr>
              <a:spcBef>
                <a:spcPts val="0"/>
              </a:spcBef>
            </a:pPr>
            <a:r>
              <a:t>Du har rätt till din lön enligt schema och det ni kommit överens om. </a:t>
            </a:r>
          </a:p>
          <a:p>
            <a:pPr>
              <a:spcBef>
                <a:spcPts val="0"/>
              </a:spcBef>
            </a:pPr>
            <a:endParaRPr/>
          </a:p>
          <a:p>
            <a:pPr>
              <a:spcBef>
                <a:spcPts val="0"/>
              </a:spcBef>
            </a:pPr>
            <a:r>
              <a:t>Du förebygger många problem genom att ha ett anställningsbevis och ett tydligt schema.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Shape 734"/>
          <p:cNvSpPr>
            <a:spLocks noGrp="1" noRot="1" noChangeAspect="1"/>
          </p:cNvSpPr>
          <p:nvPr>
            <p:ph type="sldImg"/>
          </p:nvPr>
        </p:nvSpPr>
        <p:spPr>
          <a:xfrm>
            <a:off x="381000" y="685800"/>
            <a:ext cx="6096000" cy="3429000"/>
          </a:xfrm>
          <a:prstGeom prst="rect">
            <a:avLst/>
          </a:prstGeom>
        </p:spPr>
        <p:txBody>
          <a:bodyPr/>
          <a:lstStyle/>
          <a:p>
            <a:endParaRPr/>
          </a:p>
        </p:txBody>
      </p:sp>
      <p:sp>
        <p:nvSpPr>
          <p:cNvPr id="735" name="Shape 735"/>
          <p:cNvSpPr>
            <a:spLocks noGrp="1"/>
          </p:cNvSpPr>
          <p:nvPr>
            <p:ph type="body" sz="quarter" idx="1"/>
          </p:nvPr>
        </p:nvSpPr>
        <p:spPr>
          <a:prstGeom prst="rect">
            <a:avLst/>
          </a:prstGeom>
        </p:spPr>
        <p:txBody>
          <a:bodyPr/>
          <a:lstStyle/>
          <a:p>
            <a:pPr>
              <a:spcBef>
                <a:spcPts val="0"/>
              </a:spcBef>
            </a:pPr>
            <a:r>
              <a:t>I Sverige har vi inte minimilöner i lag. Det betyder att det inte är olagligt att betala ut en väldigt låg lön. </a:t>
            </a:r>
          </a:p>
          <a:p>
            <a:pPr>
              <a:spcBef>
                <a:spcPts val="0"/>
              </a:spcBef>
            </a:pPr>
            <a:endParaRPr/>
          </a:p>
          <a:p>
            <a:pPr>
              <a:spcBef>
                <a:spcPts val="0"/>
              </a:spcBef>
            </a:pPr>
            <a:r>
              <a:t>Om du vill kan du fråga eleverna vilken lön de tror att lagen säger att man minst har rätt till. De kommer antagligen bli förvånade när du berättar att svaret är 0 kr. Det finns ju ingen minimilön enligt lag. </a:t>
            </a:r>
          </a:p>
          <a:p>
            <a:pPr>
              <a:spcBef>
                <a:spcPts val="0"/>
              </a:spcBef>
            </a:pPr>
            <a:endParaRPr/>
          </a:p>
          <a:p>
            <a:pPr>
              <a:spcBef>
                <a:spcPts val="0"/>
              </a:spcBef>
            </a:pPr>
            <a:r>
              <a:t>Lägstalöner, rätt till löneökning, ob-tillägg osv står i kollektivavtalen. Det är en bra modell som ger arbetsmarknadens parter inflytande. I länder där dessa saker står i lagar tenderar politiker att hålla ner löner och villkor. Så är det exempelvis i USA.</a:t>
            </a:r>
          </a:p>
          <a:p>
            <a:pPr>
              <a:spcBef>
                <a:spcPts val="0"/>
              </a:spcBef>
            </a:pPr>
            <a:endParaRPr/>
          </a:p>
          <a:p>
            <a:pPr>
              <a:spcBef>
                <a:spcPts val="0"/>
              </a:spcBef>
            </a:pPr>
            <a:r>
              <a:t>Kollektivavtalen är alltså väldigt viktiga i Sverige. Där står det mesta som rör lön.</a:t>
            </a:r>
          </a:p>
          <a:p>
            <a:pPr>
              <a:spcBef>
                <a:spcPts val="0"/>
              </a:spcBef>
            </a:pPr>
            <a:endParaRPr/>
          </a:p>
          <a:p>
            <a:pPr>
              <a:spcBef>
                <a:spcPts val="0"/>
              </a:spcBef>
            </a:pPr>
            <a:r>
              <a:t>Som de flesta avtal har också kollektivavtal ett utgångsdatum. Det innebär att avtalet ska förhandlas om och vi vet därför inte vilka löner och exakt vilka villkor som kommer gälla efter att kollektivavtalen gått ut. </a:t>
            </a:r>
          </a:p>
          <a:p>
            <a:pPr>
              <a:spcBef>
                <a:spcPts val="0"/>
              </a:spcBef>
            </a:pPr>
            <a:endParaRPr/>
          </a:p>
          <a:p>
            <a:pPr>
              <a:spcBef>
                <a:spcPts val="0"/>
              </a:spcBef>
            </a:pPr>
            <a:r>
              <a:t>Det finns ingen garanti för att exempelvis ob-tillägget kommer vara detsamma efter att kollektivavtalen gått ut och ett nytt börjat gälla. </a:t>
            </a:r>
          </a:p>
          <a:p>
            <a:pPr>
              <a:spcBef>
                <a:spcPts val="0"/>
              </a:spcBef>
            </a:pPr>
            <a:endParaRPr/>
          </a:p>
          <a:p>
            <a:pPr>
              <a:spcBef>
                <a:spcPts val="0"/>
              </a:spcBef>
            </a:pPr>
            <a:r>
              <a:t>Vilka löner och villkor som kommer gälla i framtiden beror med andra ord på hur bra kollektivavtal facket lyckas få till. </a:t>
            </a:r>
          </a:p>
          <a:p>
            <a:pPr>
              <a:spcBef>
                <a:spcPts val="0"/>
              </a:spcBef>
              <a:defRPr b="1"/>
            </a:pPr>
            <a:r>
              <a:t>Många medlemmar och facklig styrka ger bra löner och villkor.</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Shape 743"/>
          <p:cNvSpPr>
            <a:spLocks noGrp="1" noRot="1" noChangeAspect="1"/>
          </p:cNvSpPr>
          <p:nvPr>
            <p:ph type="sldImg"/>
          </p:nvPr>
        </p:nvSpPr>
        <p:spPr>
          <a:xfrm>
            <a:off x="381000" y="685800"/>
            <a:ext cx="6096000" cy="3429000"/>
          </a:xfrm>
          <a:prstGeom prst="rect">
            <a:avLst/>
          </a:prstGeom>
        </p:spPr>
        <p:txBody>
          <a:bodyPr/>
          <a:lstStyle/>
          <a:p>
            <a:endParaRPr/>
          </a:p>
        </p:txBody>
      </p:sp>
      <p:sp>
        <p:nvSpPr>
          <p:cNvPr id="744" name="Shape 744"/>
          <p:cNvSpPr>
            <a:spLocks noGrp="1"/>
          </p:cNvSpPr>
          <p:nvPr>
            <p:ph type="body" sz="quarter" idx="1"/>
          </p:nvPr>
        </p:nvSpPr>
        <p:spPr>
          <a:prstGeom prst="rect">
            <a:avLst/>
          </a:prstGeom>
        </p:spPr>
        <p:txBody>
          <a:bodyPr/>
          <a:lstStyle/>
          <a:p>
            <a:pPr>
              <a:spcBef>
                <a:spcPts val="0"/>
              </a:spcBef>
            </a:pPr>
            <a:r>
              <a:t>Många unga hör av sig till facket och har råkat ut för att ha blivit tillfrågade om att ”provjobba” utan att få lön. Alltså jobba gratis. Ställ aldrig upp på det. Det är fel av en arbetsgivare att göra på det viset. </a:t>
            </a:r>
          </a:p>
          <a:p>
            <a:pPr>
              <a:spcBef>
                <a:spcPts val="0"/>
              </a:spcBef>
            </a:pPr>
            <a:endParaRPr/>
          </a:p>
          <a:p>
            <a:pPr>
              <a:spcBef>
                <a:spcPts val="0"/>
              </a:spcBef>
            </a:pPr>
            <a:r>
              <a:t>Påminn om att det ju faktiskt finns provanställningar, där du får lön för den tid du arbetar och arbetsgivaren kan samtidigt se om du är rätt person för jobbet.</a:t>
            </a:r>
          </a:p>
          <a:p>
            <a:pPr>
              <a:spcBef>
                <a:spcPts val="0"/>
              </a:spcBef>
            </a:pPr>
            <a:r>
              <a:t> </a:t>
            </a:r>
          </a:p>
          <a:p>
            <a:pPr>
              <a:spcBef>
                <a:spcPts val="0"/>
              </a:spcBef>
            </a:pPr>
            <a:r>
              <a:t>Påminn om vikten av anställningsbevis.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Shape 1011"/>
          <p:cNvSpPr>
            <a:spLocks noGrp="1" noRot="1" noChangeAspect="1"/>
          </p:cNvSpPr>
          <p:nvPr>
            <p:ph type="sldImg"/>
          </p:nvPr>
        </p:nvSpPr>
        <p:spPr>
          <a:xfrm>
            <a:off x="381000" y="685800"/>
            <a:ext cx="6096000" cy="3429000"/>
          </a:xfrm>
          <a:prstGeom prst="rect">
            <a:avLst/>
          </a:prstGeom>
        </p:spPr>
        <p:txBody>
          <a:bodyPr/>
          <a:lstStyle/>
          <a:p>
            <a:endParaRPr/>
          </a:p>
        </p:txBody>
      </p:sp>
      <p:sp>
        <p:nvSpPr>
          <p:cNvPr id="1012" name="Shape 1012"/>
          <p:cNvSpPr>
            <a:spLocks noGrp="1"/>
          </p:cNvSpPr>
          <p:nvPr>
            <p:ph type="body" sz="quarter" idx="1"/>
          </p:nvPr>
        </p:nvSpPr>
        <p:spPr>
          <a:prstGeom prst="rect">
            <a:avLst/>
          </a:prstGeom>
        </p:spPr>
        <p:txBody>
          <a:bodyPr/>
          <a:lstStyle/>
          <a:p>
            <a:pPr>
              <a:spcBef>
                <a:spcPts val="0"/>
              </a:spcBef>
            </a:pPr>
            <a:r>
              <a:rPr dirty="0" err="1"/>
              <a:t>Många</a:t>
            </a:r>
            <a:r>
              <a:rPr dirty="0"/>
              <a:t> </a:t>
            </a:r>
            <a:r>
              <a:rPr dirty="0" err="1"/>
              <a:t>unga</a:t>
            </a:r>
            <a:r>
              <a:rPr dirty="0"/>
              <a:t> </a:t>
            </a:r>
            <a:r>
              <a:rPr dirty="0" err="1"/>
              <a:t>hör</a:t>
            </a:r>
            <a:r>
              <a:rPr dirty="0"/>
              <a:t> av sig till </a:t>
            </a:r>
            <a:r>
              <a:rPr dirty="0" err="1"/>
              <a:t>facket</a:t>
            </a:r>
            <a:r>
              <a:rPr dirty="0"/>
              <a:t> </a:t>
            </a:r>
            <a:r>
              <a:rPr dirty="0" err="1"/>
              <a:t>och</a:t>
            </a:r>
            <a:r>
              <a:rPr dirty="0"/>
              <a:t> </a:t>
            </a:r>
            <a:r>
              <a:rPr dirty="0" err="1"/>
              <a:t>har</a:t>
            </a:r>
            <a:r>
              <a:rPr dirty="0"/>
              <a:t> </a:t>
            </a:r>
            <a:r>
              <a:rPr dirty="0" err="1"/>
              <a:t>råkat</a:t>
            </a:r>
            <a:r>
              <a:rPr dirty="0"/>
              <a:t> </a:t>
            </a:r>
            <a:r>
              <a:rPr dirty="0" err="1"/>
              <a:t>ut</a:t>
            </a:r>
            <a:r>
              <a:rPr dirty="0"/>
              <a:t> </a:t>
            </a:r>
            <a:r>
              <a:rPr dirty="0" err="1"/>
              <a:t>för</a:t>
            </a:r>
            <a:r>
              <a:rPr dirty="0"/>
              <a:t> </a:t>
            </a:r>
            <a:r>
              <a:rPr dirty="0" err="1"/>
              <a:t>att</a:t>
            </a:r>
            <a:r>
              <a:rPr dirty="0"/>
              <a:t> ha blivit </a:t>
            </a:r>
            <a:r>
              <a:rPr dirty="0" err="1"/>
              <a:t>tillfrågade</a:t>
            </a:r>
            <a:r>
              <a:rPr dirty="0"/>
              <a:t> om </a:t>
            </a:r>
            <a:r>
              <a:rPr dirty="0" err="1"/>
              <a:t>att</a:t>
            </a:r>
            <a:r>
              <a:rPr dirty="0"/>
              <a:t> ”</a:t>
            </a:r>
            <a:r>
              <a:rPr dirty="0" err="1"/>
              <a:t>provjobba</a:t>
            </a:r>
            <a:r>
              <a:rPr dirty="0"/>
              <a:t>” </a:t>
            </a:r>
            <a:r>
              <a:rPr dirty="0" err="1"/>
              <a:t>utan</a:t>
            </a:r>
            <a:r>
              <a:rPr dirty="0"/>
              <a:t> </a:t>
            </a:r>
            <a:r>
              <a:rPr dirty="0" err="1"/>
              <a:t>att</a:t>
            </a:r>
            <a:r>
              <a:rPr dirty="0"/>
              <a:t> </a:t>
            </a:r>
            <a:r>
              <a:rPr dirty="0" err="1"/>
              <a:t>få</a:t>
            </a:r>
            <a:r>
              <a:rPr dirty="0"/>
              <a:t> </a:t>
            </a:r>
            <a:r>
              <a:rPr dirty="0" err="1"/>
              <a:t>lön</a:t>
            </a:r>
            <a:r>
              <a:rPr dirty="0"/>
              <a:t>. </a:t>
            </a:r>
            <a:r>
              <a:rPr dirty="0" err="1"/>
              <a:t>Alltså</a:t>
            </a:r>
            <a:r>
              <a:rPr dirty="0"/>
              <a:t> </a:t>
            </a:r>
            <a:r>
              <a:rPr dirty="0" err="1"/>
              <a:t>jobba</a:t>
            </a:r>
            <a:r>
              <a:rPr dirty="0"/>
              <a:t> gratis. </a:t>
            </a:r>
            <a:r>
              <a:rPr dirty="0" err="1"/>
              <a:t>Ställ</a:t>
            </a:r>
            <a:r>
              <a:rPr dirty="0"/>
              <a:t> </a:t>
            </a:r>
            <a:r>
              <a:rPr dirty="0" err="1"/>
              <a:t>aldrig</a:t>
            </a:r>
            <a:r>
              <a:rPr dirty="0"/>
              <a:t> </a:t>
            </a:r>
            <a:r>
              <a:rPr dirty="0" err="1"/>
              <a:t>upp</a:t>
            </a:r>
            <a:r>
              <a:rPr dirty="0"/>
              <a:t> </a:t>
            </a:r>
            <a:r>
              <a:rPr dirty="0" err="1"/>
              <a:t>på</a:t>
            </a:r>
            <a:r>
              <a:rPr dirty="0"/>
              <a:t> det. Det </a:t>
            </a:r>
            <a:r>
              <a:rPr dirty="0" err="1"/>
              <a:t>är</a:t>
            </a:r>
            <a:r>
              <a:rPr dirty="0"/>
              <a:t> </a:t>
            </a:r>
            <a:r>
              <a:rPr dirty="0" err="1"/>
              <a:t>fel</a:t>
            </a:r>
            <a:r>
              <a:rPr dirty="0"/>
              <a:t> av </a:t>
            </a:r>
            <a:r>
              <a:rPr dirty="0" err="1"/>
              <a:t>en</a:t>
            </a:r>
            <a:r>
              <a:rPr dirty="0"/>
              <a:t> </a:t>
            </a:r>
            <a:r>
              <a:rPr dirty="0" err="1"/>
              <a:t>arbetsgivare</a:t>
            </a:r>
            <a:r>
              <a:rPr dirty="0"/>
              <a:t> </a:t>
            </a:r>
            <a:r>
              <a:rPr dirty="0" err="1"/>
              <a:t>att</a:t>
            </a:r>
            <a:r>
              <a:rPr dirty="0"/>
              <a:t> </a:t>
            </a:r>
            <a:r>
              <a:rPr dirty="0" err="1"/>
              <a:t>göra</a:t>
            </a:r>
            <a:r>
              <a:rPr dirty="0"/>
              <a:t> </a:t>
            </a:r>
            <a:r>
              <a:rPr dirty="0" err="1"/>
              <a:t>på</a:t>
            </a:r>
            <a:r>
              <a:rPr dirty="0"/>
              <a:t> det </a:t>
            </a:r>
            <a:r>
              <a:t>viset.</a:t>
            </a:r>
            <a:r>
              <a:rPr lang="sv-SE"/>
              <a:t> </a:t>
            </a:r>
            <a:r>
              <a:rPr lang="en-US"/>
              <a:t> På frisörsidan räknas det inte som ”obetalt provjobb” om en person vill visa upp sitt arbete genom att tex ta med mamma eller en kompis och klippa hen.</a:t>
            </a:r>
            <a:endParaRPr/>
          </a:p>
          <a:p>
            <a:pPr>
              <a:spcBef>
                <a:spcPts val="0"/>
              </a:spcBef>
            </a:pPr>
            <a:endParaRPr/>
          </a:p>
          <a:p>
            <a:pPr>
              <a:spcBef>
                <a:spcPts val="0"/>
              </a:spcBef>
            </a:pPr>
            <a:r>
              <a:t>Det finns en anledning till att vissa arbetsgivare är beredda att ta risken att åka dit för den olagliga handling det är att anställa ”svart”. Jobbar du ”svart” tar nämligen arbetsgivaren de pengar som annars hade gått till skatt, pension, sociala avgifter och mycket annat och stoppar dem i egen ficka. Du får längre lön och utsätts för osäkerhet och fara. Det är inte okej. </a:t>
            </a:r>
          </a:p>
          <a:p>
            <a:pPr>
              <a:spcBef>
                <a:spcPts val="0"/>
              </a:spcBef>
            </a:pPr>
            <a:endParaRPr/>
          </a:p>
          <a:p>
            <a:pPr>
              <a:spcBef>
                <a:spcPts val="0"/>
              </a:spcBef>
            </a:pPr>
            <a:r>
              <a:t>Arbetsmiljö handlar både om den fysiska (skador) och psykiska (mobbing, stress med mera) arbetsmiljön. Det är arbetsgivarens ansvar att ha god arbetsmiljö på arbetsplatsen. Arbetsmiljölagen ska följas. Vi som anställda måste också ta hand om varandra. </a:t>
            </a:r>
          </a:p>
          <a:p>
            <a:pPr>
              <a:spcBef>
                <a:spcPts val="0"/>
              </a:spcBef>
            </a:pPr>
            <a:endParaRPr/>
          </a:p>
          <a:p>
            <a:r>
              <a:t>Diskriminering är inte okej. Diskrimineringslagen förbjuder diskriminering baserat på kön, könsöverskridande identitet eller uttryck, etnisk tillhörighet, religion eller annan trosuppfattning, funktionshinder, sexuell läggning och ålder.</a:t>
            </a:r>
          </a:p>
          <a:p>
            <a:endParaRPr/>
          </a:p>
          <a:p>
            <a:pPr>
              <a:defRPr b="1"/>
            </a:pPr>
            <a:r>
              <a:t>Verktyg:</a:t>
            </a:r>
          </a:p>
          <a:p>
            <a:r>
              <a:t>Arenas rollspel ”Loppet – ett spel om diskriminering”.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noRot="1" noChangeAspect="1"/>
          </p:cNvSpPr>
          <p:nvPr>
            <p:ph type="sldImg"/>
          </p:nvPr>
        </p:nvSpPr>
        <p:spPr>
          <a:xfrm>
            <a:off x="381000" y="685800"/>
            <a:ext cx="6096000" cy="3429000"/>
          </a:xfrm>
          <a:prstGeom prst="rect">
            <a:avLst/>
          </a:prstGeom>
        </p:spPr>
        <p:txBody>
          <a:bodyPr/>
          <a:lstStyle/>
          <a:p>
            <a:endParaRPr/>
          </a:p>
        </p:txBody>
      </p:sp>
      <p:sp>
        <p:nvSpPr>
          <p:cNvPr id="103" name="Shape 103"/>
          <p:cNvSpPr>
            <a:spLocks noGrp="1"/>
          </p:cNvSpPr>
          <p:nvPr>
            <p:ph type="body" sz="quarter" idx="1"/>
          </p:nvPr>
        </p:nvSpPr>
        <p:spPr>
          <a:prstGeom prst="rect">
            <a:avLst/>
          </a:prstGeom>
        </p:spPr>
        <p:txBody>
          <a:bodyPr/>
          <a:lstStyle/>
          <a:p>
            <a:pPr>
              <a:spcBef>
                <a:spcPts val="0"/>
              </a:spcBef>
              <a:defRPr b="1"/>
            </a:pPr>
            <a:r>
              <a:rPr dirty="0"/>
              <a:t>Vad </a:t>
            </a:r>
            <a:r>
              <a:rPr dirty="0" err="1"/>
              <a:t>är</a:t>
            </a:r>
            <a:r>
              <a:rPr dirty="0"/>
              <a:t> facket/Handels?</a:t>
            </a:r>
          </a:p>
          <a:p>
            <a:pPr>
              <a:spcBef>
                <a:spcPts val="0"/>
              </a:spcBef>
              <a:defRPr b="1"/>
            </a:pPr>
            <a:endParaRPr dirty="0"/>
          </a:p>
          <a:p>
            <a:pPr>
              <a:spcBef>
                <a:spcPts val="0"/>
              </a:spcBef>
            </a:pPr>
            <a:r>
              <a:rPr dirty="0"/>
              <a:t>Facket </a:t>
            </a:r>
            <a:r>
              <a:rPr dirty="0" err="1"/>
              <a:t>är</a:t>
            </a:r>
            <a:r>
              <a:rPr dirty="0"/>
              <a:t> </a:t>
            </a:r>
            <a:r>
              <a:rPr dirty="0" err="1"/>
              <a:t>en</a:t>
            </a:r>
            <a:r>
              <a:rPr dirty="0"/>
              <a:t> </a:t>
            </a:r>
            <a:r>
              <a:rPr dirty="0" err="1"/>
              <a:t>förening</a:t>
            </a:r>
            <a:r>
              <a:rPr dirty="0"/>
              <a:t> för </a:t>
            </a:r>
            <a:r>
              <a:rPr dirty="0" err="1"/>
              <a:t>oss</a:t>
            </a:r>
            <a:r>
              <a:rPr dirty="0"/>
              <a:t> som </a:t>
            </a:r>
            <a:r>
              <a:rPr dirty="0" err="1"/>
              <a:t>är</a:t>
            </a:r>
            <a:r>
              <a:rPr dirty="0"/>
              <a:t> </a:t>
            </a:r>
            <a:r>
              <a:rPr dirty="0" err="1"/>
              <a:t>anställda</a:t>
            </a:r>
            <a:r>
              <a:rPr dirty="0"/>
              <a:t> och </a:t>
            </a:r>
            <a:r>
              <a:rPr dirty="0" err="1"/>
              <a:t>jobbar</a:t>
            </a:r>
            <a:r>
              <a:rPr dirty="0"/>
              <a:t>. De </a:t>
            </a:r>
            <a:r>
              <a:rPr dirty="0" err="1"/>
              <a:t>allra</a:t>
            </a:r>
            <a:r>
              <a:rPr dirty="0"/>
              <a:t> </a:t>
            </a:r>
            <a:r>
              <a:rPr dirty="0" err="1"/>
              <a:t>flesta</a:t>
            </a:r>
            <a:r>
              <a:rPr dirty="0"/>
              <a:t> </a:t>
            </a:r>
            <a:r>
              <a:rPr dirty="0" err="1"/>
              <a:t>är</a:t>
            </a:r>
            <a:r>
              <a:rPr dirty="0"/>
              <a:t> </a:t>
            </a:r>
            <a:r>
              <a:rPr dirty="0" err="1"/>
              <a:t>medlemmar</a:t>
            </a:r>
            <a:r>
              <a:rPr dirty="0"/>
              <a:t> </a:t>
            </a:r>
            <a:r>
              <a:rPr dirty="0" err="1"/>
              <a:t>i</a:t>
            </a:r>
            <a:r>
              <a:rPr dirty="0"/>
              <a:t> </a:t>
            </a:r>
            <a:r>
              <a:rPr dirty="0" err="1"/>
              <a:t>ett</a:t>
            </a:r>
            <a:r>
              <a:rPr dirty="0"/>
              <a:t> </a:t>
            </a:r>
            <a:r>
              <a:rPr dirty="0" err="1"/>
              <a:t>fackförbund</a:t>
            </a:r>
            <a:r>
              <a:rPr dirty="0"/>
              <a:t>. </a:t>
            </a:r>
          </a:p>
          <a:p>
            <a:pPr>
              <a:spcBef>
                <a:spcPts val="0"/>
              </a:spcBef>
            </a:pPr>
            <a:endParaRPr dirty="0"/>
          </a:p>
          <a:p>
            <a:pPr>
              <a:spcBef>
                <a:spcPts val="0"/>
              </a:spcBef>
            </a:pPr>
            <a:r>
              <a:rPr dirty="0"/>
              <a:t>Handels </a:t>
            </a:r>
            <a:r>
              <a:rPr dirty="0" err="1"/>
              <a:t>är</a:t>
            </a:r>
            <a:r>
              <a:rPr dirty="0"/>
              <a:t> </a:t>
            </a:r>
            <a:r>
              <a:rPr dirty="0" err="1"/>
              <a:t>ett</a:t>
            </a:r>
            <a:r>
              <a:rPr dirty="0"/>
              <a:t> </a:t>
            </a:r>
            <a:r>
              <a:rPr dirty="0" err="1"/>
              <a:t>starkt</a:t>
            </a:r>
            <a:r>
              <a:rPr dirty="0"/>
              <a:t> </a:t>
            </a:r>
            <a:r>
              <a:rPr dirty="0" err="1"/>
              <a:t>fackförbund</a:t>
            </a:r>
            <a:r>
              <a:rPr dirty="0"/>
              <a:t>. Vi </a:t>
            </a:r>
            <a:r>
              <a:rPr dirty="0" err="1"/>
              <a:t>handelsanställda</a:t>
            </a:r>
            <a:r>
              <a:rPr dirty="0"/>
              <a:t> </a:t>
            </a:r>
            <a:r>
              <a:rPr dirty="0" err="1"/>
              <a:t>går</a:t>
            </a:r>
            <a:r>
              <a:rPr dirty="0"/>
              <a:t> </a:t>
            </a:r>
            <a:r>
              <a:rPr dirty="0" err="1"/>
              <a:t>samman</a:t>
            </a:r>
            <a:r>
              <a:rPr dirty="0"/>
              <a:t> för </a:t>
            </a:r>
            <a:r>
              <a:rPr dirty="0" err="1"/>
              <a:t>att</a:t>
            </a:r>
            <a:r>
              <a:rPr dirty="0"/>
              <a:t> </a:t>
            </a:r>
            <a:r>
              <a:rPr dirty="0" err="1"/>
              <a:t>medlemmen</a:t>
            </a:r>
            <a:r>
              <a:rPr dirty="0"/>
              <a:t> </a:t>
            </a:r>
            <a:r>
              <a:rPr dirty="0" err="1"/>
              <a:t>är</a:t>
            </a:r>
            <a:r>
              <a:rPr dirty="0"/>
              <a:t> stark </a:t>
            </a:r>
            <a:r>
              <a:rPr dirty="0" err="1"/>
              <a:t>tillsammans</a:t>
            </a:r>
            <a:r>
              <a:rPr dirty="0"/>
              <a:t> med 157 000 </a:t>
            </a:r>
            <a:r>
              <a:rPr dirty="0" err="1"/>
              <a:t>andra</a:t>
            </a:r>
            <a:r>
              <a:rPr dirty="0"/>
              <a:t>. </a:t>
            </a:r>
          </a:p>
          <a:p>
            <a:pPr>
              <a:spcBef>
                <a:spcPts val="0"/>
              </a:spcBef>
            </a:pPr>
            <a:endParaRPr dirty="0"/>
          </a:p>
          <a:p>
            <a:pPr>
              <a:spcBef>
                <a:spcPts val="0"/>
              </a:spcBef>
            </a:pPr>
            <a:r>
              <a:rPr dirty="0" err="1"/>
              <a:t>Allt</a:t>
            </a:r>
            <a:r>
              <a:rPr dirty="0"/>
              <a:t> facket </a:t>
            </a:r>
            <a:r>
              <a:rPr dirty="0" err="1"/>
              <a:t>gör</a:t>
            </a:r>
            <a:r>
              <a:rPr dirty="0"/>
              <a:t> </a:t>
            </a:r>
            <a:r>
              <a:rPr dirty="0" err="1"/>
              <a:t>utgår</a:t>
            </a:r>
            <a:r>
              <a:rPr dirty="0"/>
              <a:t> från </a:t>
            </a:r>
            <a:r>
              <a:rPr dirty="0" err="1"/>
              <a:t>medlemmarna</a:t>
            </a:r>
            <a:r>
              <a:rPr dirty="0"/>
              <a:t>. </a:t>
            </a:r>
            <a:r>
              <a:rPr dirty="0" err="1"/>
              <a:t>Utan</a:t>
            </a:r>
            <a:r>
              <a:rPr dirty="0"/>
              <a:t> </a:t>
            </a:r>
            <a:r>
              <a:rPr dirty="0" err="1"/>
              <a:t>medlemmar</a:t>
            </a:r>
            <a:r>
              <a:rPr dirty="0"/>
              <a:t> </a:t>
            </a:r>
            <a:r>
              <a:rPr dirty="0" err="1"/>
              <a:t>inget</a:t>
            </a:r>
            <a:r>
              <a:rPr dirty="0"/>
              <a:t> Handels. </a:t>
            </a:r>
          </a:p>
          <a:p>
            <a:pPr>
              <a:spcBef>
                <a:spcPts val="0"/>
              </a:spcBef>
            </a:pPr>
            <a:r>
              <a:rPr dirty="0"/>
              <a:t>Det </a:t>
            </a:r>
            <a:r>
              <a:rPr dirty="0" err="1"/>
              <a:t>är</a:t>
            </a:r>
            <a:r>
              <a:rPr dirty="0"/>
              <a:t> </a:t>
            </a:r>
            <a:r>
              <a:rPr dirty="0" err="1"/>
              <a:t>också</a:t>
            </a:r>
            <a:r>
              <a:rPr dirty="0"/>
              <a:t> </a:t>
            </a:r>
            <a:r>
              <a:rPr dirty="0" err="1"/>
              <a:t>aktiva</a:t>
            </a:r>
            <a:r>
              <a:rPr dirty="0"/>
              <a:t> </a:t>
            </a:r>
            <a:r>
              <a:rPr dirty="0" err="1"/>
              <a:t>medlemmar</a:t>
            </a:r>
            <a:r>
              <a:rPr dirty="0"/>
              <a:t> som </a:t>
            </a:r>
            <a:r>
              <a:rPr dirty="0" err="1"/>
              <a:t>gör</a:t>
            </a:r>
            <a:r>
              <a:rPr dirty="0"/>
              <a:t> det </a:t>
            </a:r>
            <a:r>
              <a:rPr dirty="0" err="1"/>
              <a:t>mesta</a:t>
            </a:r>
            <a:r>
              <a:rPr dirty="0"/>
              <a:t> av Handels </a:t>
            </a:r>
            <a:r>
              <a:rPr dirty="0" err="1"/>
              <a:t>viktiga</a:t>
            </a:r>
            <a:r>
              <a:rPr dirty="0"/>
              <a:t> </a:t>
            </a:r>
            <a:r>
              <a:rPr dirty="0" err="1"/>
              <a:t>fackliga</a:t>
            </a:r>
            <a:r>
              <a:rPr dirty="0"/>
              <a:t> </a:t>
            </a:r>
            <a:r>
              <a:rPr dirty="0" err="1"/>
              <a:t>arbete</a:t>
            </a:r>
            <a:r>
              <a:rPr dirty="0"/>
              <a:t> </a:t>
            </a:r>
            <a:r>
              <a:rPr dirty="0" err="1"/>
              <a:t>på</a:t>
            </a:r>
            <a:r>
              <a:rPr dirty="0"/>
              <a:t> </a:t>
            </a:r>
            <a:r>
              <a:rPr dirty="0" err="1"/>
              <a:t>arbetsplatserna</a:t>
            </a:r>
            <a:r>
              <a:rPr dirty="0"/>
              <a:t>.  </a:t>
            </a:r>
          </a:p>
          <a:p>
            <a:pPr>
              <a:spcBef>
                <a:spcPts val="0"/>
              </a:spcBef>
              <a:defRPr b="1"/>
            </a:pPr>
            <a:endParaRPr dirty="0"/>
          </a:p>
          <a:p>
            <a:pPr>
              <a:spcBef>
                <a:spcPts val="0"/>
              </a:spcBef>
            </a:pPr>
            <a:r>
              <a:rPr dirty="0" err="1"/>
              <a:t>Berätta</a:t>
            </a:r>
            <a:r>
              <a:rPr dirty="0"/>
              <a:t> </a:t>
            </a:r>
            <a:r>
              <a:rPr dirty="0" err="1"/>
              <a:t>kort</a:t>
            </a:r>
            <a:r>
              <a:rPr dirty="0"/>
              <a:t> om Handels. Vi </a:t>
            </a:r>
            <a:r>
              <a:rPr dirty="0" err="1"/>
              <a:t>organiserar</a:t>
            </a:r>
            <a:r>
              <a:rPr dirty="0"/>
              <a:t> bland </a:t>
            </a:r>
            <a:r>
              <a:rPr dirty="0" err="1"/>
              <a:t>annat</a:t>
            </a:r>
            <a:r>
              <a:rPr dirty="0"/>
              <a:t> </a:t>
            </a:r>
            <a:r>
              <a:rPr dirty="0" err="1"/>
              <a:t>butiksanställda</a:t>
            </a:r>
            <a:r>
              <a:rPr dirty="0"/>
              <a:t>, </a:t>
            </a:r>
            <a:r>
              <a:rPr dirty="0" err="1"/>
              <a:t>lagerarbetare</a:t>
            </a:r>
            <a:r>
              <a:rPr dirty="0"/>
              <a:t>, </a:t>
            </a:r>
            <a:r>
              <a:rPr dirty="0" err="1"/>
              <a:t>frisörer</a:t>
            </a:r>
            <a:r>
              <a:rPr dirty="0"/>
              <a:t>, </a:t>
            </a:r>
            <a:r>
              <a:rPr dirty="0" err="1"/>
              <a:t>florister</a:t>
            </a:r>
            <a:r>
              <a:rPr dirty="0"/>
              <a:t>, make-up </a:t>
            </a:r>
            <a:r>
              <a:rPr dirty="0" err="1"/>
              <a:t>artister</a:t>
            </a:r>
            <a:r>
              <a:rPr dirty="0"/>
              <a:t>, </a:t>
            </a:r>
            <a:r>
              <a:rPr dirty="0" err="1"/>
              <a:t>tjänstemän</a:t>
            </a:r>
            <a:r>
              <a:rPr dirty="0"/>
              <a:t> </a:t>
            </a:r>
            <a:r>
              <a:rPr dirty="0" err="1"/>
              <a:t>i</a:t>
            </a:r>
            <a:r>
              <a:rPr dirty="0"/>
              <a:t> </a:t>
            </a:r>
            <a:r>
              <a:rPr dirty="0" err="1"/>
              <a:t>folkrörelser</a:t>
            </a:r>
            <a:r>
              <a:rPr dirty="0"/>
              <a:t> och </a:t>
            </a:r>
            <a:r>
              <a:rPr dirty="0" err="1"/>
              <a:t>anställda</a:t>
            </a:r>
            <a:r>
              <a:rPr dirty="0"/>
              <a:t> </a:t>
            </a:r>
            <a:r>
              <a:rPr dirty="0" err="1"/>
              <a:t>i</a:t>
            </a:r>
            <a:r>
              <a:rPr dirty="0"/>
              <a:t> e-</a:t>
            </a:r>
            <a:r>
              <a:rPr dirty="0" err="1"/>
              <a:t>handelsföretag</a:t>
            </a:r>
            <a:r>
              <a:rPr dirty="0"/>
              <a:t>. </a:t>
            </a:r>
          </a:p>
          <a:p>
            <a:pPr>
              <a:spcBef>
                <a:spcPts val="0"/>
              </a:spcBef>
            </a:pPr>
            <a:r>
              <a:rPr dirty="0"/>
              <a:t>Med </a:t>
            </a:r>
            <a:r>
              <a:rPr dirty="0" err="1"/>
              <a:t>våra</a:t>
            </a:r>
            <a:r>
              <a:rPr dirty="0"/>
              <a:t> ca 15</a:t>
            </a:r>
            <a:r>
              <a:rPr lang="sv-SE" dirty="0"/>
              <a:t>5</a:t>
            </a:r>
            <a:r>
              <a:rPr dirty="0"/>
              <a:t> 000 </a:t>
            </a:r>
            <a:r>
              <a:rPr dirty="0" err="1"/>
              <a:t>medlemmar</a:t>
            </a:r>
            <a:r>
              <a:rPr dirty="0"/>
              <a:t> </a:t>
            </a:r>
            <a:r>
              <a:rPr dirty="0" err="1"/>
              <a:t>är</a:t>
            </a:r>
            <a:r>
              <a:rPr dirty="0"/>
              <a:t> vi </a:t>
            </a:r>
            <a:r>
              <a:rPr dirty="0" err="1"/>
              <a:t>ett</a:t>
            </a:r>
            <a:r>
              <a:rPr dirty="0"/>
              <a:t> av </a:t>
            </a:r>
            <a:r>
              <a:rPr dirty="0" err="1"/>
              <a:t>Sveriges</a:t>
            </a:r>
            <a:r>
              <a:rPr dirty="0"/>
              <a:t> </a:t>
            </a:r>
            <a:r>
              <a:rPr dirty="0" err="1"/>
              <a:t>största</a:t>
            </a:r>
            <a:r>
              <a:rPr dirty="0"/>
              <a:t> </a:t>
            </a:r>
            <a:r>
              <a:rPr dirty="0" err="1"/>
              <a:t>fackförbund</a:t>
            </a:r>
            <a:r>
              <a:rPr dirty="0"/>
              <a:t>. </a:t>
            </a:r>
          </a:p>
          <a:p>
            <a:pPr>
              <a:spcBef>
                <a:spcPts val="0"/>
              </a:spcBef>
            </a:pPr>
            <a:br>
              <a:rPr dirty="0"/>
            </a:br>
            <a:r>
              <a:rPr dirty="0"/>
              <a:t>Om du </a:t>
            </a:r>
            <a:r>
              <a:rPr dirty="0" err="1"/>
              <a:t>vill</a:t>
            </a:r>
            <a:r>
              <a:rPr dirty="0"/>
              <a:t> </a:t>
            </a:r>
            <a:r>
              <a:rPr dirty="0" err="1"/>
              <a:t>kan</a:t>
            </a:r>
            <a:r>
              <a:rPr dirty="0"/>
              <a:t> du </a:t>
            </a:r>
            <a:r>
              <a:rPr dirty="0" err="1"/>
              <a:t>fråga</a:t>
            </a:r>
            <a:r>
              <a:rPr dirty="0"/>
              <a:t> om det </a:t>
            </a:r>
            <a:r>
              <a:rPr dirty="0" err="1"/>
              <a:t>är</a:t>
            </a:r>
            <a:r>
              <a:rPr dirty="0"/>
              <a:t> </a:t>
            </a:r>
            <a:r>
              <a:rPr dirty="0" err="1"/>
              <a:t>någon</a:t>
            </a:r>
            <a:r>
              <a:rPr dirty="0"/>
              <a:t> som </a:t>
            </a:r>
            <a:r>
              <a:rPr dirty="0" err="1"/>
              <a:t>hört</a:t>
            </a:r>
            <a:r>
              <a:rPr dirty="0"/>
              <a:t> talas om facket. Vad </a:t>
            </a:r>
            <a:r>
              <a:rPr dirty="0" err="1"/>
              <a:t>har</a:t>
            </a:r>
            <a:r>
              <a:rPr dirty="0"/>
              <a:t> de </a:t>
            </a:r>
            <a:r>
              <a:rPr dirty="0" err="1"/>
              <a:t>i</a:t>
            </a:r>
            <a:r>
              <a:rPr dirty="0"/>
              <a:t> </a:t>
            </a:r>
            <a:r>
              <a:rPr dirty="0" err="1"/>
              <a:t>så</a:t>
            </a:r>
            <a:r>
              <a:rPr dirty="0"/>
              <a:t> fall </a:t>
            </a:r>
            <a:r>
              <a:rPr dirty="0" err="1"/>
              <a:t>har</a:t>
            </a:r>
            <a:r>
              <a:rPr dirty="0"/>
              <a:t> </a:t>
            </a:r>
            <a:r>
              <a:rPr dirty="0" err="1"/>
              <a:t>hört</a:t>
            </a:r>
            <a:r>
              <a:rPr dirty="0"/>
              <a:t> </a:t>
            </a:r>
            <a:r>
              <a:rPr dirty="0" err="1"/>
              <a:t>att</a:t>
            </a:r>
            <a:r>
              <a:rPr dirty="0"/>
              <a:t> facket </a:t>
            </a:r>
            <a:r>
              <a:rPr dirty="0" err="1"/>
              <a:t>är</a:t>
            </a:r>
            <a:r>
              <a:rPr dirty="0"/>
              <a:t> till för? </a:t>
            </a:r>
            <a:r>
              <a:rPr dirty="0" err="1"/>
              <a:t>Skriv</a:t>
            </a:r>
            <a:r>
              <a:rPr dirty="0"/>
              <a:t> </a:t>
            </a:r>
            <a:r>
              <a:rPr dirty="0" err="1"/>
              <a:t>upp</a:t>
            </a:r>
            <a:r>
              <a:rPr dirty="0"/>
              <a:t> </a:t>
            </a:r>
            <a:r>
              <a:rPr dirty="0" err="1"/>
              <a:t>elevernas</a:t>
            </a:r>
            <a:r>
              <a:rPr dirty="0"/>
              <a:t> </a:t>
            </a:r>
            <a:r>
              <a:rPr dirty="0" err="1"/>
              <a:t>svar</a:t>
            </a:r>
            <a:r>
              <a:rPr dirty="0"/>
              <a:t> och </a:t>
            </a:r>
            <a:r>
              <a:rPr dirty="0" err="1"/>
              <a:t>sammanfatta</a:t>
            </a:r>
            <a:r>
              <a:rPr dirty="0"/>
              <a:t> sedan med </a:t>
            </a:r>
            <a:r>
              <a:rPr dirty="0" err="1"/>
              <a:t>att</a:t>
            </a:r>
            <a:r>
              <a:rPr dirty="0"/>
              <a:t> facket </a:t>
            </a:r>
            <a:r>
              <a:rPr dirty="0" err="1"/>
              <a:t>är</a:t>
            </a:r>
            <a:r>
              <a:rPr dirty="0"/>
              <a:t> </a:t>
            </a:r>
            <a:r>
              <a:rPr dirty="0" err="1"/>
              <a:t>en</a:t>
            </a:r>
            <a:r>
              <a:rPr dirty="0"/>
              <a:t> </a:t>
            </a:r>
            <a:r>
              <a:rPr dirty="0" err="1"/>
              <a:t>sammanslutning</a:t>
            </a:r>
            <a:r>
              <a:rPr dirty="0"/>
              <a:t> av </a:t>
            </a:r>
            <a:r>
              <a:rPr dirty="0" err="1"/>
              <a:t>arbetare</a:t>
            </a:r>
            <a:r>
              <a:rPr dirty="0"/>
              <a:t> som bland </a:t>
            </a:r>
            <a:r>
              <a:rPr dirty="0" err="1"/>
              <a:t>annat</a:t>
            </a:r>
            <a:r>
              <a:rPr dirty="0"/>
              <a:t> </a:t>
            </a:r>
            <a:r>
              <a:rPr dirty="0" err="1"/>
              <a:t>arbetar</a:t>
            </a:r>
            <a:r>
              <a:rPr dirty="0"/>
              <a:t> för bra </a:t>
            </a:r>
            <a:r>
              <a:rPr dirty="0" err="1"/>
              <a:t>löner</a:t>
            </a:r>
            <a:r>
              <a:rPr dirty="0"/>
              <a:t> och </a:t>
            </a:r>
            <a:r>
              <a:rPr dirty="0" err="1"/>
              <a:t>villkor</a:t>
            </a:r>
            <a:r>
              <a:rPr dirty="0"/>
              <a:t>, </a:t>
            </a:r>
            <a:r>
              <a:rPr dirty="0" err="1"/>
              <a:t>säkrare</a:t>
            </a:r>
            <a:r>
              <a:rPr dirty="0"/>
              <a:t> </a:t>
            </a:r>
            <a:r>
              <a:rPr dirty="0" err="1"/>
              <a:t>arbetsmiljö</a:t>
            </a:r>
            <a:r>
              <a:rPr dirty="0"/>
              <a:t>, </a:t>
            </a:r>
            <a:r>
              <a:rPr dirty="0" err="1"/>
              <a:t>bättre</a:t>
            </a:r>
            <a:r>
              <a:rPr dirty="0"/>
              <a:t> </a:t>
            </a:r>
            <a:r>
              <a:rPr dirty="0" err="1"/>
              <a:t>arbetstider</a:t>
            </a:r>
            <a:r>
              <a:rPr dirty="0"/>
              <a:t> </a:t>
            </a:r>
            <a:r>
              <a:rPr dirty="0" err="1"/>
              <a:t>osv</a:t>
            </a:r>
            <a:r>
              <a:rPr dirty="0"/>
              <a:t>. </a:t>
            </a:r>
          </a:p>
          <a:p>
            <a:pPr>
              <a:spcBef>
                <a:spcPts val="0"/>
              </a:spcBef>
            </a:pPr>
            <a:endParaRPr dirty="0"/>
          </a:p>
          <a:p>
            <a:pPr>
              <a:spcBef>
                <a:spcPts val="0"/>
              </a:spcBef>
            </a:pPr>
            <a:r>
              <a:rPr dirty="0"/>
              <a:t>Med </a:t>
            </a:r>
            <a:r>
              <a:rPr dirty="0" err="1"/>
              <a:t>årskurs</a:t>
            </a:r>
            <a:r>
              <a:rPr dirty="0"/>
              <a:t> 3 </a:t>
            </a:r>
            <a:r>
              <a:rPr dirty="0" err="1"/>
              <a:t>kan</a:t>
            </a:r>
            <a:r>
              <a:rPr dirty="0"/>
              <a:t> det </a:t>
            </a:r>
            <a:r>
              <a:rPr dirty="0" err="1"/>
              <a:t>vara</a:t>
            </a:r>
            <a:r>
              <a:rPr dirty="0"/>
              <a:t> bra </a:t>
            </a:r>
            <a:r>
              <a:rPr dirty="0" err="1"/>
              <a:t>att</a:t>
            </a:r>
            <a:r>
              <a:rPr dirty="0"/>
              <a:t> </a:t>
            </a:r>
            <a:r>
              <a:rPr dirty="0" err="1"/>
              <a:t>gå</a:t>
            </a:r>
            <a:r>
              <a:rPr dirty="0"/>
              <a:t> </a:t>
            </a:r>
            <a:r>
              <a:rPr dirty="0" err="1"/>
              <a:t>igenom</a:t>
            </a:r>
            <a:r>
              <a:rPr dirty="0"/>
              <a:t> </a:t>
            </a:r>
            <a:r>
              <a:rPr dirty="0" err="1"/>
              <a:t>att</a:t>
            </a:r>
            <a:r>
              <a:rPr dirty="0"/>
              <a:t> det </a:t>
            </a:r>
            <a:r>
              <a:rPr dirty="0" err="1"/>
              <a:t>ofta</a:t>
            </a:r>
            <a:r>
              <a:rPr dirty="0"/>
              <a:t> </a:t>
            </a:r>
            <a:r>
              <a:rPr dirty="0" err="1"/>
              <a:t>finns</a:t>
            </a:r>
            <a:r>
              <a:rPr dirty="0"/>
              <a:t> </a:t>
            </a:r>
            <a:r>
              <a:rPr dirty="0" err="1"/>
              <a:t>facklig</a:t>
            </a:r>
            <a:r>
              <a:rPr dirty="0"/>
              <a:t> </a:t>
            </a:r>
            <a:r>
              <a:rPr dirty="0" err="1"/>
              <a:t>arbetsplatsorganisation</a:t>
            </a:r>
            <a:r>
              <a:rPr dirty="0"/>
              <a:t>, </a:t>
            </a:r>
            <a:r>
              <a:rPr dirty="0" err="1"/>
              <a:t>i</a:t>
            </a:r>
            <a:r>
              <a:rPr dirty="0"/>
              <a:t> form av </a:t>
            </a:r>
            <a:r>
              <a:rPr dirty="0" err="1"/>
              <a:t>exempelvis</a:t>
            </a:r>
            <a:r>
              <a:rPr dirty="0"/>
              <a:t> </a:t>
            </a:r>
            <a:r>
              <a:rPr dirty="0" err="1"/>
              <a:t>fackombud</a:t>
            </a:r>
            <a:r>
              <a:rPr dirty="0"/>
              <a:t> </a:t>
            </a:r>
            <a:r>
              <a:rPr dirty="0" err="1"/>
              <a:t>eller</a:t>
            </a:r>
            <a:r>
              <a:rPr dirty="0"/>
              <a:t> fackklubb </a:t>
            </a:r>
            <a:r>
              <a:rPr dirty="0" err="1"/>
              <a:t>på</a:t>
            </a:r>
            <a:r>
              <a:rPr dirty="0"/>
              <a:t> </a:t>
            </a:r>
            <a:r>
              <a:rPr dirty="0" err="1"/>
              <a:t>många</a:t>
            </a:r>
            <a:r>
              <a:rPr dirty="0"/>
              <a:t> </a:t>
            </a:r>
            <a:r>
              <a:rPr dirty="0" err="1"/>
              <a:t>arbetsplatser</a:t>
            </a:r>
            <a:r>
              <a:rPr dirty="0"/>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 name="Shape 916"/>
          <p:cNvSpPr>
            <a:spLocks noGrp="1" noRot="1" noChangeAspect="1"/>
          </p:cNvSpPr>
          <p:nvPr>
            <p:ph type="sldImg"/>
          </p:nvPr>
        </p:nvSpPr>
        <p:spPr>
          <a:xfrm>
            <a:off x="381000" y="685800"/>
            <a:ext cx="6096000" cy="3429000"/>
          </a:xfrm>
          <a:prstGeom prst="rect">
            <a:avLst/>
          </a:prstGeom>
        </p:spPr>
        <p:txBody>
          <a:bodyPr/>
          <a:lstStyle/>
          <a:p>
            <a:endParaRPr/>
          </a:p>
        </p:txBody>
      </p:sp>
      <p:sp>
        <p:nvSpPr>
          <p:cNvPr id="917" name="Shape 917"/>
          <p:cNvSpPr>
            <a:spLocks noGrp="1"/>
          </p:cNvSpPr>
          <p:nvPr>
            <p:ph type="body" sz="quarter" idx="1"/>
          </p:nvPr>
        </p:nvSpPr>
        <p:spPr>
          <a:prstGeom prst="rect">
            <a:avLst/>
          </a:prstGeom>
        </p:spPr>
        <p:txBody>
          <a:bodyPr/>
          <a:lstStyle/>
          <a:p>
            <a:pPr>
              <a:spcBef>
                <a:spcPts val="0"/>
              </a:spcBef>
            </a:pPr>
            <a:r>
              <a:t>På många arbetsplatser finns det lokala skyddsombud bland de anställda som du som anställd kan vända dig till. Det brukar vara fackligt aktiv personer som verkar för bra arbetsmiljö. Skyddsombud är ett viktigt fackligt uppdrag. </a:t>
            </a:r>
          </a:p>
          <a:p>
            <a:pPr>
              <a:spcBef>
                <a:spcPts val="0"/>
              </a:spcBef>
            </a:pPr>
            <a:endParaRPr/>
          </a:p>
          <a:p>
            <a:pPr>
              <a:spcBef>
                <a:spcPts val="0"/>
              </a:spcBef>
            </a:pPr>
            <a:r>
              <a:t>Finns det inget lokalt skyddsombud på din arbetsplats kan du alltid vända dig till Handels för att komma i kontakt med ditt regionala skyddsombud. </a:t>
            </a:r>
          </a:p>
          <a:p>
            <a:pPr>
              <a:spcBef>
                <a:spcPts val="0"/>
              </a:spcBef>
            </a:pPr>
            <a:endParaRPr/>
          </a:p>
          <a:p>
            <a:pPr>
              <a:spcBef>
                <a:spcPts val="0"/>
              </a:spcBef>
            </a:pPr>
            <a:r>
              <a:t>Det är arbetsgivarens ansvar att ha god arbetsmiljö på arbetsplatsen. Arbetsmiljölagen ska följas. </a:t>
            </a:r>
          </a:p>
          <a:p>
            <a:pPr>
              <a:spcBef>
                <a:spcPts val="0"/>
              </a:spcBef>
            </a:pPr>
            <a:endParaRPr/>
          </a:p>
          <a:p>
            <a:pPr>
              <a:spcBef>
                <a:spcPts val="0"/>
              </a:spcBef>
            </a:pPr>
            <a:r>
              <a:t>Skyddsombudet finns till för att påverka arbetsgivaren, påtala brister och verka för god arbetsmiljö på arbetsplatsen. Ett skyddsombud kan stoppa arbetet på arbetsplatsen om arbetsmiljön anses så farlig att den kan ge allvarliga skador eller orsaka dödsfall.</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Shape 948"/>
          <p:cNvSpPr>
            <a:spLocks noGrp="1" noRot="1" noChangeAspect="1"/>
          </p:cNvSpPr>
          <p:nvPr>
            <p:ph type="sldImg"/>
          </p:nvPr>
        </p:nvSpPr>
        <p:spPr>
          <a:xfrm>
            <a:off x="381000" y="685800"/>
            <a:ext cx="6096000" cy="3429000"/>
          </a:xfrm>
          <a:prstGeom prst="rect">
            <a:avLst/>
          </a:prstGeom>
        </p:spPr>
        <p:txBody>
          <a:bodyPr/>
          <a:lstStyle/>
          <a:p>
            <a:endParaRPr/>
          </a:p>
        </p:txBody>
      </p:sp>
      <p:sp>
        <p:nvSpPr>
          <p:cNvPr id="949" name="Shape 949"/>
          <p:cNvSpPr>
            <a:spLocks noGrp="1"/>
          </p:cNvSpPr>
          <p:nvPr>
            <p:ph type="body" sz="quarter" idx="1"/>
          </p:nvPr>
        </p:nvSpPr>
        <p:spPr>
          <a:prstGeom prst="rect">
            <a:avLst/>
          </a:prstGeom>
        </p:spPr>
        <p:txBody>
          <a:bodyPr/>
          <a:lstStyle/>
          <a:p>
            <a:pPr>
              <a:spcBef>
                <a:spcPts val="0"/>
              </a:spcBef>
              <a:defRPr b="1"/>
            </a:pPr>
            <a:r>
              <a:rPr dirty="0" err="1"/>
              <a:t>Ergonomiska</a:t>
            </a:r>
            <a:r>
              <a:rPr dirty="0"/>
              <a:t> problem </a:t>
            </a:r>
            <a:r>
              <a:rPr b="0" dirty="0" err="1"/>
              <a:t>ett</a:t>
            </a:r>
            <a:r>
              <a:rPr b="0" dirty="0"/>
              <a:t> </a:t>
            </a:r>
            <a:r>
              <a:rPr b="0" dirty="0" err="1"/>
              <a:t>vanliga</a:t>
            </a:r>
            <a:r>
              <a:rPr b="0" dirty="0"/>
              <a:t> </a:t>
            </a:r>
            <a:r>
              <a:rPr b="0" dirty="0" err="1"/>
              <a:t>arbetsmiljöproblem</a:t>
            </a:r>
            <a:r>
              <a:rPr b="0" dirty="0"/>
              <a:t> för </a:t>
            </a:r>
            <a:r>
              <a:rPr b="0" dirty="0" err="1"/>
              <a:t>frisörer</a:t>
            </a:r>
            <a:r>
              <a:rPr b="0" dirty="0"/>
              <a:t>. Detta på </a:t>
            </a:r>
            <a:r>
              <a:rPr b="0" dirty="0" err="1"/>
              <a:t>grund</a:t>
            </a:r>
            <a:r>
              <a:rPr b="0" dirty="0"/>
              <a:t> av </a:t>
            </a:r>
            <a:r>
              <a:rPr b="0" dirty="0" err="1"/>
              <a:t>monotona</a:t>
            </a:r>
            <a:r>
              <a:rPr b="0" dirty="0"/>
              <a:t> </a:t>
            </a:r>
            <a:r>
              <a:rPr b="0" dirty="0" err="1"/>
              <a:t>klipprörelser</a:t>
            </a:r>
            <a:r>
              <a:rPr b="0" dirty="0"/>
              <a:t> med </a:t>
            </a:r>
            <a:r>
              <a:rPr b="0" dirty="0" err="1"/>
              <a:t>handen</a:t>
            </a:r>
            <a:r>
              <a:rPr b="0" dirty="0"/>
              <a:t>, </a:t>
            </a:r>
            <a:r>
              <a:rPr b="0" dirty="0" err="1"/>
              <a:t>överkroppsbesvär</a:t>
            </a:r>
            <a:r>
              <a:rPr b="0" dirty="0"/>
              <a:t> av </a:t>
            </a:r>
            <a:r>
              <a:rPr b="0" dirty="0" err="1"/>
              <a:t>arbete</a:t>
            </a:r>
            <a:r>
              <a:rPr b="0" dirty="0"/>
              <a:t> med </a:t>
            </a:r>
            <a:r>
              <a:rPr b="0" dirty="0" err="1"/>
              <a:t>armarna</a:t>
            </a:r>
            <a:r>
              <a:rPr b="0" dirty="0"/>
              <a:t> </a:t>
            </a:r>
            <a:r>
              <a:rPr b="0" dirty="0" err="1"/>
              <a:t>över</a:t>
            </a:r>
            <a:r>
              <a:rPr b="0" dirty="0"/>
              <a:t> </a:t>
            </a:r>
            <a:r>
              <a:rPr b="0" dirty="0" err="1"/>
              <a:t>axelhöjd</a:t>
            </a:r>
            <a:r>
              <a:rPr b="0" dirty="0"/>
              <a:t>, </a:t>
            </a:r>
            <a:r>
              <a:rPr b="0" dirty="0" err="1"/>
              <a:t>besvär</a:t>
            </a:r>
            <a:r>
              <a:rPr b="0" dirty="0"/>
              <a:t> i </a:t>
            </a:r>
            <a:r>
              <a:rPr b="0" dirty="0" err="1"/>
              <a:t>fötter</a:t>
            </a:r>
            <a:r>
              <a:rPr b="0" dirty="0"/>
              <a:t> och ben av </a:t>
            </a:r>
            <a:r>
              <a:rPr b="0" dirty="0" err="1"/>
              <a:t>stående</a:t>
            </a:r>
            <a:r>
              <a:rPr b="0" dirty="0"/>
              <a:t> och </a:t>
            </a:r>
            <a:r>
              <a:rPr b="0" dirty="0" err="1"/>
              <a:t>gående</a:t>
            </a:r>
            <a:r>
              <a:rPr b="0" dirty="0"/>
              <a:t> på </a:t>
            </a:r>
            <a:r>
              <a:rPr b="0" dirty="0" err="1"/>
              <a:t>hårt</a:t>
            </a:r>
            <a:r>
              <a:rPr b="0" dirty="0"/>
              <a:t> </a:t>
            </a:r>
            <a:r>
              <a:rPr b="0" dirty="0" err="1"/>
              <a:t>underlag</a:t>
            </a:r>
            <a:r>
              <a:rPr b="0" dirty="0"/>
              <a:t>.</a:t>
            </a:r>
          </a:p>
          <a:p>
            <a:pPr>
              <a:spcBef>
                <a:spcPts val="0"/>
              </a:spcBef>
            </a:pPr>
            <a:endParaRPr b="0" dirty="0"/>
          </a:p>
          <a:p>
            <a:pPr>
              <a:spcBef>
                <a:spcPts val="0"/>
              </a:spcBef>
            </a:pPr>
            <a:r>
              <a:rPr dirty="0" err="1"/>
              <a:t>Dessutom</a:t>
            </a:r>
            <a:r>
              <a:rPr dirty="0"/>
              <a:t>:</a:t>
            </a:r>
          </a:p>
          <a:p>
            <a:pPr>
              <a:spcBef>
                <a:spcPts val="0"/>
              </a:spcBef>
              <a:defRPr b="1"/>
            </a:pPr>
            <a:r>
              <a:rPr dirty="0" err="1"/>
              <a:t>Allergier</a:t>
            </a:r>
            <a:r>
              <a:rPr dirty="0"/>
              <a:t> och </a:t>
            </a:r>
            <a:r>
              <a:rPr dirty="0" err="1"/>
              <a:t>överkänslighet</a:t>
            </a:r>
            <a:r>
              <a:rPr b="0" dirty="0"/>
              <a:t> i </a:t>
            </a:r>
            <a:r>
              <a:rPr b="0" dirty="0" err="1"/>
              <a:t>såväl</a:t>
            </a:r>
            <a:r>
              <a:rPr b="0" dirty="0"/>
              <a:t> </a:t>
            </a:r>
            <a:r>
              <a:rPr b="0" dirty="0" err="1"/>
              <a:t>luftrör</a:t>
            </a:r>
            <a:r>
              <a:rPr b="0" dirty="0"/>
              <a:t> som </a:t>
            </a:r>
            <a:r>
              <a:rPr b="0" dirty="0" err="1"/>
              <a:t>hud</a:t>
            </a:r>
            <a:r>
              <a:rPr b="0" dirty="0"/>
              <a:t> på </a:t>
            </a:r>
            <a:r>
              <a:rPr b="0" dirty="0" err="1"/>
              <a:t>grund</a:t>
            </a:r>
            <a:r>
              <a:rPr b="0" dirty="0"/>
              <a:t> av </a:t>
            </a:r>
            <a:r>
              <a:rPr b="0" dirty="0" err="1"/>
              <a:t>kemikalier</a:t>
            </a:r>
            <a:r>
              <a:rPr b="0" dirty="0"/>
              <a:t> i </a:t>
            </a:r>
            <a:r>
              <a:rPr b="0" dirty="0" err="1"/>
              <a:t>hårfärgmedel</a:t>
            </a:r>
            <a:r>
              <a:rPr b="0" dirty="0"/>
              <a:t>, </a:t>
            </a:r>
            <a:r>
              <a:rPr b="0" dirty="0" err="1"/>
              <a:t>permanentvätska</a:t>
            </a:r>
            <a:r>
              <a:rPr b="0" dirty="0"/>
              <a:t>, </a:t>
            </a:r>
            <a:r>
              <a:rPr b="0" dirty="0" err="1"/>
              <a:t>blekningsmedel</a:t>
            </a:r>
            <a:r>
              <a:rPr b="0" dirty="0"/>
              <a:t> etc. </a:t>
            </a:r>
            <a:r>
              <a:rPr b="0" dirty="0" err="1"/>
              <a:t>Huden</a:t>
            </a:r>
            <a:r>
              <a:rPr b="0" dirty="0"/>
              <a:t> är </a:t>
            </a:r>
            <a:r>
              <a:rPr b="0" dirty="0" err="1"/>
              <a:t>också</a:t>
            </a:r>
            <a:r>
              <a:rPr b="0" dirty="0"/>
              <a:t> extra </a:t>
            </a:r>
            <a:r>
              <a:rPr b="0" dirty="0" err="1"/>
              <a:t>utsatt</a:t>
            </a:r>
            <a:r>
              <a:rPr b="0" dirty="0"/>
              <a:t> på </a:t>
            </a:r>
            <a:r>
              <a:rPr b="0" dirty="0" err="1"/>
              <a:t>grund</a:t>
            </a:r>
            <a:r>
              <a:rPr b="0" dirty="0"/>
              <a:t> av </a:t>
            </a:r>
            <a:r>
              <a:rPr b="0" dirty="0" err="1"/>
              <a:t>våtarbete</a:t>
            </a:r>
            <a:r>
              <a:rPr b="0" dirty="0"/>
              <a:t> vid </a:t>
            </a:r>
            <a:r>
              <a:rPr b="0" dirty="0" err="1"/>
              <a:t>hårtvätt</a:t>
            </a:r>
            <a:r>
              <a:rPr b="0" dirty="0"/>
              <a:t> och </a:t>
            </a:r>
            <a:r>
              <a:rPr b="0" dirty="0" err="1"/>
              <a:t>nickelallergi</a:t>
            </a:r>
            <a:r>
              <a:rPr b="0" dirty="0"/>
              <a:t>.</a:t>
            </a:r>
          </a:p>
          <a:p>
            <a:pPr>
              <a:spcBef>
                <a:spcPts val="0"/>
              </a:spcBef>
              <a:defRPr b="1"/>
            </a:pPr>
            <a:endParaRPr b="0" dirty="0"/>
          </a:p>
          <a:p>
            <a:pPr>
              <a:spcBef>
                <a:spcPts val="0"/>
              </a:spcBef>
              <a:defRPr b="1"/>
            </a:pPr>
            <a:r>
              <a:rPr dirty="0" err="1"/>
              <a:t>Cancerrisk</a:t>
            </a:r>
            <a:r>
              <a:rPr dirty="0"/>
              <a:t> </a:t>
            </a:r>
            <a:r>
              <a:rPr b="0" dirty="0"/>
              <a:t>på </a:t>
            </a:r>
            <a:r>
              <a:rPr b="0" dirty="0" err="1"/>
              <a:t>grund</a:t>
            </a:r>
            <a:r>
              <a:rPr b="0" dirty="0"/>
              <a:t> av </a:t>
            </a:r>
            <a:r>
              <a:rPr b="0" dirty="0" err="1"/>
              <a:t>hårfärger</a:t>
            </a:r>
            <a:r>
              <a:rPr b="0" dirty="0"/>
              <a:t> (</a:t>
            </a:r>
            <a:r>
              <a:rPr b="0" dirty="0" err="1"/>
              <a:t>aromatiska</a:t>
            </a:r>
            <a:r>
              <a:rPr b="0" dirty="0"/>
              <a:t> </a:t>
            </a:r>
            <a:r>
              <a:rPr b="0" dirty="0" err="1"/>
              <a:t>aminer</a:t>
            </a:r>
            <a:r>
              <a:rPr b="0" dirty="0"/>
              <a:t>) och </a:t>
            </a:r>
            <a:r>
              <a:rPr b="0" dirty="0" err="1"/>
              <a:t>andra</a:t>
            </a:r>
            <a:r>
              <a:rPr b="0" dirty="0"/>
              <a:t> </a:t>
            </a:r>
            <a:r>
              <a:rPr b="0" dirty="0" err="1"/>
              <a:t>kemikalier</a:t>
            </a:r>
            <a:r>
              <a:rPr b="0" dirty="0"/>
              <a:t> (</a:t>
            </a:r>
            <a:r>
              <a:rPr b="0" dirty="0" err="1"/>
              <a:t>främst</a:t>
            </a:r>
            <a:r>
              <a:rPr b="0" dirty="0"/>
              <a:t> </a:t>
            </a:r>
            <a:r>
              <a:rPr b="0" dirty="0" err="1"/>
              <a:t>urinblåsa</a:t>
            </a:r>
            <a:r>
              <a:rPr b="0" dirty="0"/>
              <a:t>, </a:t>
            </a:r>
            <a:r>
              <a:rPr b="0" dirty="0" err="1"/>
              <a:t>lungor</a:t>
            </a:r>
            <a:r>
              <a:rPr b="0" dirty="0"/>
              <a:t>, </a:t>
            </a:r>
            <a:r>
              <a:rPr b="0" dirty="0" err="1"/>
              <a:t>blodcancer</a:t>
            </a:r>
            <a:r>
              <a:rPr b="0" dirty="0"/>
              <a:t>).</a:t>
            </a:r>
          </a:p>
          <a:p>
            <a:pPr>
              <a:spcBef>
                <a:spcPts val="0"/>
              </a:spcBef>
              <a:defRPr b="1"/>
            </a:pPr>
            <a:endParaRPr b="0" dirty="0"/>
          </a:p>
          <a:p>
            <a:pPr>
              <a:spcBef>
                <a:spcPts val="0"/>
              </a:spcBef>
              <a:defRPr b="1"/>
            </a:pPr>
            <a:r>
              <a:rPr dirty="0" err="1"/>
              <a:t>Kemikalier</a:t>
            </a:r>
            <a:r>
              <a:rPr dirty="0"/>
              <a:t> </a:t>
            </a:r>
            <a:r>
              <a:rPr b="0" dirty="0"/>
              <a:t>(med </a:t>
            </a:r>
            <a:r>
              <a:rPr b="0" dirty="0" err="1"/>
              <a:t>förmodad</a:t>
            </a:r>
            <a:r>
              <a:rPr b="0" dirty="0"/>
              <a:t> </a:t>
            </a:r>
            <a:r>
              <a:rPr b="0" dirty="0" err="1"/>
              <a:t>hormonell</a:t>
            </a:r>
            <a:r>
              <a:rPr b="0" dirty="0"/>
              <a:t> </a:t>
            </a:r>
            <a:r>
              <a:rPr b="0" dirty="0" err="1"/>
              <a:t>påverkan</a:t>
            </a:r>
            <a:r>
              <a:rPr b="0" dirty="0"/>
              <a:t>) som </a:t>
            </a:r>
            <a:r>
              <a:rPr b="0" dirty="0" err="1"/>
              <a:t>hämmar</a:t>
            </a:r>
            <a:r>
              <a:rPr b="0" dirty="0"/>
              <a:t> </a:t>
            </a:r>
            <a:r>
              <a:rPr b="0" dirty="0" err="1"/>
              <a:t>fosterutvecklingen</a:t>
            </a:r>
            <a:r>
              <a:rPr b="0" dirty="0"/>
              <a:t> och </a:t>
            </a:r>
            <a:r>
              <a:rPr b="0" dirty="0" err="1"/>
              <a:t>gör</a:t>
            </a:r>
            <a:r>
              <a:rPr b="0" dirty="0"/>
              <a:t> att </a:t>
            </a:r>
            <a:r>
              <a:rPr b="0" dirty="0" err="1"/>
              <a:t>frisörer</a:t>
            </a:r>
            <a:r>
              <a:rPr b="0" dirty="0"/>
              <a:t> </a:t>
            </a:r>
            <a:r>
              <a:rPr b="0" dirty="0" err="1"/>
              <a:t>föder</a:t>
            </a:r>
            <a:r>
              <a:rPr b="0" dirty="0"/>
              <a:t> </a:t>
            </a:r>
            <a:r>
              <a:rPr b="0" dirty="0" err="1"/>
              <a:t>mindre</a:t>
            </a:r>
            <a:r>
              <a:rPr b="0" dirty="0"/>
              <a:t> barn. Man ska ha </a:t>
            </a:r>
            <a:r>
              <a:rPr b="0" dirty="0" err="1"/>
              <a:t>handskar</a:t>
            </a:r>
            <a:r>
              <a:rPr b="0" dirty="0"/>
              <a:t>. </a:t>
            </a:r>
          </a:p>
          <a:p>
            <a:pPr>
              <a:spcBef>
                <a:spcPts val="0"/>
              </a:spcBef>
            </a:pPr>
            <a:endParaRPr b="0" dirty="0"/>
          </a:p>
          <a:p>
            <a:pPr>
              <a:spcBef>
                <a:spcPts val="0"/>
              </a:spcBef>
            </a:pPr>
            <a:r>
              <a:rPr dirty="0" err="1"/>
              <a:t>Handels</a:t>
            </a:r>
            <a:r>
              <a:rPr dirty="0"/>
              <a:t> </a:t>
            </a:r>
            <a:r>
              <a:rPr dirty="0" err="1"/>
              <a:t>arbetar</a:t>
            </a:r>
            <a:r>
              <a:rPr dirty="0"/>
              <a:t> </a:t>
            </a:r>
            <a:r>
              <a:rPr dirty="0" err="1"/>
              <a:t>mycket</a:t>
            </a:r>
            <a:r>
              <a:rPr dirty="0"/>
              <a:t> </a:t>
            </a:r>
            <a:r>
              <a:rPr dirty="0" err="1"/>
              <a:t>aktivt</a:t>
            </a:r>
            <a:r>
              <a:rPr dirty="0"/>
              <a:t> för att </a:t>
            </a:r>
            <a:r>
              <a:rPr dirty="0" err="1"/>
              <a:t>förbättra</a:t>
            </a:r>
            <a:r>
              <a:rPr dirty="0"/>
              <a:t> </a:t>
            </a:r>
            <a:r>
              <a:rPr dirty="0" err="1"/>
              <a:t>arbetsmiljön</a:t>
            </a:r>
            <a:r>
              <a:rPr dirty="0"/>
              <a:t>. Vi </a:t>
            </a:r>
            <a:r>
              <a:rPr dirty="0" err="1"/>
              <a:t>påverkar</a:t>
            </a:r>
            <a:r>
              <a:rPr dirty="0"/>
              <a:t> och </a:t>
            </a:r>
            <a:r>
              <a:rPr dirty="0" err="1"/>
              <a:t>samarbetar</a:t>
            </a:r>
            <a:r>
              <a:rPr dirty="0"/>
              <a:t> </a:t>
            </a:r>
            <a:r>
              <a:rPr dirty="0" err="1"/>
              <a:t>också</a:t>
            </a:r>
            <a:r>
              <a:rPr dirty="0"/>
              <a:t> med </a:t>
            </a:r>
            <a:r>
              <a:rPr dirty="0" err="1"/>
              <a:t>arbetsgivare</a:t>
            </a:r>
            <a:r>
              <a:rPr dirty="0"/>
              <a:t> att </a:t>
            </a:r>
            <a:r>
              <a:rPr dirty="0" err="1"/>
              <a:t>få</a:t>
            </a:r>
            <a:r>
              <a:rPr dirty="0"/>
              <a:t> dem att </a:t>
            </a:r>
            <a:r>
              <a:rPr dirty="0" err="1"/>
              <a:t>förbättra</a:t>
            </a:r>
            <a:r>
              <a:rPr dirty="0"/>
              <a:t> </a:t>
            </a:r>
            <a:r>
              <a:rPr dirty="0" err="1"/>
              <a:t>sitt</a:t>
            </a:r>
            <a:r>
              <a:rPr dirty="0"/>
              <a:t> </a:t>
            </a:r>
            <a:r>
              <a:rPr dirty="0" err="1"/>
              <a:t>arbetsmiljöarbete</a:t>
            </a:r>
            <a:r>
              <a:rPr dirty="0"/>
              <a:t>. </a:t>
            </a:r>
          </a:p>
          <a:p>
            <a:pPr>
              <a:spcBef>
                <a:spcPts val="0"/>
              </a:spcBef>
            </a:pPr>
            <a:endParaRPr dirty="0"/>
          </a:p>
          <a:p>
            <a:pPr>
              <a:spcBef>
                <a:spcPts val="0"/>
              </a:spcBef>
              <a:defRPr b="1"/>
            </a:pPr>
            <a:r>
              <a:rPr dirty="0" err="1"/>
              <a:t>Verktyg</a:t>
            </a:r>
            <a:r>
              <a:rPr dirty="0"/>
              <a:t>:</a:t>
            </a:r>
            <a:br>
              <a:rPr dirty="0"/>
            </a:br>
            <a:r>
              <a:rPr b="0" dirty="0" err="1"/>
              <a:t>Arbetsmiljöverkets</a:t>
            </a:r>
            <a:r>
              <a:rPr b="0" dirty="0"/>
              <a:t> folder ”Bra </a:t>
            </a:r>
            <a:r>
              <a:rPr b="0" dirty="0" err="1"/>
              <a:t>arbetsmiljö</a:t>
            </a:r>
            <a:r>
              <a:rPr b="0" dirty="0"/>
              <a:t> för </a:t>
            </a:r>
            <a:r>
              <a:rPr b="0" dirty="0" err="1"/>
              <a:t>frisörer</a:t>
            </a:r>
            <a:r>
              <a:rPr b="0" dirty="0"/>
              <a:t>”.</a:t>
            </a:r>
          </a:p>
          <a:p>
            <a:pPr>
              <a:spcBef>
                <a:spcPts val="0"/>
              </a:spcBef>
            </a:pPr>
            <a:r>
              <a:rPr dirty="0" err="1"/>
              <a:t>Handels</a:t>
            </a:r>
            <a:r>
              <a:rPr dirty="0"/>
              <a:t> och </a:t>
            </a:r>
            <a:r>
              <a:rPr dirty="0" err="1"/>
              <a:t>Frisörföretagarnas</a:t>
            </a:r>
            <a:r>
              <a:rPr dirty="0"/>
              <a:t> folder ”</a:t>
            </a:r>
            <a:r>
              <a:rPr dirty="0" err="1"/>
              <a:t>Frisörernas</a:t>
            </a:r>
            <a:r>
              <a:rPr dirty="0"/>
              <a:t> </a:t>
            </a:r>
            <a:r>
              <a:rPr dirty="0" err="1"/>
              <a:t>arbetsmiljö</a:t>
            </a:r>
            <a:r>
              <a:rPr dirty="0"/>
              <a:t>”.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Shape 1037"/>
          <p:cNvSpPr>
            <a:spLocks noGrp="1" noRot="1" noChangeAspect="1"/>
          </p:cNvSpPr>
          <p:nvPr>
            <p:ph type="sldImg"/>
          </p:nvPr>
        </p:nvSpPr>
        <p:spPr>
          <a:xfrm>
            <a:off x="381000" y="685800"/>
            <a:ext cx="6096000" cy="3429000"/>
          </a:xfrm>
          <a:prstGeom prst="rect">
            <a:avLst/>
          </a:prstGeom>
        </p:spPr>
        <p:txBody>
          <a:bodyPr/>
          <a:lstStyle/>
          <a:p>
            <a:endParaRPr/>
          </a:p>
        </p:txBody>
      </p:sp>
      <p:sp>
        <p:nvSpPr>
          <p:cNvPr id="1038" name="Shape 1038"/>
          <p:cNvSpPr>
            <a:spLocks noGrp="1"/>
          </p:cNvSpPr>
          <p:nvPr>
            <p:ph type="body" sz="quarter" idx="1"/>
          </p:nvPr>
        </p:nvSpPr>
        <p:spPr>
          <a:prstGeom prst="rect">
            <a:avLst/>
          </a:prstGeom>
        </p:spPr>
        <p:txBody>
          <a:bodyPr/>
          <a:lstStyle/>
          <a:p>
            <a:r>
              <a:t>Vi behöver ännu fler unga medlemmar som väljer att engagera sig. Det är pepp att vara ungdomsaktiv i Handels.</a:t>
            </a:r>
          </a:p>
          <a:p>
            <a:pPr>
              <a:defRPr b="1"/>
            </a:pPr>
            <a:endParaRPr/>
          </a:p>
          <a:p>
            <a:pPr>
              <a:defRPr b="1"/>
            </a:pPr>
            <a:r>
              <a:t>Engagera dig lokalt</a:t>
            </a:r>
          </a:p>
          <a:p>
            <a:r>
              <a:t>På alla Handels lokala avdelningar finns aktiv ungdomsverksamhet som drivs av unga och engagerade medlemmar. Vi organiserar och aktiverar fler i facket, håller skolinformationer i gymnasiet, arrangerar mötesplatser, kämpar för trygga jobb och mycket annat. En kan inte göra allt men alla kan göra något.</a:t>
            </a:r>
          </a:p>
          <a:p>
            <a:pPr>
              <a:defRPr b="1"/>
            </a:pPr>
            <a:endParaRPr/>
          </a:p>
          <a:p>
            <a:pPr>
              <a:defRPr b="1"/>
            </a:pPr>
            <a:r>
              <a:t>Ungdomskurser</a:t>
            </a:r>
          </a:p>
          <a:p>
            <a:r>
              <a:t>Ett bra första steg är att gå en kurs. Handels skickar varje år många unga medlemmar på LO:s gemensamma ungdomskurser. Kurserna ger en bra förståelse för fackligt arbete och arbetarrörelsens kamp för jämlikhet. Handels och LO står för alla kostander. </a:t>
            </a:r>
          </a:p>
          <a:p>
            <a:endParaRPr/>
          </a:p>
          <a:p>
            <a:r>
              <a:t>Eleverna behöver inte tveka inte att kontakta Handels Direkt eller den lokala avdelning för att engagera sig eller anmäla sig till kurs. </a:t>
            </a:r>
          </a:p>
          <a:p>
            <a:r>
              <a:t>Eller prata med dig som skolinformatör om det.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 name="Shape 1046"/>
          <p:cNvSpPr>
            <a:spLocks noGrp="1" noRot="1" noChangeAspect="1"/>
          </p:cNvSpPr>
          <p:nvPr>
            <p:ph type="sldImg"/>
          </p:nvPr>
        </p:nvSpPr>
        <p:spPr>
          <a:xfrm>
            <a:off x="381000" y="685800"/>
            <a:ext cx="6096000" cy="3429000"/>
          </a:xfrm>
          <a:prstGeom prst="rect">
            <a:avLst/>
          </a:prstGeom>
        </p:spPr>
        <p:txBody>
          <a:bodyPr/>
          <a:lstStyle/>
          <a:p>
            <a:endParaRPr/>
          </a:p>
        </p:txBody>
      </p:sp>
      <p:sp>
        <p:nvSpPr>
          <p:cNvPr id="1047" name="Shape 1047"/>
          <p:cNvSpPr>
            <a:spLocks noGrp="1"/>
          </p:cNvSpPr>
          <p:nvPr>
            <p:ph type="body" sz="quarter" idx="1"/>
          </p:nvPr>
        </p:nvSpPr>
        <p:spPr>
          <a:prstGeom prst="rect">
            <a:avLst/>
          </a:prstGeom>
        </p:spPr>
        <p:txBody>
          <a:bodyPr/>
          <a:lstStyle/>
          <a:p>
            <a:r>
              <a:t>Vi behöver ännu fler unga medlemmar som väljer att engagera sig. Det är pepp att vara ungdomsaktiv i Handels.</a:t>
            </a:r>
          </a:p>
          <a:p>
            <a:pPr>
              <a:defRPr b="1"/>
            </a:pPr>
            <a:endParaRPr/>
          </a:p>
          <a:p>
            <a:pPr>
              <a:defRPr b="1"/>
            </a:pPr>
            <a:r>
              <a:t>Engagera dig lokalt</a:t>
            </a:r>
          </a:p>
          <a:p>
            <a:r>
              <a:t>På alla Handels lokala avdelningar finns aktiv ungdomsverksamhet som drivs av unga och engagerade medlemmar. Vi organiserar och aktiverar fler i facket, håller skolinformationer i gymnasiet, arrangerar mötesplatser, kämpar för trygga jobb och mycket annat. En kan inte göra allt men alla kan göra något.</a:t>
            </a:r>
          </a:p>
          <a:p>
            <a:pPr>
              <a:defRPr b="1"/>
            </a:pPr>
            <a:endParaRPr/>
          </a:p>
          <a:p>
            <a:pPr>
              <a:defRPr b="1"/>
            </a:pPr>
            <a:r>
              <a:t>Ungdomskurser</a:t>
            </a:r>
          </a:p>
          <a:p>
            <a:r>
              <a:t>Ett bra första steg är att gå en kurs. Handels skickar varje år många unga medlemmar på LO:s gemensamma ungdomskurser. Kurserna ger en bra förståelse för fackligt arbete och arbetarrörelsens kamp för jämlikhet. Handels och LO står för alla kostander. </a:t>
            </a:r>
          </a:p>
          <a:p>
            <a:endParaRPr/>
          </a:p>
          <a:p>
            <a:r>
              <a:t>Eleverna behöver inte tveka inte att kontakta Handels Direkt eller den lokala avdelning för att engagera sig eller anmäla sig till kurs. </a:t>
            </a:r>
          </a:p>
          <a:p>
            <a:r>
              <a:t>Eller prata med dig som skolinformatör om det.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Shape 1030"/>
          <p:cNvSpPr>
            <a:spLocks noGrp="1" noRot="1" noChangeAspect="1"/>
          </p:cNvSpPr>
          <p:nvPr>
            <p:ph type="sldImg"/>
          </p:nvPr>
        </p:nvSpPr>
        <p:spPr>
          <a:xfrm>
            <a:off x="381000" y="685800"/>
            <a:ext cx="6096000" cy="3429000"/>
          </a:xfrm>
          <a:prstGeom prst="rect">
            <a:avLst/>
          </a:prstGeom>
        </p:spPr>
        <p:txBody>
          <a:bodyPr/>
          <a:lstStyle/>
          <a:p>
            <a:endParaRPr/>
          </a:p>
        </p:txBody>
      </p:sp>
      <p:sp>
        <p:nvSpPr>
          <p:cNvPr id="1031" name="Shape 1031"/>
          <p:cNvSpPr>
            <a:spLocks noGrp="1"/>
          </p:cNvSpPr>
          <p:nvPr>
            <p:ph type="body" sz="quarter" idx="1"/>
          </p:nvPr>
        </p:nvSpPr>
        <p:spPr>
          <a:prstGeom prst="rect">
            <a:avLst/>
          </a:prstGeom>
        </p:spPr>
        <p:txBody>
          <a:bodyPr/>
          <a:lstStyle/>
          <a:p>
            <a:r>
              <a:rPr lang="sv-SE" dirty="0"/>
              <a:t>Det är väldigt viktigt för eleverna att de blir eller är elevmedlemmar. Dessutom är det väldigt förmånligt. </a:t>
            </a:r>
          </a:p>
          <a:p>
            <a:endParaRPr lang="sv-SE" dirty="0"/>
          </a:p>
          <a:p>
            <a:r>
              <a:rPr lang="sv-SE" dirty="0"/>
              <a:t>De som läser våra branschinriktade utbildningar kommer praktisera (arbetsplatsförlagt lärande, APL)) länge på arbetsplatser i våra branscher. Då är det såklart lika viktigt för dem att vara medlemmar som för andra anställda på arbetsplatserna. </a:t>
            </a:r>
          </a:p>
          <a:p>
            <a:r>
              <a:rPr lang="sv-SE" dirty="0"/>
              <a:t>Hjälp eleverna att fylla i inträdesansökan genom att förklara hur de går till väga för att fylla i den, steg för steg. </a:t>
            </a:r>
            <a:br>
              <a:rPr lang="sv-SE" dirty="0"/>
            </a:br>
            <a:r>
              <a:rPr lang="sv-SE" dirty="0"/>
              <a:t>Samla in inträdesansökningarna efter skolinformationen och lämna till din avdelning. </a:t>
            </a:r>
          </a:p>
          <a:p>
            <a:endParaRPr lang="sv-SE" dirty="0"/>
          </a:p>
          <a:p>
            <a:r>
              <a:rPr lang="sv-SE" dirty="0"/>
              <a:t>Alla som läser branschinriktade utbildningar kan bli elevmedlemmar i Handels. Alltså exempelvis Försäljning och Serviceprogrammet (Handels- och administrationsprogrammet) och olika hantverksprogram på gymnasiet samt andra branschinriktade vuxenutbildningar.</a:t>
            </a:r>
          </a:p>
          <a:p>
            <a:r>
              <a:rPr lang="sv-SE" dirty="0"/>
              <a:t>Det är helt gratis.</a:t>
            </a:r>
            <a:br>
              <a:rPr lang="sv-SE" dirty="0"/>
            </a:br>
            <a:r>
              <a:rPr lang="sv-SE" b="1" dirty="0"/>
              <a:t>Jobbar du extra inom Handels under tiden du studerar på ett högskoleförberedande program kan du också bli elevmedlem!</a:t>
            </a:r>
          </a:p>
          <a:p>
            <a:endParaRPr lang="sv-SE" b="1" dirty="0"/>
          </a:p>
          <a:p>
            <a:r>
              <a:rPr lang="sv-SE" dirty="0"/>
              <a:t>Elevmedlem har facket i ryggen. Det är bland annat en </a:t>
            </a:r>
            <a:r>
              <a:rPr lang="sv-SE" b="1" dirty="0"/>
              <a:t>viktig trygghet vid praktik och extrajobb. </a:t>
            </a:r>
          </a:p>
          <a:p>
            <a:r>
              <a:rPr lang="sv-SE" dirty="0"/>
              <a:t>Elevmedlemmar kan gå facklig utbildning och vi skickar vår medlemstidning Handelsnytt som kommer ut 8 gånger om året. </a:t>
            </a:r>
          </a:p>
          <a:p>
            <a:r>
              <a:rPr lang="sv-SE" dirty="0"/>
              <a:t>Efter avslutade studier kontaktar vi dem med viktig anpassad information om vad är viktigt att tänka på som ny på arbetsmarknaden. Elevmedlemmen väljer själv om hen vill fortsätta vara medlem efter sin examen, när vi ringer upp. </a:t>
            </a:r>
          </a:p>
          <a:p>
            <a:r>
              <a:rPr lang="sv-SE" dirty="0"/>
              <a:t>Som elevmedlem kan de alltid kontakta vår fackliga rådgivning </a:t>
            </a:r>
            <a:r>
              <a:rPr lang="sv-SE" b="1" dirty="0"/>
              <a:t>Handels Direkt på 0771- 666 444</a:t>
            </a:r>
            <a:r>
              <a:rPr lang="sv-SE" dirty="0"/>
              <a:t>, alla vardagar.</a:t>
            </a:r>
          </a:p>
          <a:p>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Shape 1087"/>
          <p:cNvSpPr>
            <a:spLocks noGrp="1" noRot="1" noChangeAspect="1"/>
          </p:cNvSpPr>
          <p:nvPr>
            <p:ph type="sldImg"/>
          </p:nvPr>
        </p:nvSpPr>
        <p:spPr>
          <a:xfrm>
            <a:off x="381000" y="685800"/>
            <a:ext cx="6096000" cy="3429000"/>
          </a:xfrm>
          <a:prstGeom prst="rect">
            <a:avLst/>
          </a:prstGeom>
        </p:spPr>
        <p:txBody>
          <a:bodyPr/>
          <a:lstStyle/>
          <a:p>
            <a:endParaRPr/>
          </a:p>
        </p:txBody>
      </p:sp>
      <p:sp>
        <p:nvSpPr>
          <p:cNvPr id="1088" name="Shape 1088"/>
          <p:cNvSpPr>
            <a:spLocks noGrp="1"/>
          </p:cNvSpPr>
          <p:nvPr>
            <p:ph type="body" sz="quarter" idx="1"/>
          </p:nvPr>
        </p:nvSpPr>
        <p:spPr>
          <a:prstGeom prst="rect">
            <a:avLst/>
          </a:prstGeom>
        </p:spPr>
        <p:txBody>
          <a:bodyPr/>
          <a:lstStyle/>
          <a:p>
            <a:r>
              <a:t>Berätta om hur man kommer i kontakt med Handels. </a:t>
            </a:r>
          </a:p>
          <a:p>
            <a:endParaRPr/>
          </a:p>
          <a:p>
            <a:r>
              <a:t>Påminn om vikten av att bli elevmedlem. Samla in inträdesansökningarna för elevmedlemskap. </a:t>
            </a:r>
          </a:p>
          <a:p>
            <a:endParaRPr/>
          </a:p>
          <a:p>
            <a:r>
              <a:t>Berätta att alla elevmedlemmar kan höra av sig till vår fackliga rådgivning för att få hjälp och råd.</a:t>
            </a:r>
          </a:p>
          <a:p>
            <a:pPr>
              <a:defRPr b="1"/>
            </a:pPr>
            <a:endParaRPr/>
          </a:p>
          <a:p>
            <a:pPr>
              <a:defRPr b="1"/>
            </a:pPr>
            <a:r>
              <a:t>Avslutning</a:t>
            </a:r>
          </a:p>
          <a:p>
            <a:r>
              <a:t>Tacka för att du fick komma och berätta om Handels och vad det är viktigt att tänka på när man jobbar. </a:t>
            </a:r>
          </a:p>
          <a:p>
            <a:endParaRPr/>
          </a:p>
          <a:p>
            <a:r>
              <a:t>När eleverna gått så tacka läraren och ge hen Handels folder om att</a:t>
            </a:r>
          </a:p>
          <a:p>
            <a:r>
              <a:t>boka skolinformation och fråga om läraren har kollegor som har andra klasser</a:t>
            </a:r>
          </a:p>
          <a:p>
            <a:r>
              <a:t>med inriktning mot våra branscher och be hen ge foldern till dem.</a:t>
            </a:r>
          </a:p>
          <a:p>
            <a:r>
              <a:t> </a:t>
            </a:r>
          </a:p>
          <a:p>
            <a:r>
              <a:t>Säg att vi självklart gärna kommer tillbaka.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381000" y="685800"/>
            <a:ext cx="6096000" cy="3429000"/>
          </a:xfrm>
          <a:prstGeom prst="rect">
            <a:avLst/>
          </a:prstGeom>
        </p:spPr>
        <p:txBody>
          <a:bodyPr/>
          <a:lstStyle/>
          <a:p>
            <a:endParaRPr/>
          </a:p>
        </p:txBody>
      </p:sp>
      <p:sp>
        <p:nvSpPr>
          <p:cNvPr id="122" name="Shape 122"/>
          <p:cNvSpPr>
            <a:spLocks noGrp="1"/>
          </p:cNvSpPr>
          <p:nvPr>
            <p:ph type="body" sz="quarter" idx="1"/>
          </p:nvPr>
        </p:nvSpPr>
        <p:spPr>
          <a:prstGeom prst="rect">
            <a:avLst/>
          </a:prstGeom>
        </p:spPr>
        <p:txBody>
          <a:bodyPr/>
          <a:lstStyle/>
          <a:p>
            <a:pPr>
              <a:spcBef>
                <a:spcPts val="0"/>
              </a:spcBef>
            </a:pPr>
            <a:r>
              <a:t>Det är viktigt att gå igenom skillnaden mellan fackförbund och arbetsgivare. Tillsammans utgör de båda de två ”parterna” på arbetsmarknaden. </a:t>
            </a:r>
          </a:p>
          <a:p>
            <a:pPr>
              <a:spcBef>
                <a:spcPts val="0"/>
              </a:spcBef>
            </a:pPr>
            <a:endParaRPr/>
          </a:p>
          <a:p>
            <a:pPr>
              <a:spcBef>
                <a:spcPts val="0"/>
              </a:spcBef>
            </a:pPr>
            <a:r>
              <a:t>Vi som </a:t>
            </a:r>
            <a:r>
              <a:rPr b="1"/>
              <a:t>jobbar</a:t>
            </a:r>
            <a:r>
              <a:t> på (exempelvis) ett företag är medlemmar i facket. Vi får lön och har ett intresse av bra löner, goda arbetsvillkor och bra arbetsmiljö. </a:t>
            </a:r>
          </a:p>
          <a:p>
            <a:pPr>
              <a:spcBef>
                <a:spcPts val="0"/>
              </a:spcBef>
            </a:pPr>
            <a:r>
              <a:t>De som </a:t>
            </a:r>
            <a:r>
              <a:rPr b="1"/>
              <a:t>äger</a:t>
            </a:r>
            <a:r>
              <a:t> olika företag kallas för arbetsgivare och är medlemmar i arbetsgivarorganisationer. De har ett intresse av att tjäna så mycket pengar som möjligt. Det är en viss intresseskillnad med andra ord.</a:t>
            </a:r>
          </a:p>
          <a:p>
            <a:pPr>
              <a:spcBef>
                <a:spcPts val="0"/>
              </a:spcBef>
            </a:pPr>
            <a:r>
              <a:t>Chef och arbetsgivare är inte samma sak. En chef är oftast också anställd.</a:t>
            </a:r>
          </a:p>
          <a:p>
            <a:pPr>
              <a:spcBef>
                <a:spcPts val="0"/>
              </a:spcBef>
            </a:pPr>
            <a:endParaRPr/>
          </a:p>
          <a:p>
            <a:pPr>
              <a:spcBef>
                <a:spcPts val="0"/>
              </a:spcBef>
            </a:pPr>
            <a:r>
              <a:t>Handels är alltså fackförbundet för oss som jobbar i handelsbranschen. Svensk Handel/Frisörföretagarna är arbetsgivarorganisationer för de som äger handelsbranschen. Därför förhandlar vi och försöker lösa saker tillsammans, även fast vi har delvis olika intressen. Hur bra resultatet blir ur de anställdas perspektiv beror på hur starkt facket är. Alltså hur många som är medlemmar.</a:t>
            </a:r>
          </a:p>
          <a:p>
            <a:pPr>
              <a:spcBef>
                <a:spcPts val="0"/>
              </a:spcBef>
            </a:pPr>
            <a:r>
              <a:t>På samma vis jobbar fackförbund och arbetsgivarorganisationer i andra branscher, exempelvis i hotell- och restaurangbranschen. </a:t>
            </a:r>
          </a:p>
          <a:p>
            <a:pPr>
              <a:spcBef>
                <a:spcPts val="0"/>
              </a:spcBef>
            </a:pPr>
            <a:endParaRPr/>
          </a:p>
          <a:p>
            <a:pPr>
              <a:spcBef>
                <a:spcPts val="0"/>
              </a:spcBef>
            </a:pPr>
            <a:r>
              <a:t>Fackförbund sammarbetar i fackliga centralorganisationer. De fungerar som paraplyorganisationer. Handels ingår i det största paraplyet, LO (landsorgansationen). Där sammarbetar 14 fackförbund. </a:t>
            </a:r>
          </a:p>
          <a:p>
            <a:pPr>
              <a:spcBef>
                <a:spcPts val="0"/>
              </a:spcBef>
            </a:pPr>
            <a:r>
              <a:t>TCO (tjänstermännens centralorganisation) och SACO (Sveriges akademikers centralorganisation) är två andra paraplyer där andra fackförbund sammarbetar.</a:t>
            </a:r>
          </a:p>
          <a:p>
            <a:pPr>
              <a:spcBef>
                <a:spcPts val="0"/>
              </a:spcBef>
            </a:pPr>
            <a:r>
              <a:t>Huvudregelen är ett fackförbund en bransch. Du blir medlem i det fackförbund som organiserar branschen där du jobbar. </a:t>
            </a:r>
          </a:p>
          <a:p>
            <a:pPr>
              <a:spcBef>
                <a:spcPts val="0"/>
              </a:spcBef>
            </a:pPr>
            <a:endParaRPr/>
          </a:p>
          <a:p>
            <a:pPr>
              <a:spcBef>
                <a:spcPts val="0"/>
              </a:spcBef>
            </a:pPr>
            <a:r>
              <a:t>Arbetsgivarorganisationer sammarbetar i sitt paraply, Svenskt Näringsliv. Där är också huvudregeln att det finns en arbetsgivarorganisation per bransch.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pPr>
              <a:spcBef>
                <a:spcPts val="0"/>
              </a:spcBef>
            </a:pPr>
            <a:r>
              <a:t>Det är viktigt att gå igenom skillnaden mellan fackförbund och arbetsgivare. Tillsammans utgör de båda de två ”parterna” på arbetsmarknaden. </a:t>
            </a:r>
          </a:p>
          <a:p>
            <a:pPr>
              <a:spcBef>
                <a:spcPts val="0"/>
              </a:spcBef>
            </a:pPr>
            <a:endParaRPr/>
          </a:p>
          <a:p>
            <a:pPr>
              <a:spcBef>
                <a:spcPts val="0"/>
              </a:spcBef>
            </a:pPr>
            <a:r>
              <a:t>Vi som </a:t>
            </a:r>
            <a:r>
              <a:rPr b="1"/>
              <a:t>jobbar</a:t>
            </a:r>
            <a:r>
              <a:t> på (exempelvis) ett företag är medlemmar i facket. Vi får lön och har ett intresse av bra löner, goda arbetsvillkor och bra arbetsmiljö. </a:t>
            </a:r>
          </a:p>
          <a:p>
            <a:pPr>
              <a:spcBef>
                <a:spcPts val="0"/>
              </a:spcBef>
            </a:pPr>
            <a:r>
              <a:t>De som </a:t>
            </a:r>
            <a:r>
              <a:rPr b="1"/>
              <a:t>äger</a:t>
            </a:r>
            <a:r>
              <a:t> olika företag kallas för arbetsgivare och är medlemmar i arbetsgivarorganisationer. De har ett intresse av att tjäna så mycket pengar som möjligt. Det är en viss intresseskillnad med andra ord.</a:t>
            </a:r>
          </a:p>
          <a:p>
            <a:pPr>
              <a:spcBef>
                <a:spcPts val="0"/>
              </a:spcBef>
            </a:pPr>
            <a:r>
              <a:t>Chef och arbetsgivare är inte samma sak. En chef är oftast också anställd.</a:t>
            </a:r>
          </a:p>
          <a:p>
            <a:pPr>
              <a:spcBef>
                <a:spcPts val="0"/>
              </a:spcBef>
            </a:pPr>
            <a:endParaRPr/>
          </a:p>
          <a:p>
            <a:pPr>
              <a:spcBef>
                <a:spcPts val="0"/>
              </a:spcBef>
            </a:pPr>
            <a:r>
              <a:t>Handels är alltså fackförbundet för oss som jobbar i handelsbranschen. Svensk Handel/Frisörföretagarna är arbetsgivarorganisationer för de som äger handelsbranschen. Därför förhandlar vi och försöker lösa saker tillsammans, även fast vi har delvis olika intressen. Hur bra resultatet blir ur de anställdas perspektiv beror på hur starkt facket är. Alltså hur många som är medlemmar.</a:t>
            </a:r>
          </a:p>
          <a:p>
            <a:pPr>
              <a:spcBef>
                <a:spcPts val="0"/>
              </a:spcBef>
            </a:pPr>
            <a:r>
              <a:t>På samma vis jobbar fackförbund och arbetsgivarorganisationer i andra branscher, exempelvis i hotell- och restaurangbranschen. </a:t>
            </a:r>
          </a:p>
          <a:p>
            <a:pPr>
              <a:spcBef>
                <a:spcPts val="0"/>
              </a:spcBef>
            </a:pPr>
            <a:endParaRPr/>
          </a:p>
          <a:p>
            <a:pPr>
              <a:spcBef>
                <a:spcPts val="0"/>
              </a:spcBef>
            </a:pPr>
            <a:r>
              <a:t>Fackförbund sammarbetar i fackliga centralorganisationer. De fungerar som paraplyorganisationer. Handels ingår i det största paraplyet, LO (landsorgansationen). Där sammarbetar 14 fackförbund. </a:t>
            </a:r>
          </a:p>
          <a:p>
            <a:pPr>
              <a:spcBef>
                <a:spcPts val="0"/>
              </a:spcBef>
            </a:pPr>
            <a:r>
              <a:t>TCO (tjänstermännens centralorganisation) och SACO (Sveriges akademikers centralorganisation) är två andra paraplyer där andra fackförbund sammarbetar.</a:t>
            </a:r>
          </a:p>
          <a:p>
            <a:pPr>
              <a:spcBef>
                <a:spcPts val="0"/>
              </a:spcBef>
            </a:pPr>
            <a:r>
              <a:t>Huvudregelen är ett fackförbund en bransch. Du blir medlem i det fackförbund som organiserar branschen där du jobbar. </a:t>
            </a:r>
          </a:p>
          <a:p>
            <a:pPr>
              <a:spcBef>
                <a:spcPts val="0"/>
              </a:spcBef>
            </a:pPr>
            <a:endParaRPr/>
          </a:p>
          <a:p>
            <a:pPr>
              <a:spcBef>
                <a:spcPts val="0"/>
              </a:spcBef>
            </a:pPr>
            <a:r>
              <a:t>Arbetsgivarorganisationer sammarbetar i sitt paraply, Svenskt Näringsliv. Där är också huvudregeln att det finns en arbetsgivarorganisation per bransch.</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xfrm>
            <a:off x="381000" y="685800"/>
            <a:ext cx="6096000" cy="3429000"/>
          </a:xfrm>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pPr>
              <a:spcBef>
                <a:spcPts val="0"/>
              </a:spcBef>
            </a:pPr>
            <a:r>
              <a:t>Ta upp frågan om vem som egentligen har makt över att bestämma lön. Tänk bort kollektivavtal och anställningsbevis. Det kommer vi till snart. </a:t>
            </a:r>
          </a:p>
          <a:p>
            <a:pPr>
              <a:spcBef>
                <a:spcPts val="0"/>
              </a:spcBef>
            </a:pPr>
            <a:endParaRPr/>
          </a:p>
          <a:p>
            <a:pPr>
              <a:spcBef>
                <a:spcPts val="0"/>
              </a:spcBef>
            </a:pPr>
            <a:r>
              <a:t>Arbetsgivaren är ju den med pengar som betalar ut lön. Arbetsgivaren behöver folk som arbetar (arbetskraft) för att kunna driva sin verksamhet och tjäna pengar. Därför vill arbetsgivaren anställa. </a:t>
            </a:r>
          </a:p>
          <a:p>
            <a:pPr>
              <a:spcBef>
                <a:spcPts val="0"/>
              </a:spcBef>
            </a:pPr>
            <a:r>
              <a:t>Vi som lever på lön behöver ett jobb. Därför söker vi jobb om vi inte redan har ett. </a:t>
            </a:r>
          </a:p>
          <a:p>
            <a:pPr>
              <a:spcBef>
                <a:spcPts val="0"/>
              </a:spcBef>
            </a:pPr>
            <a:endParaRPr/>
          </a:p>
          <a:p>
            <a:pPr>
              <a:spcBef>
                <a:spcPts val="0"/>
              </a:spcBef>
            </a:pPr>
            <a:r>
              <a:t>Kör ett kort </a:t>
            </a:r>
            <a:r>
              <a:rPr b="1"/>
              <a:t>rollspel</a:t>
            </a:r>
            <a:r>
              <a:t> där du som skolinformatör går in i rollen som arbetsgivare och pressar elevernas löner när de har rollen som arbetstagare som söker jobb. </a:t>
            </a:r>
          </a:p>
          <a:p>
            <a:pPr>
              <a:spcBef>
                <a:spcPts val="0"/>
              </a:spcBef>
            </a:pPr>
            <a:r>
              <a:t>Du är arbetsgivare och äger exempelvis en butik/salong. Du behöver personal. </a:t>
            </a:r>
          </a:p>
          <a:p>
            <a:pPr>
              <a:spcBef>
                <a:spcPts val="0"/>
              </a:spcBef>
            </a:pPr>
            <a:r>
              <a:t>Eleverna söker jobb hos dig och har fått komma på intervju. </a:t>
            </a:r>
          </a:p>
          <a:p>
            <a:pPr>
              <a:spcBef>
                <a:spcPts val="0"/>
              </a:spcBef>
            </a:pPr>
            <a:r>
              <a:t>Gå fram till en person och fråga hur mycket den begär i lön. Säg att det måste vara ett rimligt krav. </a:t>
            </a:r>
          </a:p>
          <a:p>
            <a:pPr>
              <a:spcBef>
                <a:spcPts val="0"/>
              </a:spcBef>
            </a:pPr>
            <a:r>
              <a:t>Gå sedan vidare till nästa och sen nästa och fråga vad den skulle vilja ha. Ta det steg för steg och </a:t>
            </a:r>
            <a:r>
              <a:rPr b="1"/>
              <a:t>tryck ner deras löner </a:t>
            </a:r>
            <a:r>
              <a:t>genom att låta eleverna konkurrera om jobben med sina löner. </a:t>
            </a:r>
          </a:p>
          <a:p>
            <a:pPr>
              <a:spcBef>
                <a:spcPts val="0"/>
              </a:spcBef>
            </a:pPr>
            <a:r>
              <a:t>Använd scenarier som ”du vill ju flytta hemifrån”, ”du är arbetslös”, ”du är pank och har ingen annan försörjning” och ”du har familj som du måste tänka på”.</a:t>
            </a:r>
          </a:p>
          <a:p>
            <a:pPr>
              <a:spcBef>
                <a:spcPts val="0"/>
              </a:spcBef>
            </a:pPr>
            <a:r>
              <a:t>Fråga om inte eleverna skulle överväga att ta jobbet till lite lägre lön eftersom ”ett jobb med låg lön är ju bättre än inget alls”. I alla fall ett tag…</a:t>
            </a:r>
          </a:p>
          <a:p>
            <a:pPr>
              <a:spcBef>
                <a:spcPts val="0"/>
              </a:spcBef>
            </a:pPr>
            <a:r>
              <a:t>  </a:t>
            </a:r>
          </a:p>
          <a:p>
            <a:pPr>
              <a:spcBef>
                <a:spcPts val="0"/>
              </a:spcBef>
            </a:pPr>
            <a:r>
              <a:t>Låt sedan eleverna diskutera i små grupper vad de konkret kan göra för att få inflytande och hålla uppe lönerna? De ska </a:t>
            </a:r>
            <a:r>
              <a:rPr b="1"/>
              <a:t>komma på ett sätt att hålla ihop </a:t>
            </a:r>
            <a:r>
              <a:t>och konkurrera om jobben med deras kvalitéer, inte med låga löner. De ska komma på det fackliga löftet.</a:t>
            </a:r>
          </a:p>
          <a:p>
            <a:pPr>
              <a:spcBef>
                <a:spcPts val="0"/>
              </a:spcBef>
            </a:pPr>
            <a:r>
              <a:t>Be dem berätta om vad de kommit fram till. Försök styra samtalet till att de måste gå ihop och bestämma en lägsta lön/villkor som ingen går under.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381000" y="685800"/>
            <a:ext cx="6096000" cy="3429000"/>
          </a:xfrm>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pPr>
              <a:spcBef>
                <a:spcPts val="0"/>
              </a:spcBef>
            </a:pPr>
            <a:r>
              <a:t>Ta upp frågan om vem som egentligen har makt över att bestämma lön. Tänk bort kollektivavtal och anställningsbevis. Det kommer vi till snart. </a:t>
            </a:r>
          </a:p>
          <a:p>
            <a:pPr>
              <a:spcBef>
                <a:spcPts val="0"/>
              </a:spcBef>
            </a:pPr>
            <a:endParaRPr/>
          </a:p>
          <a:p>
            <a:pPr>
              <a:spcBef>
                <a:spcPts val="0"/>
              </a:spcBef>
            </a:pPr>
            <a:r>
              <a:t>Arbetsgivaren är ju den med pengar som betalar ut lön. Arbetsgivaren behöver folk som arbetar (arbetskraft) för att kunna driva sin verksamhet och tjäna pengar. Därför vill arbetsgivaren anställa. </a:t>
            </a:r>
          </a:p>
          <a:p>
            <a:pPr>
              <a:spcBef>
                <a:spcPts val="0"/>
              </a:spcBef>
            </a:pPr>
            <a:r>
              <a:t>Vi som lever på lön behöver ett jobb. Därför söker vi jobb om vi inte redan har ett. </a:t>
            </a:r>
          </a:p>
          <a:p>
            <a:pPr>
              <a:spcBef>
                <a:spcPts val="0"/>
              </a:spcBef>
            </a:pPr>
            <a:endParaRPr/>
          </a:p>
          <a:p>
            <a:pPr>
              <a:spcBef>
                <a:spcPts val="0"/>
              </a:spcBef>
            </a:pPr>
            <a:r>
              <a:t>Kör ett kort </a:t>
            </a:r>
            <a:r>
              <a:rPr b="1"/>
              <a:t>rollspel</a:t>
            </a:r>
            <a:r>
              <a:t> där du som skolinformatör går in i rollen som arbetsgivare och pressar elevernas löner när de har rollen som arbetstagare som söker jobb. </a:t>
            </a:r>
          </a:p>
          <a:p>
            <a:pPr>
              <a:spcBef>
                <a:spcPts val="0"/>
              </a:spcBef>
            </a:pPr>
            <a:r>
              <a:t>Du är arbetsgivare och äger exempelvis en butik/salong. Du behöver personal. </a:t>
            </a:r>
          </a:p>
          <a:p>
            <a:pPr>
              <a:spcBef>
                <a:spcPts val="0"/>
              </a:spcBef>
            </a:pPr>
            <a:r>
              <a:t>Eleverna söker jobb hos dig och har fått komma på intervju. </a:t>
            </a:r>
          </a:p>
          <a:p>
            <a:pPr>
              <a:spcBef>
                <a:spcPts val="0"/>
              </a:spcBef>
            </a:pPr>
            <a:r>
              <a:t>Gå fram till en person och fråga hur mycket den begär i lön. Säg att det måste vara ett rimligt krav. </a:t>
            </a:r>
          </a:p>
          <a:p>
            <a:pPr>
              <a:spcBef>
                <a:spcPts val="0"/>
              </a:spcBef>
            </a:pPr>
            <a:r>
              <a:t>Gå sedan vidare till nästa och sen nästa och fråga vad den skulle vilja ha. Ta det steg för steg och </a:t>
            </a:r>
            <a:r>
              <a:rPr b="1"/>
              <a:t>tryck ner deras löner </a:t>
            </a:r>
            <a:r>
              <a:t>genom att låta eleverna konkurrera om jobben med sina löner. </a:t>
            </a:r>
          </a:p>
          <a:p>
            <a:pPr>
              <a:spcBef>
                <a:spcPts val="0"/>
              </a:spcBef>
            </a:pPr>
            <a:r>
              <a:t>Använd scenarier som ”du vill ju flytta hemifrån”, ”du är arbetslös”, ”du är pank och har ingen annan försörjning” och ”du har familj som du måste tänka på”.</a:t>
            </a:r>
          </a:p>
          <a:p>
            <a:pPr>
              <a:spcBef>
                <a:spcPts val="0"/>
              </a:spcBef>
            </a:pPr>
            <a:r>
              <a:t>Fråga om inte eleverna skulle överväga att ta jobbet till lite lägre lön eftersom ”ett jobb med låg lön är ju bättre än inget alls”. I alla fall ett tag…</a:t>
            </a:r>
          </a:p>
          <a:p>
            <a:pPr>
              <a:spcBef>
                <a:spcPts val="0"/>
              </a:spcBef>
            </a:pPr>
            <a:r>
              <a:t>  </a:t>
            </a:r>
          </a:p>
          <a:p>
            <a:pPr>
              <a:spcBef>
                <a:spcPts val="0"/>
              </a:spcBef>
            </a:pPr>
            <a:r>
              <a:t>Låt sedan eleverna diskutera i små grupper vad de konkret kan göra för att få inflytande och hålla uppe lönerna? De ska </a:t>
            </a:r>
            <a:r>
              <a:rPr b="1"/>
              <a:t>komma på ett sätt att hålla ihop </a:t>
            </a:r>
            <a:r>
              <a:t>och konkurrera om jobben med deras kvalitéer, inte med låga löner. De ska komma på det fackliga löftet.</a:t>
            </a:r>
          </a:p>
          <a:p>
            <a:pPr>
              <a:spcBef>
                <a:spcPts val="0"/>
              </a:spcBef>
            </a:pPr>
            <a:r>
              <a:t>Be dem berätta om vad de kommit fram till. Försök styra samtalet till att de måste gå ihop och bestämma en lägsta lön/villkor som ingen går under.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381000" y="685800"/>
            <a:ext cx="6096000" cy="3429000"/>
          </a:xfrm>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pPr>
              <a:spcBef>
                <a:spcPts val="0"/>
              </a:spcBef>
              <a:defRPr b="1"/>
            </a:pPr>
            <a:r>
              <a:t>Det fackliga löftet</a:t>
            </a:r>
          </a:p>
          <a:p>
            <a:pPr>
              <a:spcBef>
                <a:spcPts val="0"/>
              </a:spcBef>
            </a:pPr>
            <a:endParaRPr/>
          </a:p>
          <a:p>
            <a:pPr>
              <a:spcBef>
                <a:spcPts val="0"/>
              </a:spcBef>
            </a:pPr>
            <a:r>
              <a:t>Fackets idé är att vi inte ska konkurrera med låga löner och sämre villkor utan med kunskap och kvalitet. Alla som arbetar ska ha rätt till en värdig lön. Därför kommer vi överens om ett fackligt löfte. Gärna bättre löner och villkor, aldrig sämre.</a:t>
            </a:r>
          </a:p>
          <a:p>
            <a:pPr>
              <a:spcBef>
                <a:spcPts val="0"/>
              </a:spcBef>
            </a:pPr>
            <a:endParaRPr/>
          </a:p>
          <a:p>
            <a:pPr>
              <a:spcBef>
                <a:spcPts val="0"/>
              </a:spcBef>
            </a:pPr>
            <a:r>
              <a:t>Genom att hålla ihop kring ett löfte i form av rimlig lägstalön och andra viktiga villkor som bra OB-tillägg och god arbetsmiljö, får vi som jobbar inflytande/makt.</a:t>
            </a:r>
          </a:p>
          <a:p>
            <a:pPr>
              <a:spcBef>
                <a:spcPts val="0"/>
              </a:spcBef>
            </a:pPr>
            <a:r>
              <a:t> </a:t>
            </a:r>
          </a:p>
          <a:p>
            <a:pPr>
              <a:spcBef>
                <a:spcPts val="0"/>
              </a:spcBef>
            </a:pPr>
            <a:r>
              <a:t>Styrkan är att om vi alla håller ihop så kommer vi få stort inflytande och kan säkerställa bra löner och villkor. </a:t>
            </a:r>
          </a:p>
          <a:p>
            <a:pPr>
              <a:spcBef>
                <a:spcPts val="0"/>
              </a:spcBef>
            </a:pPr>
            <a:r>
              <a:t>Utmaningen är att det förutsätter att de allra flesta håller ihop. </a:t>
            </a:r>
          </a:p>
          <a:p>
            <a:pPr>
              <a:spcBef>
                <a:spcPts val="0"/>
              </a:spcBef>
            </a:pPr>
            <a:endParaRPr/>
          </a:p>
          <a:p>
            <a:pPr>
              <a:spcBef>
                <a:spcPts val="0"/>
              </a:spcBef>
            </a:pPr>
            <a:r>
              <a:t>Se bara på en strejk. Om en arbetsgivare vägrar diskutera och alls möta vårt löfte tvingas vi välja att inte arbeta, det vill säga strejka. </a:t>
            </a:r>
          </a:p>
          <a:p>
            <a:pPr>
              <a:spcBef>
                <a:spcPts val="0"/>
              </a:spcBef>
            </a:pPr>
            <a:r>
              <a:t>Det förutsätter att vi håller ihop. Håller alla ihop blir det antagligen inte ens strejk eftersom alla vet att vi som jobbar har stort inflytande och inte accepterar låg lön.</a:t>
            </a:r>
          </a:p>
          <a:p>
            <a:pPr>
              <a:spcBef>
                <a:spcPts val="0"/>
              </a:spcBef>
            </a:pPr>
            <a:r>
              <a:t> </a:t>
            </a:r>
          </a:p>
          <a:p>
            <a:pPr>
              <a:spcBef>
                <a:spcPts val="0"/>
              </a:spcBef>
            </a:pPr>
            <a:r>
              <a:t>Därför tecknar vi kollektivavtal. Kollektivavtal blir det nedskriva löftet som också arbetsgivarna ställer sig bakom och lovar att följa och minst betala. Då vet alla vad som gäller och det finns ingen risk för strejk och konflikt. </a:t>
            </a:r>
          </a:p>
          <a:p>
            <a:pPr>
              <a:spcBef>
                <a:spcPts val="0"/>
              </a:spcBef>
            </a:pPr>
            <a:endParaRPr/>
          </a:p>
          <a:p>
            <a:pPr>
              <a:spcBef>
                <a:spcPts val="0"/>
              </a:spcBef>
            </a:pPr>
            <a:r>
              <a:t>Kollektivavtalet är golvet och berättar vilken lägstalön och vilka basvillkor som gäller på arbetsplatsen. Självklart får arbetsgivaren gärna betala högre lön och ge bättre villkor än det som står i kollektivavtalen. Det finns inget tak.</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381000" y="685800"/>
            <a:ext cx="6096000" cy="3429000"/>
          </a:xfrm>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pPr>
              <a:spcBef>
                <a:spcPts val="0"/>
              </a:spcBef>
              <a:defRPr b="1"/>
            </a:pPr>
            <a:r>
              <a:t>Det fackliga löftet</a:t>
            </a:r>
          </a:p>
          <a:p>
            <a:pPr>
              <a:spcBef>
                <a:spcPts val="0"/>
              </a:spcBef>
            </a:pPr>
            <a:endParaRPr/>
          </a:p>
          <a:p>
            <a:pPr>
              <a:spcBef>
                <a:spcPts val="0"/>
              </a:spcBef>
            </a:pPr>
            <a:r>
              <a:t>Fackets idé är att vi inte ska konkurrera med låga löner och sämre villkor utan med kunskap och kvalitet. Alla som arbetar ska ha rätt till en värdig lön. Därför kommer vi överens om ett fackligt löfte. Gärna bättre löner och villkor, aldrig sämre.</a:t>
            </a:r>
          </a:p>
          <a:p>
            <a:pPr>
              <a:spcBef>
                <a:spcPts val="0"/>
              </a:spcBef>
            </a:pPr>
            <a:endParaRPr/>
          </a:p>
          <a:p>
            <a:pPr>
              <a:spcBef>
                <a:spcPts val="0"/>
              </a:spcBef>
            </a:pPr>
            <a:r>
              <a:t>Genom att hålla ihop kring ett löfte i form av rimlig lägstalön och andra viktiga villkor som bra OB-tillägg och god arbetsmiljö, får vi som jobbar inflytande/makt.</a:t>
            </a:r>
          </a:p>
          <a:p>
            <a:pPr>
              <a:spcBef>
                <a:spcPts val="0"/>
              </a:spcBef>
            </a:pPr>
            <a:r>
              <a:t> </a:t>
            </a:r>
          </a:p>
          <a:p>
            <a:pPr>
              <a:spcBef>
                <a:spcPts val="0"/>
              </a:spcBef>
            </a:pPr>
            <a:r>
              <a:t>Styrkan är att om vi alla håller ihop så kommer vi få stort inflytande och kan säkerställa bra löner och villkor. </a:t>
            </a:r>
          </a:p>
          <a:p>
            <a:pPr>
              <a:spcBef>
                <a:spcPts val="0"/>
              </a:spcBef>
            </a:pPr>
            <a:r>
              <a:t>Utmaningen är att det förutsätter att de allra flesta håller ihop. </a:t>
            </a:r>
          </a:p>
          <a:p>
            <a:pPr>
              <a:spcBef>
                <a:spcPts val="0"/>
              </a:spcBef>
            </a:pPr>
            <a:endParaRPr/>
          </a:p>
          <a:p>
            <a:pPr>
              <a:spcBef>
                <a:spcPts val="0"/>
              </a:spcBef>
            </a:pPr>
            <a:r>
              <a:t>Se bara på en strejk. Om en arbetsgivare vägrar diskutera och alls möta vårt löfte tvingas vi välja att inte arbeta, det vill säga strejka. </a:t>
            </a:r>
          </a:p>
          <a:p>
            <a:pPr>
              <a:spcBef>
                <a:spcPts val="0"/>
              </a:spcBef>
            </a:pPr>
            <a:r>
              <a:t>Det förutsätter att vi håller ihop. Håller alla ihop blir det antagligen inte ens strejk eftersom alla vet att vi som jobbar har stort inflytande och inte accepterar låg lön.</a:t>
            </a:r>
          </a:p>
          <a:p>
            <a:pPr>
              <a:spcBef>
                <a:spcPts val="0"/>
              </a:spcBef>
            </a:pPr>
            <a:r>
              <a:t> </a:t>
            </a:r>
          </a:p>
          <a:p>
            <a:pPr>
              <a:spcBef>
                <a:spcPts val="0"/>
              </a:spcBef>
            </a:pPr>
            <a:r>
              <a:t>Därför tecknar vi kollektivavtal. Kollektivavtal blir det nedskriva löftet som också arbetsgivarna ställer sig bakom och lovar att följa och minst betala. Då vet alla vad som gäller och det finns ingen risk för strejk och konflikt. </a:t>
            </a:r>
          </a:p>
          <a:p>
            <a:pPr>
              <a:spcBef>
                <a:spcPts val="0"/>
              </a:spcBef>
            </a:pPr>
            <a:endParaRPr/>
          </a:p>
          <a:p>
            <a:pPr>
              <a:spcBef>
                <a:spcPts val="0"/>
              </a:spcBef>
            </a:pPr>
            <a:r>
              <a:t>Kollektivavtalet är golvet och berättar vilken lägstalön och vilka basvillkor som gäller på arbetsplatsen. Självklart får arbetsgivaren gärna betala högre lön och ge bättre villkor än det som står i kollektivavtalen. Det finns inget tak.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1560A13A-DB3F-4AD5-B6AF-BDA0278A0A39}" type="datetimeFigureOut">
              <a:rPr lang="sv-SE" smtClean="0"/>
              <a:t>2023-08-04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784422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560A13A-DB3F-4AD5-B6AF-BDA0278A0A39}" type="datetimeFigureOut">
              <a:rPr lang="sv-SE" smtClean="0"/>
              <a:t>2023-08-04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2623719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560A13A-DB3F-4AD5-B6AF-BDA0278A0A39}" type="datetimeFigureOut">
              <a:rPr lang="sv-SE" smtClean="0"/>
              <a:t>2023-08-04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71644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Rubrikbild">
    <p:spTree>
      <p:nvGrpSpPr>
        <p:cNvPr id="1" name=""/>
        <p:cNvGrpSpPr/>
        <p:nvPr/>
      </p:nvGrpSpPr>
      <p:grpSpPr>
        <a:xfrm>
          <a:off x="0" y="0"/>
          <a:ext cx="0" cy="0"/>
          <a:chOff x="0" y="0"/>
          <a:chExt cx="0" cy="0"/>
        </a:xfrm>
      </p:grpSpPr>
      <p:sp>
        <p:nvSpPr>
          <p:cNvPr id="11"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Rubrik och innehåll">
    <p:spTree>
      <p:nvGrpSpPr>
        <p:cNvPr id="1" name=""/>
        <p:cNvGrpSpPr/>
        <p:nvPr/>
      </p:nvGrpSpPr>
      <p:grpSpPr>
        <a:xfrm>
          <a:off x="0" y="0"/>
          <a:ext cx="0" cy="0"/>
          <a:chOff x="0" y="0"/>
          <a:chExt cx="0" cy="0"/>
        </a:xfrm>
      </p:grpSpPr>
      <p:sp>
        <p:nvSpPr>
          <p:cNvPr id="18"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Rubrik och text (utan punktlista)">
    <p:spTree>
      <p:nvGrpSpPr>
        <p:cNvPr id="1" name=""/>
        <p:cNvGrpSpPr/>
        <p:nvPr/>
      </p:nvGrpSpPr>
      <p:grpSpPr>
        <a:xfrm>
          <a:off x="0" y="0"/>
          <a:ext cx="0" cy="0"/>
          <a:chOff x="0" y="0"/>
          <a:chExt cx="0" cy="0"/>
        </a:xfrm>
      </p:grpSpPr>
      <p:sp>
        <p:nvSpPr>
          <p:cNvPr id="25"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Kapitalrubrik 1">
    <p:spTree>
      <p:nvGrpSpPr>
        <p:cNvPr id="1" name=""/>
        <p:cNvGrpSpPr/>
        <p:nvPr/>
      </p:nvGrpSpPr>
      <p:grpSpPr>
        <a:xfrm>
          <a:off x="0" y="0"/>
          <a:ext cx="0" cy="0"/>
          <a:chOff x="0" y="0"/>
          <a:chExt cx="0" cy="0"/>
        </a:xfrm>
      </p:grpSpPr>
      <p:sp>
        <p:nvSpPr>
          <p:cNvPr id="32"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Kapitalrubrik 2">
    <p:spTree>
      <p:nvGrpSpPr>
        <p:cNvPr id="1" name=""/>
        <p:cNvGrpSpPr/>
        <p:nvPr/>
      </p:nvGrpSpPr>
      <p:grpSpPr>
        <a:xfrm>
          <a:off x="0" y="0"/>
          <a:ext cx="0" cy="0"/>
          <a:chOff x="0" y="0"/>
          <a:chExt cx="0" cy="0"/>
        </a:xfrm>
      </p:grpSpPr>
      <p:sp>
        <p:nvSpPr>
          <p:cNvPr id="39"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Kapitalrubrik 3">
    <p:spTree>
      <p:nvGrpSpPr>
        <p:cNvPr id="1" name=""/>
        <p:cNvGrpSpPr/>
        <p:nvPr/>
      </p:nvGrpSpPr>
      <p:grpSpPr>
        <a:xfrm>
          <a:off x="0" y="0"/>
          <a:ext cx="0" cy="0"/>
          <a:chOff x="0" y="0"/>
          <a:chExt cx="0" cy="0"/>
        </a:xfrm>
      </p:grpSpPr>
      <p:sp>
        <p:nvSpPr>
          <p:cNvPr id="46"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Kapitalrubrik 4">
    <p:spTree>
      <p:nvGrpSpPr>
        <p:cNvPr id="1" name=""/>
        <p:cNvGrpSpPr/>
        <p:nvPr/>
      </p:nvGrpSpPr>
      <p:grpSpPr>
        <a:xfrm>
          <a:off x="0" y="0"/>
          <a:ext cx="0" cy="0"/>
          <a:chOff x="0" y="0"/>
          <a:chExt cx="0" cy="0"/>
        </a:xfrm>
      </p:grpSpPr>
      <p:sp>
        <p:nvSpPr>
          <p:cNvPr id="53"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vå innehållsdelar">
    <p:spTree>
      <p:nvGrpSpPr>
        <p:cNvPr id="1" name=""/>
        <p:cNvGrpSpPr/>
        <p:nvPr/>
      </p:nvGrpSpPr>
      <p:grpSpPr>
        <a:xfrm>
          <a:off x="0" y="0"/>
          <a:ext cx="0" cy="0"/>
          <a:chOff x="0" y="0"/>
          <a:chExt cx="0" cy="0"/>
        </a:xfrm>
      </p:grpSpPr>
      <p:sp>
        <p:nvSpPr>
          <p:cNvPr id="60"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560A13A-DB3F-4AD5-B6AF-BDA0278A0A39}" type="datetimeFigureOut">
              <a:rPr lang="sv-SE" smtClean="0"/>
              <a:t>2023-08-04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1322720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Endast rubrik">
    <p:spTree>
      <p:nvGrpSpPr>
        <p:cNvPr id="1" name=""/>
        <p:cNvGrpSpPr/>
        <p:nvPr/>
      </p:nvGrpSpPr>
      <p:grpSpPr>
        <a:xfrm>
          <a:off x="0" y="0"/>
          <a:ext cx="0" cy="0"/>
          <a:chOff x="0" y="0"/>
          <a:chExt cx="0" cy="0"/>
        </a:xfrm>
      </p:grpSpPr>
      <p:sp>
        <p:nvSpPr>
          <p:cNvPr id="67"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74"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1560A13A-DB3F-4AD5-B6AF-BDA0278A0A39}" type="datetimeFigureOut">
              <a:rPr lang="sv-SE" smtClean="0"/>
              <a:t>2023-08-04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4186728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1560A13A-DB3F-4AD5-B6AF-BDA0278A0A39}" type="datetimeFigureOut">
              <a:rPr lang="sv-SE" smtClean="0"/>
              <a:t>2023-08-04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592360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1560A13A-DB3F-4AD5-B6AF-BDA0278A0A39}" type="datetimeFigureOut">
              <a:rPr lang="sv-SE" smtClean="0"/>
              <a:t>2023-08-04</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277650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1560A13A-DB3F-4AD5-B6AF-BDA0278A0A39}" type="datetimeFigureOut">
              <a:rPr lang="sv-SE" smtClean="0"/>
              <a:t>2023-08-04</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256609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1560A13A-DB3F-4AD5-B6AF-BDA0278A0A39}" type="datetimeFigureOut">
              <a:rPr lang="sv-SE" smtClean="0"/>
              <a:t>2023-08-04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311076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1560A13A-DB3F-4AD5-B6AF-BDA0278A0A39}" type="datetimeFigureOut">
              <a:rPr lang="sv-SE" smtClean="0"/>
              <a:t>2023-08-04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1548965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1560A13A-DB3F-4AD5-B6AF-BDA0278A0A39}" type="datetimeFigureOut">
              <a:rPr lang="sv-SE" smtClean="0"/>
              <a:t>2023-08-04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4171453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60A13A-DB3F-4AD5-B6AF-BDA0278A0A39}" type="datetimeFigureOut">
              <a:rPr lang="sv-SE" smtClean="0"/>
              <a:t>2023-08-04</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C2F05B-BAF9-488D-83DE-20A7CCFAC190}" type="slidenum">
              <a:rPr lang="sv-SE" smtClean="0"/>
              <a:t>‹#›</a:t>
            </a:fld>
            <a:endParaRPr lang="sv-SE"/>
          </a:p>
        </p:txBody>
      </p:sp>
    </p:spTree>
    <p:extLst>
      <p:ext uri="{BB962C8B-B14F-4D97-AF65-F5344CB8AC3E}">
        <p14:creationId xmlns:p14="http://schemas.microsoft.com/office/powerpoint/2010/main" val="3707285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Titeltext</a:t>
            </a:r>
          </a:p>
        </p:txBody>
      </p:sp>
      <p:sp>
        <p:nvSpPr>
          <p:cNvPr id="3" name="Brödtext nivå ett…"/>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Brödtext nivå ett</a:t>
            </a:r>
          </a:p>
          <a:p>
            <a:pPr lvl="1"/>
            <a:r>
              <a:t>Brödtext nivå två</a:t>
            </a:r>
          </a:p>
          <a:p>
            <a:pPr lvl="2"/>
            <a:r>
              <a:t>Brödtext nivå tre</a:t>
            </a:r>
          </a:p>
          <a:p>
            <a:pPr lvl="3"/>
            <a:r>
              <a:t>Brödtext nivå fyra</a:t>
            </a:r>
          </a:p>
          <a:p>
            <a:pPr lvl="4"/>
            <a:r>
              <a:t>Brödtext nivå fem</a:t>
            </a:r>
          </a:p>
        </p:txBody>
      </p:sp>
      <p:sp>
        <p:nvSpPr>
          <p:cNvPr id="4" name="Diabildsnumm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5pPr>
      <a:lvl6pPr marL="0" marR="0" indent="45720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6pPr>
      <a:lvl7pPr marL="0" marR="0" indent="91440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7pPr>
      <a:lvl8pPr marL="0" marR="0" indent="137160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8pPr>
      <a:lvl9pPr marL="0" marR="0" indent="182880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1pPr>
      <a:lvl2pPr marL="792868" marR="0" indent="-422980"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2pPr>
      <a:lvl3pPr marL="1065666" marR="0" indent="-359228"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3pPr>
      <a:lvl4pPr marL="1395412" marR="0" indent="-457200"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4pPr>
      <a:lvl5pPr marL="1510242" marR="0" indent="-360892"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5pPr>
      <a:lvl6pPr marL="2537460" marR="0" indent="-251460"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6pPr>
      <a:lvl7pPr marL="2994660" marR="0" indent="-251460"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7pPr>
      <a:lvl8pPr marL="3451859" marR="0" indent="-251459"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8pPr>
      <a:lvl9pPr marL="3909059" marR="0" indent="-251459"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9.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6.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6.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6.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image" Target="../media/image6.pn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image" Target="../media/image52.jpe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openxmlformats.org/officeDocument/2006/relationships/image" Target="../media/image6.pn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3.png"/><Relationship Id="rId1" Type="http://schemas.openxmlformats.org/officeDocument/2006/relationships/slideLayout" Target="../slideLayouts/slideLayout20.xml"/><Relationship Id="rId5" Type="http://schemas.openxmlformats.org/officeDocument/2006/relationships/image" Target="../media/image6.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21.xml"/><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21.xml"/><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3.png"/><Relationship Id="rId1" Type="http://schemas.openxmlformats.org/officeDocument/2006/relationships/slideLayout" Target="../slideLayouts/slideLayout21.xml"/><Relationship Id="rId5" Type="http://schemas.openxmlformats.org/officeDocument/2006/relationships/image" Target="../media/image6.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21.xml"/><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21.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png"/><Relationship Id="rId3" Type="http://schemas.openxmlformats.org/officeDocument/2006/relationships/image" Target="../media/image23.png"/><Relationship Id="rId7" Type="http://schemas.openxmlformats.org/officeDocument/2006/relationships/image" Target="../media/image59.png"/><Relationship Id="rId12"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7.png"/><Relationship Id="rId9" Type="http://schemas.openxmlformats.org/officeDocument/2006/relationships/image" Target="../media/image61.pn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6.png"/><Relationship Id="rId7"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image" Target="../media/image6.png"/><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74.tif"/><Relationship Id="rId5" Type="http://schemas.openxmlformats.org/officeDocument/2006/relationships/image" Target="../media/image73.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51.png"/><Relationship Id="rId7"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image" Target="../media/image21.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2240BDBC-D8D3-567B-4689-7062CD834A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465" y="-485484"/>
            <a:ext cx="12678033" cy="7356184"/>
          </a:xfrm>
          <a:prstGeom prst="rect">
            <a:avLst/>
          </a:prstGeom>
        </p:spPr>
      </p:pic>
      <p:pic>
        <p:nvPicPr>
          <p:cNvPr id="84" name="Bild" descr="Bild"/>
          <p:cNvPicPr>
            <a:picLocks noChangeAspect="1"/>
          </p:cNvPicPr>
          <p:nvPr/>
        </p:nvPicPr>
        <p:blipFill>
          <a:blip r:embed="rId4"/>
          <a:stretch>
            <a:fillRect/>
          </a:stretch>
        </p:blipFill>
        <p:spPr>
          <a:xfrm>
            <a:off x="489160" y="4545855"/>
            <a:ext cx="1841501" cy="1841501"/>
          </a:xfrm>
          <a:prstGeom prst="rect">
            <a:avLst/>
          </a:prstGeom>
          <a:ln w="12700">
            <a:miter lim="400000"/>
          </a:ln>
        </p:spPr>
      </p:pic>
      <p:sp>
        <p:nvSpPr>
          <p:cNvPr id="85" name="Rubrik 5"/>
          <p:cNvSpPr txBox="1">
            <a:spLocks noGrp="1"/>
          </p:cNvSpPr>
          <p:nvPr>
            <p:ph type="title" idx="4294967295"/>
          </p:nvPr>
        </p:nvSpPr>
        <p:spPr>
          <a:xfrm>
            <a:off x="683616" y="4887114"/>
            <a:ext cx="2372718" cy="1020556"/>
          </a:xfrm>
          <a:prstGeom prst="rect">
            <a:avLst/>
          </a:prstGeom>
        </p:spPr>
        <p:txBody>
          <a:bodyPr anchor="t"/>
          <a:lstStyle/>
          <a:p>
            <a:pPr lvl="1">
              <a:lnSpc>
                <a:spcPct val="110000"/>
              </a:lnSpc>
              <a:defRPr sz="2100" spc="-116">
                <a:solidFill>
                  <a:srgbClr val="CF3B2B"/>
                </a:solidFill>
              </a:defRPr>
            </a:pPr>
            <a:r>
              <a:rPr dirty="0"/>
              <a:t>För dig som </a:t>
            </a:r>
          </a:p>
          <a:p>
            <a:pPr>
              <a:lnSpc>
                <a:spcPct val="110000"/>
              </a:lnSpc>
              <a:defRPr sz="2100" spc="-116">
                <a:solidFill>
                  <a:srgbClr val="CF3B2B"/>
                </a:solidFill>
              </a:defRPr>
            </a:pPr>
            <a:r>
              <a:rPr dirty="0" err="1"/>
              <a:t>är</a:t>
            </a:r>
            <a:r>
              <a:rPr dirty="0"/>
              <a:t> </a:t>
            </a:r>
            <a:r>
              <a:rPr dirty="0" err="1"/>
              <a:t>på</a:t>
            </a:r>
            <a:r>
              <a:rPr dirty="0"/>
              <a:t> </a:t>
            </a:r>
            <a:r>
              <a:rPr dirty="0" err="1"/>
              <a:t>väg</a:t>
            </a:r>
            <a:r>
              <a:rPr dirty="0"/>
              <a:t> </a:t>
            </a:r>
            <a:r>
              <a:rPr dirty="0" err="1"/>
              <a:t>ut</a:t>
            </a:r>
            <a:r>
              <a:rPr dirty="0"/>
              <a:t> </a:t>
            </a:r>
            <a:r>
              <a:rPr dirty="0" err="1"/>
              <a:t>i</a:t>
            </a:r>
            <a:r>
              <a:rPr dirty="0"/>
              <a:t> </a:t>
            </a:r>
          </a:p>
          <a:p>
            <a:pPr>
              <a:lnSpc>
                <a:spcPct val="110000"/>
              </a:lnSpc>
              <a:defRPr sz="2100" spc="-116">
                <a:solidFill>
                  <a:srgbClr val="CF3B2B"/>
                </a:solidFill>
              </a:defRPr>
            </a:pPr>
            <a:r>
              <a:rPr dirty="0" err="1"/>
              <a:t>arbetslivet</a:t>
            </a:r>
            <a:endParaRPr dirty="0"/>
          </a:p>
        </p:txBody>
      </p:sp>
      <p:pic>
        <p:nvPicPr>
          <p:cNvPr id="86" name="Bild" descr="Bild"/>
          <p:cNvPicPr>
            <a:picLocks noChangeAspect="1"/>
          </p:cNvPicPr>
          <p:nvPr/>
        </p:nvPicPr>
        <p:blipFill>
          <a:blip r:embed="rId5"/>
          <a:stretch>
            <a:fillRect/>
          </a:stretch>
        </p:blipFill>
        <p:spPr>
          <a:xfrm>
            <a:off x="10963492" y="5729205"/>
            <a:ext cx="779510" cy="658151"/>
          </a:xfrm>
          <a:prstGeom prst="rect">
            <a:avLst/>
          </a:prstGeom>
          <a:ln w="12700">
            <a:miter lim="400000"/>
          </a:ln>
        </p:spPr>
      </p:pic>
      <p:sp>
        <p:nvSpPr>
          <p:cNvPr id="87" name="Rubrik 5"/>
          <p:cNvSpPr txBox="1"/>
          <p:nvPr/>
        </p:nvSpPr>
        <p:spPr>
          <a:xfrm>
            <a:off x="0" y="470644"/>
            <a:ext cx="6112669" cy="1520188"/>
          </a:xfrm>
          <a:prstGeom prst="rect">
            <a:avLst/>
          </a:prstGeom>
          <a:ln w="12700">
            <a:miter lim="400000"/>
          </a:ln>
          <a:effectLst>
            <a:outerShdw blurRad="254000" dir="5400000" rotWithShape="0">
              <a:srgbClr val="000000">
                <a:alpha val="4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nSpc>
                <a:spcPct val="90000"/>
              </a:lnSpc>
              <a:defRPr sz="7600" b="1" spc="-422">
                <a:solidFill>
                  <a:srgbClr val="FFFFFF"/>
                </a:solidFill>
              </a:defRPr>
            </a:lvl1pPr>
          </a:lstStyle>
          <a:p>
            <a:r>
              <a:rPr dirty="0"/>
              <a:t>Schysst start!</a:t>
            </a:r>
          </a:p>
        </p:txBody>
      </p:sp>
    </p:spTree>
    <p:extLst>
      <p:ext uri="{BB962C8B-B14F-4D97-AF65-F5344CB8AC3E}">
        <p14:creationId xmlns:p14="http://schemas.microsoft.com/office/powerpoint/2010/main" val="332245941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 name="Bild" descr="Bild"/>
          <p:cNvPicPr>
            <a:picLocks noChangeAspect="1"/>
          </p:cNvPicPr>
          <p:nvPr/>
        </p:nvPicPr>
        <p:blipFill>
          <a:blip r:embed="rId3"/>
          <a:srcRect b="52955"/>
          <a:stretch>
            <a:fillRect/>
          </a:stretch>
        </p:blipFill>
        <p:spPr>
          <a:xfrm>
            <a:off x="7095021" y="1718323"/>
            <a:ext cx="2393685" cy="3226297"/>
          </a:xfrm>
          <a:prstGeom prst="rect">
            <a:avLst/>
          </a:prstGeom>
          <a:ln w="12700">
            <a:miter lim="400000"/>
          </a:ln>
        </p:spPr>
      </p:pic>
      <p:pic>
        <p:nvPicPr>
          <p:cNvPr id="271" name="Bild" descr="Bild"/>
          <p:cNvPicPr>
            <a:picLocks noChangeAspect="1"/>
          </p:cNvPicPr>
          <p:nvPr/>
        </p:nvPicPr>
        <p:blipFill>
          <a:blip r:embed="rId4"/>
          <a:srcRect b="64369"/>
          <a:stretch>
            <a:fillRect/>
          </a:stretch>
        </p:blipFill>
        <p:spPr>
          <a:xfrm>
            <a:off x="1846228" y="2154945"/>
            <a:ext cx="2074527" cy="2117726"/>
          </a:xfrm>
          <a:prstGeom prst="rect">
            <a:avLst/>
          </a:prstGeom>
          <a:ln w="12700">
            <a:miter lim="400000"/>
          </a:ln>
        </p:spPr>
      </p:pic>
      <p:pic>
        <p:nvPicPr>
          <p:cNvPr id="272" name="Bild" descr="Bild"/>
          <p:cNvPicPr>
            <a:picLocks noChangeAspect="1"/>
          </p:cNvPicPr>
          <p:nvPr/>
        </p:nvPicPr>
        <p:blipFill>
          <a:blip r:embed="rId5"/>
          <a:srcRect b="61123"/>
          <a:stretch>
            <a:fillRect/>
          </a:stretch>
        </p:blipFill>
        <p:spPr>
          <a:xfrm>
            <a:off x="4011849" y="1967123"/>
            <a:ext cx="1975359" cy="2310673"/>
          </a:xfrm>
          <a:prstGeom prst="rect">
            <a:avLst/>
          </a:prstGeom>
          <a:ln w="12700">
            <a:miter lim="400000"/>
          </a:ln>
        </p:spPr>
      </p:pic>
      <p:sp>
        <p:nvSpPr>
          <p:cNvPr id="273" name="Rubrik 5"/>
          <p:cNvSpPr txBox="1"/>
          <p:nvPr/>
        </p:nvSpPr>
        <p:spPr>
          <a:xfrm>
            <a:off x="-7475" y="605093"/>
            <a:ext cx="12192001" cy="1193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gn="ctr">
              <a:lnSpc>
                <a:spcPct val="90000"/>
              </a:lnSpc>
              <a:defRPr sz="6100" b="1" spc="-338">
                <a:solidFill>
                  <a:schemeClr val="accent1"/>
                </a:solidFill>
              </a:defRPr>
            </a:lvl1pPr>
          </a:lstStyle>
          <a:p>
            <a:r>
              <a:t>Olika intressen, olika krav</a:t>
            </a:r>
          </a:p>
        </p:txBody>
      </p:sp>
      <p:sp>
        <p:nvSpPr>
          <p:cNvPr id="274" name="Rak 7"/>
          <p:cNvSpPr/>
          <p:nvPr/>
        </p:nvSpPr>
        <p:spPr>
          <a:xfrm>
            <a:off x="15757525" y="1844675"/>
            <a:ext cx="1" cy="3671889"/>
          </a:xfrm>
          <a:prstGeom prst="line">
            <a:avLst/>
          </a:prstGeom>
          <a:ln>
            <a:solidFill>
              <a:srgbClr val="E22115"/>
            </a:solidFill>
          </a:ln>
        </p:spPr>
        <p:txBody>
          <a:bodyPr lIns="45719" rIns="45719"/>
          <a:lstStyle/>
          <a:p>
            <a:endParaRPr/>
          </a:p>
        </p:txBody>
      </p:sp>
      <p:pic>
        <p:nvPicPr>
          <p:cNvPr id="275" name="Bildobjekt 2" descr="Bildobjekt 2"/>
          <p:cNvPicPr>
            <a:picLocks noChangeAspect="1"/>
          </p:cNvPicPr>
          <p:nvPr/>
        </p:nvPicPr>
        <p:blipFill>
          <a:blip r:embed="rId6"/>
          <a:stretch>
            <a:fillRect/>
          </a:stretch>
        </p:blipFill>
        <p:spPr>
          <a:xfrm>
            <a:off x="10841797" y="5547014"/>
            <a:ext cx="1020557" cy="1020556"/>
          </a:xfrm>
          <a:prstGeom prst="rect">
            <a:avLst/>
          </a:prstGeom>
          <a:ln w="12700">
            <a:miter lim="400000"/>
          </a:ln>
        </p:spPr>
      </p:pic>
      <p:pic>
        <p:nvPicPr>
          <p:cNvPr id="276" name="Bild" descr="Bild"/>
          <p:cNvPicPr>
            <a:picLocks noChangeAspect="1"/>
          </p:cNvPicPr>
          <p:nvPr/>
        </p:nvPicPr>
        <p:blipFill>
          <a:blip r:embed="rId7"/>
          <a:srcRect b="59276"/>
          <a:stretch>
            <a:fillRect/>
          </a:stretch>
        </p:blipFill>
        <p:spPr>
          <a:xfrm>
            <a:off x="2919010" y="1760676"/>
            <a:ext cx="2105898" cy="2507010"/>
          </a:xfrm>
          <a:prstGeom prst="rect">
            <a:avLst/>
          </a:prstGeom>
          <a:ln w="12700">
            <a:miter lim="400000"/>
          </a:ln>
        </p:spPr>
      </p:pic>
      <p:pic>
        <p:nvPicPr>
          <p:cNvPr id="277" name="Bild" descr="Bild"/>
          <p:cNvPicPr>
            <a:picLocks/>
          </p:cNvPicPr>
          <p:nvPr/>
        </p:nvPicPr>
        <p:blipFill>
          <a:blip r:embed="rId8"/>
          <a:stretch>
            <a:fillRect/>
          </a:stretch>
        </p:blipFill>
        <p:spPr>
          <a:xfrm>
            <a:off x="1876685" y="4137288"/>
            <a:ext cx="8565630" cy="1940040"/>
          </a:xfrm>
          <a:prstGeom prst="rect">
            <a:avLst/>
          </a:prstGeom>
          <a:ln w="12700">
            <a:miter lim="400000"/>
          </a:ln>
        </p:spPr>
      </p:pic>
      <p:sp>
        <p:nvSpPr>
          <p:cNvPr id="278" name="Rektangel 1"/>
          <p:cNvSpPr txBox="1"/>
          <p:nvPr/>
        </p:nvSpPr>
        <p:spPr>
          <a:xfrm>
            <a:off x="2202971" y="4334245"/>
            <a:ext cx="3326938" cy="15334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spcBef>
                <a:spcPts val="600"/>
              </a:spcBef>
              <a:defRPr sz="2200" b="1"/>
            </a:pPr>
            <a:r>
              <a:t>Anställdas/Handels krav</a:t>
            </a:r>
            <a:endParaRPr sz="2400"/>
          </a:p>
          <a:p>
            <a:pPr algn="r">
              <a:spcBef>
                <a:spcPts val="600"/>
              </a:spcBef>
              <a:defRPr sz="1400" b="1">
                <a:solidFill>
                  <a:srgbClr val="E20D15"/>
                </a:solidFill>
              </a:defRPr>
            </a:pPr>
            <a:r>
              <a:t>Garanterade löneökningar</a:t>
            </a:r>
          </a:p>
          <a:p>
            <a:pPr algn="r">
              <a:spcBef>
                <a:spcPts val="600"/>
              </a:spcBef>
              <a:defRPr sz="1400" b="1">
                <a:solidFill>
                  <a:srgbClr val="E20D15"/>
                </a:solidFill>
              </a:defRPr>
            </a:pPr>
            <a:r>
              <a:t>Trygga jobb</a:t>
            </a:r>
          </a:p>
          <a:p>
            <a:pPr algn="r">
              <a:spcBef>
                <a:spcPts val="600"/>
              </a:spcBef>
              <a:defRPr sz="1400" b="1">
                <a:solidFill>
                  <a:srgbClr val="E20D15"/>
                </a:solidFill>
              </a:defRPr>
            </a:pPr>
            <a:r>
              <a:t>Ökat inflytande</a:t>
            </a:r>
          </a:p>
          <a:p>
            <a:pPr algn="r">
              <a:spcBef>
                <a:spcPts val="600"/>
              </a:spcBef>
              <a:defRPr sz="1400" b="1">
                <a:solidFill>
                  <a:srgbClr val="E20D15"/>
                </a:solidFill>
              </a:defRPr>
            </a:pPr>
            <a:r>
              <a:t>Fortsatt bra ob-tillägg</a:t>
            </a:r>
          </a:p>
        </p:txBody>
      </p:sp>
      <p:sp>
        <p:nvSpPr>
          <p:cNvPr id="279" name="Rektangel 3"/>
          <p:cNvSpPr txBox="1"/>
          <p:nvPr/>
        </p:nvSpPr>
        <p:spPr>
          <a:xfrm>
            <a:off x="6327996" y="4334245"/>
            <a:ext cx="4513795" cy="1600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spcBef>
                <a:spcPts val="600"/>
              </a:spcBef>
              <a:defRPr sz="2200" b="1"/>
            </a:pPr>
            <a:r>
              <a:t>Ägarnas/arbetsgivarnas krav</a:t>
            </a:r>
          </a:p>
          <a:p>
            <a:pPr>
              <a:spcBef>
                <a:spcPts val="600"/>
              </a:spcBef>
              <a:defRPr sz="1400" b="1">
                <a:solidFill>
                  <a:srgbClr val="8F172E"/>
                </a:solidFill>
              </a:defRPr>
            </a:pPr>
            <a:r>
              <a:t>Inte garanterade löneökningar</a:t>
            </a:r>
          </a:p>
          <a:p>
            <a:pPr>
              <a:spcBef>
                <a:spcPts val="600"/>
              </a:spcBef>
              <a:defRPr sz="1400" b="1">
                <a:solidFill>
                  <a:srgbClr val="8F172E"/>
                </a:solidFill>
              </a:defRPr>
            </a:pPr>
            <a:r>
              <a:t>Frysta lägstalöner</a:t>
            </a:r>
          </a:p>
          <a:p>
            <a:pPr>
              <a:spcBef>
                <a:spcPts val="600"/>
              </a:spcBef>
              <a:defRPr sz="1400" b="1">
                <a:solidFill>
                  <a:srgbClr val="8F172E"/>
                </a:solidFill>
              </a:defRPr>
            </a:pPr>
            <a:r>
              <a:t>Inte nya regler för trygga jobb</a:t>
            </a:r>
          </a:p>
          <a:p>
            <a:pPr>
              <a:spcBef>
                <a:spcPts val="600"/>
              </a:spcBef>
              <a:defRPr sz="1400" b="1">
                <a:solidFill>
                  <a:srgbClr val="8F172E"/>
                </a:solidFill>
              </a:defRPr>
            </a:pPr>
            <a:r>
              <a:t>Minskat inflytande</a:t>
            </a:r>
          </a:p>
        </p:txBody>
      </p:sp>
      <p:pic>
        <p:nvPicPr>
          <p:cNvPr id="280" name="Bild" descr="Bild"/>
          <p:cNvPicPr>
            <a:picLocks noChangeAspect="1"/>
          </p:cNvPicPr>
          <p:nvPr/>
        </p:nvPicPr>
        <p:blipFill>
          <a:blip r:embed="rId9"/>
          <a:stretch>
            <a:fillRect/>
          </a:stretch>
        </p:blipFill>
        <p:spPr>
          <a:xfrm>
            <a:off x="5580525" y="3996057"/>
            <a:ext cx="776802" cy="2209801"/>
          </a:xfrm>
          <a:prstGeom prst="rect">
            <a:avLst/>
          </a:prstGeom>
          <a:ln w="12700">
            <a:miter lim="400000"/>
          </a:ln>
        </p:spPr>
      </p:pic>
    </p:spTree>
    <p:extLst>
      <p:ext uri="{BB962C8B-B14F-4D97-AF65-F5344CB8AC3E}">
        <p14:creationId xmlns:p14="http://schemas.microsoft.com/office/powerpoint/2010/main" val="2490694684"/>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 name="Bild" descr="Bild"/>
          <p:cNvPicPr>
            <a:picLocks/>
          </p:cNvPicPr>
          <p:nvPr/>
        </p:nvPicPr>
        <p:blipFill>
          <a:blip r:embed="rId3"/>
          <a:stretch>
            <a:fillRect/>
          </a:stretch>
        </p:blipFill>
        <p:spPr>
          <a:xfrm>
            <a:off x="-1956" y="-1963"/>
            <a:ext cx="12192001" cy="6861926"/>
          </a:xfrm>
          <a:prstGeom prst="rect">
            <a:avLst/>
          </a:prstGeom>
          <a:ln w="12700">
            <a:miter lim="400000"/>
          </a:ln>
        </p:spPr>
      </p:pic>
      <p:pic>
        <p:nvPicPr>
          <p:cNvPr id="769" name="Bild" descr="Bild"/>
          <p:cNvPicPr>
            <a:picLocks noChangeAspect="1"/>
          </p:cNvPicPr>
          <p:nvPr/>
        </p:nvPicPr>
        <p:blipFill>
          <a:blip r:embed="rId4"/>
          <a:stretch>
            <a:fillRect/>
          </a:stretch>
        </p:blipFill>
        <p:spPr>
          <a:xfrm rot="300000">
            <a:off x="6844062" y="1165402"/>
            <a:ext cx="3366863" cy="4559301"/>
          </a:xfrm>
          <a:prstGeom prst="rect">
            <a:avLst/>
          </a:prstGeom>
          <a:ln w="12700">
            <a:miter lim="400000"/>
          </a:ln>
        </p:spPr>
      </p:pic>
      <p:pic>
        <p:nvPicPr>
          <p:cNvPr id="770"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sp>
        <p:nvSpPr>
          <p:cNvPr id="771" name="textruta 1"/>
          <p:cNvSpPr txBox="1"/>
          <p:nvPr/>
        </p:nvSpPr>
        <p:spPr>
          <a:xfrm>
            <a:off x="627708" y="3203945"/>
            <a:ext cx="3228418" cy="22954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spcBef>
                <a:spcPts val="600"/>
              </a:spcBef>
              <a:buSzPct val="100000"/>
              <a:buFont typeface="Arial"/>
              <a:buChar char="•"/>
              <a:defRPr sz="1400"/>
            </a:pPr>
            <a:r>
              <a:rPr dirty="0" err="1"/>
              <a:t>Regler</a:t>
            </a:r>
            <a:r>
              <a:rPr dirty="0"/>
              <a:t> som facket och </a:t>
            </a:r>
            <a:r>
              <a:rPr dirty="0" err="1"/>
              <a:t>arbetsgivaren</a:t>
            </a:r>
            <a:r>
              <a:rPr dirty="0"/>
              <a:t> </a:t>
            </a:r>
            <a:r>
              <a:rPr dirty="0" err="1"/>
              <a:t>är</a:t>
            </a:r>
            <a:r>
              <a:rPr dirty="0"/>
              <a:t> </a:t>
            </a:r>
            <a:r>
              <a:rPr dirty="0" err="1"/>
              <a:t>överens</a:t>
            </a:r>
            <a:r>
              <a:rPr dirty="0"/>
              <a:t> om och </a:t>
            </a:r>
            <a:br>
              <a:rPr dirty="0"/>
            </a:br>
            <a:r>
              <a:rPr dirty="0" err="1"/>
              <a:t>är</a:t>
            </a:r>
            <a:r>
              <a:rPr dirty="0"/>
              <a:t> </a:t>
            </a:r>
            <a:r>
              <a:rPr dirty="0" err="1"/>
              <a:t>skyldiga</a:t>
            </a:r>
            <a:r>
              <a:rPr dirty="0"/>
              <a:t> </a:t>
            </a:r>
            <a:r>
              <a:rPr dirty="0" err="1"/>
              <a:t>att</a:t>
            </a:r>
            <a:r>
              <a:rPr dirty="0"/>
              <a:t> </a:t>
            </a:r>
            <a:r>
              <a:rPr dirty="0" err="1"/>
              <a:t>följa</a:t>
            </a:r>
            <a:endParaRPr dirty="0"/>
          </a:p>
          <a:p>
            <a:pPr marL="285750" indent="-285750">
              <a:spcBef>
                <a:spcPts val="600"/>
              </a:spcBef>
              <a:buSzPct val="100000"/>
              <a:buFont typeface="Arial"/>
              <a:buChar char="•"/>
              <a:defRPr sz="1400"/>
            </a:pPr>
            <a:r>
              <a:rPr dirty="0" err="1"/>
              <a:t>Lägsta</a:t>
            </a:r>
            <a:r>
              <a:rPr dirty="0"/>
              <a:t> </a:t>
            </a:r>
            <a:r>
              <a:rPr dirty="0" err="1"/>
              <a:t>tillåtna</a:t>
            </a:r>
            <a:r>
              <a:rPr dirty="0"/>
              <a:t> </a:t>
            </a:r>
            <a:r>
              <a:rPr dirty="0" err="1"/>
              <a:t>lön</a:t>
            </a:r>
            <a:endParaRPr dirty="0"/>
          </a:p>
          <a:p>
            <a:pPr marL="285750" indent="-285750">
              <a:spcBef>
                <a:spcPts val="600"/>
              </a:spcBef>
              <a:buSzPct val="100000"/>
              <a:buFont typeface="Arial"/>
              <a:buChar char="•"/>
              <a:defRPr sz="1400"/>
            </a:pPr>
            <a:r>
              <a:rPr dirty="0" err="1"/>
              <a:t>Eventuell</a:t>
            </a:r>
            <a:r>
              <a:rPr dirty="0"/>
              <a:t> </a:t>
            </a:r>
            <a:r>
              <a:rPr dirty="0" err="1"/>
              <a:t>ob-ersättning</a:t>
            </a:r>
            <a:r>
              <a:rPr dirty="0"/>
              <a:t> och </a:t>
            </a:r>
            <a:r>
              <a:rPr dirty="0" err="1"/>
              <a:t>övertidsersättning</a:t>
            </a:r>
            <a:endParaRPr dirty="0"/>
          </a:p>
          <a:p>
            <a:pPr marL="285750" indent="-285750">
              <a:spcBef>
                <a:spcPts val="600"/>
              </a:spcBef>
              <a:buSzPct val="100000"/>
              <a:buFont typeface="Arial"/>
              <a:buChar char="•"/>
              <a:defRPr sz="1400"/>
            </a:pPr>
            <a:r>
              <a:rPr dirty="0" err="1"/>
              <a:t>Att</a:t>
            </a:r>
            <a:r>
              <a:rPr dirty="0"/>
              <a:t> du </a:t>
            </a:r>
            <a:r>
              <a:rPr dirty="0" err="1"/>
              <a:t>är</a:t>
            </a:r>
            <a:r>
              <a:rPr dirty="0"/>
              <a:t> </a:t>
            </a:r>
            <a:r>
              <a:rPr dirty="0" err="1"/>
              <a:t>försäkrad</a:t>
            </a:r>
            <a:r>
              <a:rPr dirty="0"/>
              <a:t> </a:t>
            </a:r>
            <a:r>
              <a:rPr dirty="0" err="1"/>
              <a:t>på</a:t>
            </a:r>
            <a:r>
              <a:rPr dirty="0"/>
              <a:t> </a:t>
            </a:r>
            <a:r>
              <a:rPr dirty="0" err="1"/>
              <a:t>jobbet</a:t>
            </a:r>
            <a:endParaRPr dirty="0"/>
          </a:p>
          <a:p>
            <a:pPr marL="285750" indent="-285750">
              <a:spcBef>
                <a:spcPts val="600"/>
              </a:spcBef>
              <a:buSzPct val="100000"/>
              <a:buFont typeface="Arial"/>
              <a:buChar char="•"/>
              <a:defRPr sz="1400"/>
            </a:pPr>
            <a:r>
              <a:rPr dirty="0" err="1"/>
              <a:t>Gäller</a:t>
            </a:r>
            <a:r>
              <a:rPr dirty="0"/>
              <a:t> </a:t>
            </a:r>
            <a:r>
              <a:rPr dirty="0" err="1"/>
              <a:t>alla</a:t>
            </a:r>
            <a:r>
              <a:rPr dirty="0"/>
              <a:t> </a:t>
            </a:r>
            <a:r>
              <a:rPr dirty="0" err="1"/>
              <a:t>på</a:t>
            </a:r>
            <a:r>
              <a:rPr dirty="0"/>
              <a:t> din </a:t>
            </a:r>
            <a:r>
              <a:rPr dirty="0" err="1"/>
              <a:t>arbetsplats</a:t>
            </a:r>
            <a:endParaRPr dirty="0"/>
          </a:p>
          <a:p>
            <a:pPr marL="285750" indent="-285750">
              <a:spcBef>
                <a:spcPts val="600"/>
              </a:spcBef>
              <a:buSzPct val="100000"/>
              <a:buFont typeface="Arial"/>
              <a:buChar char="•"/>
              <a:defRPr sz="1400"/>
            </a:pPr>
            <a:r>
              <a:rPr dirty="0" err="1"/>
              <a:t>Att</a:t>
            </a:r>
            <a:r>
              <a:rPr dirty="0"/>
              <a:t> </a:t>
            </a:r>
            <a:r>
              <a:rPr dirty="0" err="1"/>
              <a:t>företag</a:t>
            </a:r>
            <a:r>
              <a:rPr dirty="0"/>
              <a:t> </a:t>
            </a:r>
            <a:r>
              <a:rPr dirty="0" err="1"/>
              <a:t>konkurrerar</a:t>
            </a:r>
            <a:r>
              <a:rPr dirty="0"/>
              <a:t> </a:t>
            </a:r>
            <a:r>
              <a:rPr dirty="0" err="1"/>
              <a:t>på</a:t>
            </a:r>
            <a:r>
              <a:rPr dirty="0"/>
              <a:t> </a:t>
            </a:r>
            <a:r>
              <a:rPr dirty="0" err="1"/>
              <a:t>lika</a:t>
            </a:r>
            <a:r>
              <a:rPr dirty="0"/>
              <a:t> </a:t>
            </a:r>
            <a:r>
              <a:rPr dirty="0" err="1"/>
              <a:t>villkor</a:t>
            </a:r>
            <a:endParaRPr dirty="0"/>
          </a:p>
        </p:txBody>
      </p:sp>
      <p:sp>
        <p:nvSpPr>
          <p:cNvPr id="772" name="Rubrik 5"/>
          <p:cNvSpPr txBox="1"/>
          <p:nvPr/>
        </p:nvSpPr>
        <p:spPr>
          <a:xfrm>
            <a:off x="575733" y="1036893"/>
            <a:ext cx="6641968" cy="19146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nSpc>
                <a:spcPct val="90000"/>
              </a:lnSpc>
              <a:defRPr sz="6100" b="1" spc="-338">
                <a:solidFill>
                  <a:srgbClr val="01704A"/>
                </a:solidFill>
              </a:defRPr>
            </a:lvl1pPr>
          </a:lstStyle>
          <a:p>
            <a:r>
              <a:t>Vad innebär ett kollektivavtal?</a:t>
            </a:r>
          </a:p>
        </p:txBody>
      </p:sp>
      <p:pic>
        <p:nvPicPr>
          <p:cNvPr id="773" name="Bild" descr="Bild"/>
          <p:cNvPicPr>
            <a:picLocks noChangeAspect="1"/>
          </p:cNvPicPr>
          <p:nvPr/>
        </p:nvPicPr>
        <p:blipFill>
          <a:blip r:embed="rId6"/>
          <a:stretch>
            <a:fillRect/>
          </a:stretch>
        </p:blipFill>
        <p:spPr>
          <a:xfrm>
            <a:off x="5724045" y="3966521"/>
            <a:ext cx="1400796" cy="1803401"/>
          </a:xfrm>
          <a:prstGeom prst="rect">
            <a:avLst/>
          </a:prstGeom>
          <a:ln w="12700">
            <a:miter lim="400000"/>
          </a:ln>
        </p:spPr>
      </p:pic>
    </p:spTree>
    <p:extLst>
      <p:ext uri="{BB962C8B-B14F-4D97-AF65-F5344CB8AC3E}">
        <p14:creationId xmlns:p14="http://schemas.microsoft.com/office/powerpoint/2010/main" val="4148212770"/>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Bild" descr="Bild"/>
          <p:cNvPicPr>
            <a:picLocks noChangeAspect="1"/>
          </p:cNvPicPr>
          <p:nvPr/>
        </p:nvPicPr>
        <p:blipFill>
          <a:blip r:embed="rId3"/>
          <a:stretch>
            <a:fillRect/>
          </a:stretch>
        </p:blipFill>
        <p:spPr>
          <a:xfrm>
            <a:off x="6978954" y="1462510"/>
            <a:ext cx="2387601" cy="2387601"/>
          </a:xfrm>
          <a:prstGeom prst="rect">
            <a:avLst/>
          </a:prstGeom>
          <a:ln w="12700">
            <a:miter lim="400000"/>
          </a:ln>
        </p:spPr>
      </p:pic>
      <p:pic>
        <p:nvPicPr>
          <p:cNvPr id="312" name="Bild" descr="Bild"/>
          <p:cNvPicPr>
            <a:picLocks/>
          </p:cNvPicPr>
          <p:nvPr/>
        </p:nvPicPr>
        <p:blipFill>
          <a:blip r:embed="rId4"/>
          <a:stretch>
            <a:fillRect/>
          </a:stretch>
        </p:blipFill>
        <p:spPr>
          <a:xfrm>
            <a:off x="5575" y="-100"/>
            <a:ext cx="6089067" cy="6858200"/>
          </a:xfrm>
          <a:prstGeom prst="rect">
            <a:avLst/>
          </a:prstGeom>
          <a:ln w="12700">
            <a:miter lim="400000"/>
          </a:ln>
        </p:spPr>
      </p:pic>
      <p:pic>
        <p:nvPicPr>
          <p:cNvPr id="313" name="Bild" descr="Bild"/>
          <p:cNvPicPr>
            <a:picLocks noChangeAspect="1"/>
          </p:cNvPicPr>
          <p:nvPr/>
        </p:nvPicPr>
        <p:blipFill>
          <a:blip r:embed="rId5"/>
          <a:stretch>
            <a:fillRect/>
          </a:stretch>
        </p:blipFill>
        <p:spPr>
          <a:xfrm flipH="1">
            <a:off x="2375293" y="1462512"/>
            <a:ext cx="2387601" cy="2387601"/>
          </a:xfrm>
          <a:prstGeom prst="rect">
            <a:avLst/>
          </a:prstGeom>
          <a:ln w="12700">
            <a:miter lim="400000"/>
          </a:ln>
        </p:spPr>
      </p:pic>
      <p:sp>
        <p:nvSpPr>
          <p:cNvPr id="314" name="Rektangel 1"/>
          <p:cNvSpPr txBox="1"/>
          <p:nvPr/>
        </p:nvSpPr>
        <p:spPr>
          <a:xfrm>
            <a:off x="329646" y="4027912"/>
            <a:ext cx="5905046" cy="2785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spcBef>
                <a:spcPts val="600"/>
              </a:spcBef>
              <a:defRPr sz="2200" b="1">
                <a:solidFill>
                  <a:srgbClr val="F08701"/>
                </a:solidFill>
              </a:defRPr>
            </a:pPr>
            <a:r>
              <a:rPr dirty="0" err="1"/>
              <a:t>Anställdas</a:t>
            </a:r>
            <a:r>
              <a:rPr dirty="0"/>
              <a:t>/Handels </a:t>
            </a:r>
            <a:r>
              <a:rPr dirty="0" err="1"/>
              <a:t>krav</a:t>
            </a:r>
            <a:endParaRPr lang="sv-SE" dirty="0"/>
          </a:p>
          <a:p>
            <a:pPr algn="ctr">
              <a:spcBef>
                <a:spcPts val="600"/>
              </a:spcBef>
              <a:defRPr sz="2200" b="1">
                <a:solidFill>
                  <a:srgbClr val="F08701"/>
                </a:solidFill>
              </a:defRPr>
            </a:pPr>
            <a:endParaRPr lang="sv-SE" dirty="0"/>
          </a:p>
          <a:p>
            <a:pPr algn="l"/>
            <a:r>
              <a:rPr lang="sv-SE" sz="1400" i="0" dirty="0">
                <a:solidFill>
                  <a:srgbClr val="002D3C"/>
                </a:solidFill>
                <a:effectLst/>
              </a:rPr>
              <a:t>-Höja utgående löner i provisionslönesystemet med 1 265 kronor per månad och heltidsanställd, samt öka garantilönen och tillägget för branschvana </a:t>
            </a:r>
            <a:br>
              <a:rPr lang="sv-SE" sz="1400" i="0" dirty="0">
                <a:solidFill>
                  <a:srgbClr val="002D3C"/>
                </a:solidFill>
                <a:effectLst/>
              </a:rPr>
            </a:br>
            <a:r>
              <a:rPr lang="sv-SE" sz="1400" i="0" dirty="0">
                <a:solidFill>
                  <a:srgbClr val="002D3C"/>
                </a:solidFill>
                <a:effectLst/>
              </a:rPr>
              <a:t>-Förbättra den fysiska arbetsmiljön och minska stressen, genom att tydliggöra rätten till pauser under arbetsdagen.</a:t>
            </a:r>
          </a:p>
          <a:p>
            <a:pPr algn="l"/>
            <a:r>
              <a:rPr lang="sv-SE" sz="1400" dirty="0">
                <a:solidFill>
                  <a:srgbClr val="002D3C"/>
                </a:solidFill>
              </a:rPr>
              <a:t>-F</a:t>
            </a:r>
            <a:r>
              <a:rPr lang="sv-SE" sz="1400" i="0" dirty="0">
                <a:solidFill>
                  <a:srgbClr val="002D3C"/>
                </a:solidFill>
                <a:effectLst/>
              </a:rPr>
              <a:t>ler lediga dagar samt uttalad rätt att inte behöva vara tillgänglig utanför schemalagd tid.</a:t>
            </a:r>
          </a:p>
          <a:p>
            <a:pPr algn="l"/>
            <a:r>
              <a:rPr lang="sv-SE" sz="1400" i="0" dirty="0">
                <a:solidFill>
                  <a:srgbClr val="002D3C"/>
                </a:solidFill>
                <a:effectLst/>
              </a:rPr>
              <a:t>-Att synliggöra barberare i branschen genom att tillföra dem som lönegrupp i avtalet.</a:t>
            </a:r>
          </a:p>
        </p:txBody>
      </p:sp>
      <p:sp>
        <p:nvSpPr>
          <p:cNvPr id="315" name="Rektangel 3"/>
          <p:cNvSpPr txBox="1"/>
          <p:nvPr/>
        </p:nvSpPr>
        <p:spPr>
          <a:xfrm>
            <a:off x="6234692" y="4030495"/>
            <a:ext cx="5822834" cy="2612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nSpc>
                <a:spcPts val="3000"/>
              </a:lnSpc>
              <a:spcBef>
                <a:spcPts val="500"/>
              </a:spcBef>
              <a:defRPr sz="2200" b="1">
                <a:solidFill>
                  <a:srgbClr val="F08701"/>
                </a:solidFill>
              </a:defRPr>
            </a:pPr>
            <a:r>
              <a:rPr dirty="0" err="1"/>
              <a:t>Ägarnas</a:t>
            </a:r>
            <a:r>
              <a:rPr dirty="0"/>
              <a:t>/</a:t>
            </a:r>
            <a:r>
              <a:rPr dirty="0" err="1"/>
              <a:t>Frisörföretagarnas</a:t>
            </a:r>
            <a:r>
              <a:rPr dirty="0"/>
              <a:t> </a:t>
            </a:r>
            <a:r>
              <a:rPr dirty="0" err="1"/>
              <a:t>krav</a:t>
            </a:r>
            <a:endParaRPr lang="sv-SE" dirty="0"/>
          </a:p>
          <a:p>
            <a:pPr>
              <a:lnSpc>
                <a:spcPts val="3000"/>
              </a:lnSpc>
              <a:spcBef>
                <a:spcPts val="500"/>
              </a:spcBef>
              <a:defRPr sz="2200" b="1">
                <a:solidFill>
                  <a:srgbClr val="F08701"/>
                </a:solidFill>
              </a:defRPr>
            </a:pPr>
            <a:endParaRPr lang="sv-SE" dirty="0"/>
          </a:p>
          <a:p>
            <a:r>
              <a:rPr lang="sv-SE" sz="1400" b="0" i="0" dirty="0">
                <a:solidFill>
                  <a:srgbClr val="1C1B0C"/>
                </a:solidFill>
                <a:effectLst/>
              </a:rPr>
              <a:t>-Frisörföretagarna föreslår ett tvåårigt avtal, att garantilönen höjs med </a:t>
            </a:r>
            <a:br>
              <a:rPr lang="sv-SE" sz="1400" b="0" i="0" dirty="0">
                <a:solidFill>
                  <a:srgbClr val="1C1B0C"/>
                </a:solidFill>
                <a:effectLst/>
              </a:rPr>
            </a:br>
            <a:r>
              <a:rPr lang="sv-SE" sz="1400" b="0" i="0" dirty="0">
                <a:solidFill>
                  <a:srgbClr val="1C1B0C"/>
                </a:solidFill>
                <a:effectLst/>
              </a:rPr>
              <a:t>771 kr samt övriga fasta tillägg med 3 % år 1 och ytterligare 3 % år 2.</a:t>
            </a:r>
          </a:p>
          <a:p>
            <a:r>
              <a:rPr lang="sv-SE" sz="1400" b="0" i="0" dirty="0">
                <a:solidFill>
                  <a:srgbClr val="1C1B0C"/>
                </a:solidFill>
                <a:effectLst/>
              </a:rPr>
              <a:t>-Vi har också föreslagit en annan lösning för OB gällande 7-dagarssalonger. </a:t>
            </a:r>
            <a:br>
              <a:rPr lang="sv-SE" sz="1400" b="0" i="0" dirty="0">
                <a:solidFill>
                  <a:srgbClr val="1C1B0C"/>
                </a:solidFill>
                <a:effectLst/>
              </a:rPr>
            </a:br>
            <a:r>
              <a:rPr lang="sv-SE" sz="1400" b="0" i="0" dirty="0">
                <a:solidFill>
                  <a:srgbClr val="1C1B0C"/>
                </a:solidFill>
                <a:effectLst/>
              </a:rPr>
              <a:t>-</a:t>
            </a:r>
            <a:r>
              <a:rPr lang="sv-SE" sz="1400" dirty="0">
                <a:solidFill>
                  <a:srgbClr val="1C1B0C"/>
                </a:solidFill>
              </a:rPr>
              <a:t>T</a:t>
            </a:r>
            <a:r>
              <a:rPr lang="sv-SE" sz="1400" b="0" i="0" dirty="0">
                <a:solidFill>
                  <a:srgbClr val="1C1B0C"/>
                </a:solidFill>
                <a:effectLst/>
              </a:rPr>
              <a:t>a bort möjlighet till retroaktiv ersättning för outnyttjad friskvård.</a:t>
            </a:r>
            <a:br>
              <a:rPr lang="sv-SE" sz="1400" b="0" i="0" dirty="0">
                <a:solidFill>
                  <a:srgbClr val="1C1B0C"/>
                </a:solidFill>
                <a:effectLst/>
              </a:rPr>
            </a:br>
            <a:r>
              <a:rPr lang="sv-SE" sz="1400" b="0" i="0" dirty="0">
                <a:solidFill>
                  <a:srgbClr val="1C1B0C"/>
                </a:solidFill>
                <a:effectLst/>
              </a:rPr>
              <a:t>- </a:t>
            </a:r>
            <a:r>
              <a:rPr lang="sv-SE" sz="1400" dirty="0">
                <a:solidFill>
                  <a:srgbClr val="1C1B0C"/>
                </a:solidFill>
              </a:rPr>
              <a:t>I</a:t>
            </a:r>
            <a:r>
              <a:rPr lang="sv-SE" sz="1400" b="0" i="0" dirty="0">
                <a:solidFill>
                  <a:srgbClr val="1C1B0C"/>
                </a:solidFill>
                <a:effectLst/>
              </a:rPr>
              <a:t>nföra en lönemodell för barberare.</a:t>
            </a:r>
          </a:p>
          <a:p>
            <a:pPr>
              <a:lnSpc>
                <a:spcPts val="3000"/>
              </a:lnSpc>
              <a:spcBef>
                <a:spcPts val="500"/>
              </a:spcBef>
              <a:defRPr sz="2200" b="1">
                <a:solidFill>
                  <a:srgbClr val="F08701"/>
                </a:solidFill>
              </a:defRPr>
            </a:pPr>
            <a:endParaRPr sz="1400" dirty="0"/>
          </a:p>
        </p:txBody>
      </p:sp>
      <p:pic>
        <p:nvPicPr>
          <p:cNvPr id="316" name="Bildobjekt 26" descr="Bildobjekt 26"/>
          <p:cNvPicPr>
            <a:picLocks noChangeAspect="1"/>
          </p:cNvPicPr>
          <p:nvPr/>
        </p:nvPicPr>
        <p:blipFill>
          <a:blip r:embed="rId6"/>
          <a:stretch>
            <a:fillRect/>
          </a:stretch>
        </p:blipFill>
        <p:spPr>
          <a:xfrm>
            <a:off x="7371080" y="1844810"/>
            <a:ext cx="1705003" cy="1622999"/>
          </a:xfrm>
          <a:prstGeom prst="rect">
            <a:avLst/>
          </a:prstGeom>
          <a:ln w="12700">
            <a:miter lim="400000"/>
          </a:ln>
        </p:spPr>
      </p:pic>
      <p:pic>
        <p:nvPicPr>
          <p:cNvPr id="317" name="Bildobjekt 21" descr="Bildobjekt 21"/>
          <p:cNvPicPr>
            <a:picLocks noChangeAspect="1"/>
          </p:cNvPicPr>
          <p:nvPr/>
        </p:nvPicPr>
        <p:blipFill>
          <a:blip r:embed="rId7"/>
          <a:stretch>
            <a:fillRect/>
          </a:stretch>
        </p:blipFill>
        <p:spPr>
          <a:xfrm>
            <a:off x="2663379" y="1640311"/>
            <a:ext cx="2032001" cy="2032001"/>
          </a:xfrm>
          <a:prstGeom prst="rect">
            <a:avLst/>
          </a:prstGeom>
          <a:ln w="12700">
            <a:miter lim="400000"/>
          </a:ln>
        </p:spPr>
      </p:pic>
      <p:sp>
        <p:nvSpPr>
          <p:cNvPr id="318" name="Rubrik 5"/>
          <p:cNvSpPr txBox="1"/>
          <p:nvPr/>
        </p:nvSpPr>
        <p:spPr>
          <a:xfrm>
            <a:off x="-134475" y="605093"/>
            <a:ext cx="12192001" cy="1303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gn="ctr">
              <a:lnSpc>
                <a:spcPct val="90000"/>
              </a:lnSpc>
              <a:defRPr sz="6100" b="1" spc="-338">
                <a:solidFill>
                  <a:srgbClr val="F08701"/>
                </a:solidFill>
              </a:defRPr>
            </a:lvl1pPr>
          </a:lstStyle>
          <a:p>
            <a:r>
              <a:rPr dirty="0" err="1"/>
              <a:t>Avtalsrörelse</a:t>
            </a:r>
            <a:r>
              <a:rPr dirty="0"/>
              <a:t> 20</a:t>
            </a:r>
            <a:r>
              <a:rPr lang="sv-SE" dirty="0"/>
              <a:t>23</a:t>
            </a:r>
            <a:r>
              <a:rPr dirty="0"/>
              <a:t> </a:t>
            </a:r>
            <a:r>
              <a:rPr dirty="0" err="1"/>
              <a:t>frisörer</a:t>
            </a:r>
            <a:endParaRPr dirty="0"/>
          </a:p>
        </p:txBody>
      </p:sp>
      <p:pic>
        <p:nvPicPr>
          <p:cNvPr id="319" name="Bildobjekt 2" descr="Bildobjekt 2"/>
          <p:cNvPicPr>
            <a:picLocks noChangeAspect="1"/>
          </p:cNvPicPr>
          <p:nvPr/>
        </p:nvPicPr>
        <p:blipFill>
          <a:blip r:embed="rId7"/>
          <a:stretch>
            <a:fillRect/>
          </a:stretch>
        </p:blipFill>
        <p:spPr>
          <a:xfrm>
            <a:off x="11036969" y="5838407"/>
            <a:ext cx="1020557" cy="1020556"/>
          </a:xfrm>
          <a:prstGeom prst="rect">
            <a:avLst/>
          </a:prstGeom>
          <a:ln w="12700">
            <a:miter lim="400000"/>
          </a:ln>
        </p:spPr>
      </p:pic>
    </p:spTree>
    <p:extLst>
      <p:ext uri="{BB962C8B-B14F-4D97-AF65-F5344CB8AC3E}">
        <p14:creationId xmlns:p14="http://schemas.microsoft.com/office/powerpoint/2010/main" val="178017130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r-003_Handels-Tingvalla_210628.jpg" descr="Nr-003_Handels-Tingvalla_210628.jpg">
            <a:extLst>
              <a:ext uri="{FF2B5EF4-FFF2-40B4-BE49-F238E27FC236}">
                <a16:creationId xmlns:a16="http://schemas.microsoft.com/office/drawing/2014/main" id="{6A90FE90-3AFF-C842-89F1-76F10ACD441B}"/>
              </a:ext>
            </a:extLst>
          </p:cNvPr>
          <p:cNvPicPr>
            <a:picLocks noChangeAspect="1"/>
          </p:cNvPicPr>
          <p:nvPr/>
        </p:nvPicPr>
        <p:blipFill>
          <a:blip r:embed="rId3"/>
          <a:stretch>
            <a:fillRect/>
          </a:stretch>
        </p:blipFill>
        <p:spPr>
          <a:xfrm flipH="1">
            <a:off x="0" y="-139700"/>
            <a:ext cx="13161825" cy="8774551"/>
          </a:xfrm>
          <a:prstGeom prst="rect">
            <a:avLst/>
          </a:prstGeom>
          <a:ln w="12700">
            <a:miter lim="400000"/>
          </a:ln>
        </p:spPr>
      </p:pic>
      <p:pic>
        <p:nvPicPr>
          <p:cNvPr id="6" name="Bild" descr="Bild">
            <a:extLst>
              <a:ext uri="{FF2B5EF4-FFF2-40B4-BE49-F238E27FC236}">
                <a16:creationId xmlns:a16="http://schemas.microsoft.com/office/drawing/2014/main" id="{DB0AD96D-6913-774F-98F3-025EF36547F3}"/>
              </a:ext>
            </a:extLst>
          </p:cNvPr>
          <p:cNvPicPr>
            <a:picLocks noChangeAspect="1"/>
          </p:cNvPicPr>
          <p:nvPr/>
        </p:nvPicPr>
        <p:blipFill>
          <a:blip r:embed="rId4"/>
          <a:stretch>
            <a:fillRect/>
          </a:stretch>
        </p:blipFill>
        <p:spPr>
          <a:xfrm>
            <a:off x="10963492" y="5729205"/>
            <a:ext cx="779510" cy="658151"/>
          </a:xfrm>
          <a:prstGeom prst="rect">
            <a:avLst/>
          </a:prstGeom>
          <a:ln w="12700">
            <a:miter lim="400000"/>
          </a:ln>
        </p:spPr>
      </p:pic>
      <p:pic>
        <p:nvPicPr>
          <p:cNvPr id="7" name="Bild" descr="Bild">
            <a:extLst>
              <a:ext uri="{FF2B5EF4-FFF2-40B4-BE49-F238E27FC236}">
                <a16:creationId xmlns:a16="http://schemas.microsoft.com/office/drawing/2014/main" id="{3ECE53EF-7345-A14A-A42C-A41922A8125A}"/>
              </a:ext>
            </a:extLst>
          </p:cNvPr>
          <p:cNvPicPr>
            <a:picLocks noChangeAspect="1"/>
          </p:cNvPicPr>
          <p:nvPr/>
        </p:nvPicPr>
        <p:blipFill>
          <a:blip r:embed="rId5"/>
          <a:stretch>
            <a:fillRect/>
          </a:stretch>
        </p:blipFill>
        <p:spPr>
          <a:xfrm>
            <a:off x="492727" y="3635513"/>
            <a:ext cx="2418755" cy="2418756"/>
          </a:xfrm>
          <a:prstGeom prst="rect">
            <a:avLst/>
          </a:prstGeom>
          <a:ln w="12700">
            <a:miter lim="400000"/>
          </a:ln>
        </p:spPr>
      </p:pic>
      <p:sp>
        <p:nvSpPr>
          <p:cNvPr id="8" name="Stark…">
            <a:extLst>
              <a:ext uri="{FF2B5EF4-FFF2-40B4-BE49-F238E27FC236}">
                <a16:creationId xmlns:a16="http://schemas.microsoft.com/office/drawing/2014/main" id="{D32BC3D9-8803-3F4B-8C07-8DD8934720E2}"/>
              </a:ext>
            </a:extLst>
          </p:cNvPr>
          <p:cNvSpPr txBox="1"/>
          <p:nvPr/>
        </p:nvSpPr>
        <p:spPr>
          <a:xfrm>
            <a:off x="244112" y="3620626"/>
            <a:ext cx="2380221" cy="2433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pPr lvl="1" indent="0" algn="ctr">
              <a:lnSpc>
                <a:spcPct val="110000"/>
              </a:lnSpc>
              <a:defRPr sz="2200" b="1" spc="-122">
                <a:solidFill>
                  <a:srgbClr val="E18D33"/>
                </a:solidFill>
              </a:defRPr>
            </a:pPr>
            <a:r>
              <a:rPr dirty="0"/>
              <a:t>Stark</a:t>
            </a:r>
          </a:p>
          <a:p>
            <a:pPr lvl="1" indent="0" algn="ctr">
              <a:lnSpc>
                <a:spcPct val="110000"/>
              </a:lnSpc>
              <a:defRPr sz="2200" b="1" spc="-122">
                <a:solidFill>
                  <a:srgbClr val="E18D33"/>
                </a:solidFill>
              </a:defRPr>
            </a:pPr>
            <a:r>
              <a:rPr dirty="0" err="1"/>
              <a:t>tillsammans</a:t>
            </a:r>
            <a:endParaRPr dirty="0"/>
          </a:p>
        </p:txBody>
      </p:sp>
    </p:spTree>
    <p:extLst>
      <p:ext uri="{BB962C8B-B14F-4D97-AF65-F5344CB8AC3E}">
        <p14:creationId xmlns:p14="http://schemas.microsoft.com/office/powerpoint/2010/main" val="200899635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r-003_Handels-Tingvalla_210628.jpg" descr="Nr-003_Handels-Tingvalla_210628.jpg">
            <a:extLst>
              <a:ext uri="{FF2B5EF4-FFF2-40B4-BE49-F238E27FC236}">
                <a16:creationId xmlns:a16="http://schemas.microsoft.com/office/drawing/2014/main" id="{4408CB46-D1EF-AC49-865B-6231B20AAA9F}"/>
              </a:ext>
            </a:extLst>
          </p:cNvPr>
          <p:cNvPicPr>
            <a:picLocks noChangeAspect="1"/>
          </p:cNvPicPr>
          <p:nvPr/>
        </p:nvPicPr>
        <p:blipFill>
          <a:blip r:embed="rId3"/>
          <a:stretch>
            <a:fillRect/>
          </a:stretch>
        </p:blipFill>
        <p:spPr>
          <a:xfrm flipH="1">
            <a:off x="0" y="-125106"/>
            <a:ext cx="13161825" cy="8774551"/>
          </a:xfrm>
          <a:prstGeom prst="rect">
            <a:avLst/>
          </a:prstGeom>
          <a:ln w="12700">
            <a:miter lim="400000"/>
          </a:ln>
        </p:spPr>
      </p:pic>
      <p:sp>
        <p:nvSpPr>
          <p:cNvPr id="5" name="Rubrik 5">
            <a:extLst>
              <a:ext uri="{FF2B5EF4-FFF2-40B4-BE49-F238E27FC236}">
                <a16:creationId xmlns:a16="http://schemas.microsoft.com/office/drawing/2014/main" id="{78CD39B7-67EE-C34F-8FF2-963C7B61D12A}"/>
              </a:ext>
            </a:extLst>
          </p:cNvPr>
          <p:cNvSpPr txBox="1"/>
          <p:nvPr/>
        </p:nvSpPr>
        <p:spPr>
          <a:xfrm>
            <a:off x="512233" y="569940"/>
            <a:ext cx="9052560"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FDF5D3"/>
                </a:solidFill>
              </a:defRPr>
            </a:lvl1pPr>
          </a:lstStyle>
          <a:p>
            <a:r>
              <a:t>Stark tillsammans</a:t>
            </a:r>
          </a:p>
        </p:txBody>
      </p:sp>
      <p:sp>
        <p:nvSpPr>
          <p:cNvPr id="6" name="Rubrik 5">
            <a:extLst>
              <a:ext uri="{FF2B5EF4-FFF2-40B4-BE49-F238E27FC236}">
                <a16:creationId xmlns:a16="http://schemas.microsoft.com/office/drawing/2014/main" id="{BDE35CC8-6EC2-3840-8DFA-B9998500A474}"/>
              </a:ext>
            </a:extLst>
          </p:cNvPr>
          <p:cNvSpPr txBox="1"/>
          <p:nvPr/>
        </p:nvSpPr>
        <p:spPr>
          <a:xfrm>
            <a:off x="448733" y="1138493"/>
            <a:ext cx="7213799" cy="1646047"/>
          </a:xfrm>
          <a:prstGeom prst="rect">
            <a:avLst/>
          </a:prstGeom>
          <a:ln w="12700">
            <a:miter lim="400000"/>
          </a:ln>
          <a:effectLst>
            <a:outerShdw blurRad="254000" dir="5400000" rotWithShape="0">
              <a:srgbClr val="000000">
                <a:alpha val="4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lstStyle>
            <a:lvl1pPr>
              <a:lnSpc>
                <a:spcPct val="90000"/>
              </a:lnSpc>
              <a:defRPr sz="12200" b="1" spc="-677">
                <a:solidFill>
                  <a:srgbClr val="FFFFFF"/>
                </a:solidFill>
              </a:defRPr>
            </a:lvl1pPr>
          </a:lstStyle>
          <a:p>
            <a:r>
              <a:rPr lang="sv-SE" dirty="0"/>
              <a:t>155.000</a:t>
            </a:r>
          </a:p>
        </p:txBody>
      </p:sp>
      <p:pic>
        <p:nvPicPr>
          <p:cNvPr id="7" name="Bild" descr="Bild">
            <a:extLst>
              <a:ext uri="{FF2B5EF4-FFF2-40B4-BE49-F238E27FC236}">
                <a16:creationId xmlns:a16="http://schemas.microsoft.com/office/drawing/2014/main" id="{E10E7B4C-7825-034C-BD81-7ED32E34443D}"/>
              </a:ext>
            </a:extLst>
          </p:cNvPr>
          <p:cNvPicPr>
            <a:picLocks noChangeAspect="1"/>
          </p:cNvPicPr>
          <p:nvPr/>
        </p:nvPicPr>
        <p:blipFill>
          <a:blip r:embed="rId4"/>
          <a:stretch>
            <a:fillRect/>
          </a:stretch>
        </p:blipFill>
        <p:spPr>
          <a:xfrm>
            <a:off x="492727" y="3635513"/>
            <a:ext cx="2418755" cy="2418756"/>
          </a:xfrm>
          <a:prstGeom prst="rect">
            <a:avLst/>
          </a:prstGeom>
          <a:ln w="12700">
            <a:miter lim="400000"/>
          </a:ln>
        </p:spPr>
      </p:pic>
      <p:sp>
        <p:nvSpPr>
          <p:cNvPr id="8" name="Rubrik 5">
            <a:extLst>
              <a:ext uri="{FF2B5EF4-FFF2-40B4-BE49-F238E27FC236}">
                <a16:creationId xmlns:a16="http://schemas.microsoft.com/office/drawing/2014/main" id="{CA95F897-918E-A74B-B189-55FE71E4E60C}"/>
              </a:ext>
            </a:extLst>
          </p:cNvPr>
          <p:cNvSpPr txBox="1"/>
          <p:nvPr/>
        </p:nvSpPr>
        <p:spPr>
          <a:xfrm>
            <a:off x="512233" y="2789086"/>
            <a:ext cx="9052560"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FDF5D3"/>
                </a:solidFill>
              </a:defRPr>
            </a:lvl1pPr>
          </a:lstStyle>
          <a:p>
            <a:r>
              <a:t>medlemmar gör skillnad</a:t>
            </a:r>
          </a:p>
        </p:txBody>
      </p:sp>
      <p:sp>
        <p:nvSpPr>
          <p:cNvPr id="9" name="textruta 10">
            <a:extLst>
              <a:ext uri="{FF2B5EF4-FFF2-40B4-BE49-F238E27FC236}">
                <a16:creationId xmlns:a16="http://schemas.microsoft.com/office/drawing/2014/main" id="{9D7C5802-3AE1-214F-9FB1-C165C98A9C55}"/>
              </a:ext>
            </a:extLst>
          </p:cNvPr>
          <p:cNvSpPr txBox="1"/>
          <p:nvPr/>
        </p:nvSpPr>
        <p:spPr>
          <a:xfrm>
            <a:off x="885259" y="4294079"/>
            <a:ext cx="3220929" cy="14064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200"/>
              </a:spcBef>
              <a:defRPr sz="1400" b="1">
                <a:solidFill>
                  <a:srgbClr val="F08701"/>
                </a:solidFill>
              </a:defRPr>
            </a:pPr>
            <a:r>
              <a:t>Medlem för:</a:t>
            </a:r>
          </a:p>
          <a:p>
            <a:pPr>
              <a:spcBef>
                <a:spcPts val="600"/>
              </a:spcBef>
              <a:buSzPct val="100000"/>
              <a:buFont typeface="Arial"/>
              <a:buChar char="•"/>
              <a:defRPr sz="1400" b="1">
                <a:solidFill>
                  <a:srgbClr val="F08701"/>
                </a:solidFill>
              </a:defRPr>
            </a:pPr>
            <a:r>
              <a:t> Trygghet</a:t>
            </a:r>
          </a:p>
          <a:p>
            <a:pPr>
              <a:spcBef>
                <a:spcPts val="600"/>
              </a:spcBef>
              <a:buSzPct val="100000"/>
              <a:buFont typeface="Arial"/>
              <a:buChar char="•"/>
              <a:defRPr sz="1400" b="1">
                <a:solidFill>
                  <a:srgbClr val="F08701"/>
                </a:solidFill>
              </a:defRPr>
            </a:pPr>
            <a:r>
              <a:t> Bra löner</a:t>
            </a:r>
          </a:p>
          <a:p>
            <a:pPr>
              <a:spcBef>
                <a:spcPts val="600"/>
              </a:spcBef>
              <a:buSzPct val="100000"/>
              <a:buFont typeface="Arial"/>
              <a:buChar char="•"/>
              <a:defRPr sz="1400" b="1">
                <a:solidFill>
                  <a:srgbClr val="F08701"/>
                </a:solidFill>
              </a:defRPr>
            </a:pPr>
            <a:r>
              <a:t> Bra villkor</a:t>
            </a:r>
          </a:p>
          <a:p>
            <a:pPr>
              <a:spcBef>
                <a:spcPts val="600"/>
              </a:spcBef>
              <a:buSzPct val="100000"/>
              <a:buFont typeface="Arial"/>
              <a:buChar char="•"/>
              <a:defRPr sz="1400" b="1">
                <a:solidFill>
                  <a:srgbClr val="F08701"/>
                </a:solidFill>
              </a:defRPr>
            </a:pPr>
            <a:r>
              <a:t> Inflytande</a:t>
            </a:r>
          </a:p>
        </p:txBody>
      </p:sp>
      <p:pic>
        <p:nvPicPr>
          <p:cNvPr id="10" name="Bild" descr="Bild">
            <a:extLst>
              <a:ext uri="{FF2B5EF4-FFF2-40B4-BE49-F238E27FC236}">
                <a16:creationId xmlns:a16="http://schemas.microsoft.com/office/drawing/2014/main" id="{CA8B7E5F-2F89-E042-8246-BC7B29572ABE}"/>
              </a:ext>
            </a:extLst>
          </p:cNvPr>
          <p:cNvPicPr>
            <a:picLocks noChangeAspect="1"/>
          </p:cNvPicPr>
          <p:nvPr/>
        </p:nvPicPr>
        <p:blipFill>
          <a:blip r:embed="rId5"/>
          <a:stretch>
            <a:fillRect/>
          </a:stretch>
        </p:blipFill>
        <p:spPr>
          <a:xfrm>
            <a:off x="10963492" y="5729205"/>
            <a:ext cx="779510" cy="658151"/>
          </a:xfrm>
          <a:prstGeom prst="rect">
            <a:avLst/>
          </a:prstGeom>
          <a:ln w="12700">
            <a:miter lim="400000"/>
          </a:ln>
        </p:spPr>
      </p:pic>
    </p:spTree>
    <p:extLst>
      <p:ext uri="{BB962C8B-B14F-4D97-AF65-F5344CB8AC3E}">
        <p14:creationId xmlns:p14="http://schemas.microsoft.com/office/powerpoint/2010/main" val="333173456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 name="Bild" descr="Bild"/>
          <p:cNvPicPr>
            <a:picLocks noChangeAspect="1"/>
          </p:cNvPicPr>
          <p:nvPr/>
        </p:nvPicPr>
        <p:blipFill>
          <a:blip r:embed="rId3"/>
          <a:stretch>
            <a:fillRect/>
          </a:stretch>
        </p:blipFill>
        <p:spPr>
          <a:xfrm>
            <a:off x="7198142" y="1081160"/>
            <a:ext cx="2894740" cy="8483601"/>
          </a:xfrm>
          <a:prstGeom prst="rect">
            <a:avLst/>
          </a:prstGeom>
          <a:ln w="12700">
            <a:miter lim="400000"/>
          </a:ln>
        </p:spPr>
      </p:pic>
      <p:pic>
        <p:nvPicPr>
          <p:cNvPr id="446" name="Bild" descr="Bild"/>
          <p:cNvPicPr>
            <a:picLocks noChangeAspect="1"/>
          </p:cNvPicPr>
          <p:nvPr/>
        </p:nvPicPr>
        <p:blipFill>
          <a:blip r:embed="rId4"/>
          <a:stretch>
            <a:fillRect/>
          </a:stretch>
        </p:blipFill>
        <p:spPr>
          <a:xfrm>
            <a:off x="10026292" y="1477556"/>
            <a:ext cx="1084552" cy="3149601"/>
          </a:xfrm>
          <a:prstGeom prst="rect">
            <a:avLst/>
          </a:prstGeom>
          <a:ln w="12700">
            <a:miter lim="400000"/>
          </a:ln>
        </p:spPr>
      </p:pic>
      <p:pic>
        <p:nvPicPr>
          <p:cNvPr id="447" name="Bild" descr="Bild"/>
          <p:cNvPicPr>
            <a:picLocks noChangeAspect="1"/>
          </p:cNvPicPr>
          <p:nvPr/>
        </p:nvPicPr>
        <p:blipFill>
          <a:blip r:embed="rId5"/>
          <a:stretch>
            <a:fillRect/>
          </a:stretch>
        </p:blipFill>
        <p:spPr>
          <a:xfrm>
            <a:off x="5940056" y="1477556"/>
            <a:ext cx="1378688" cy="3902888"/>
          </a:xfrm>
          <a:prstGeom prst="rect">
            <a:avLst/>
          </a:prstGeom>
          <a:ln w="12700">
            <a:miter lim="400000"/>
          </a:ln>
        </p:spPr>
      </p:pic>
      <p:pic>
        <p:nvPicPr>
          <p:cNvPr id="448" name="Bild" descr="Bild"/>
          <p:cNvPicPr>
            <a:picLocks noChangeAspect="1"/>
          </p:cNvPicPr>
          <p:nvPr/>
        </p:nvPicPr>
        <p:blipFill>
          <a:blip r:embed="rId6"/>
          <a:stretch>
            <a:fillRect/>
          </a:stretch>
        </p:blipFill>
        <p:spPr>
          <a:xfrm>
            <a:off x="13566685" y="1125641"/>
            <a:ext cx="1829359" cy="4152335"/>
          </a:xfrm>
          <a:prstGeom prst="rect">
            <a:avLst/>
          </a:prstGeom>
          <a:ln w="12700">
            <a:miter lim="400000"/>
          </a:ln>
        </p:spPr>
      </p:pic>
      <p:pic>
        <p:nvPicPr>
          <p:cNvPr id="449" name="Bild" descr="Bild"/>
          <p:cNvPicPr>
            <a:picLocks noChangeAspect="1"/>
          </p:cNvPicPr>
          <p:nvPr/>
        </p:nvPicPr>
        <p:blipFill>
          <a:blip r:embed="rId7"/>
          <a:stretch>
            <a:fillRect/>
          </a:stretch>
        </p:blipFill>
        <p:spPr>
          <a:xfrm>
            <a:off x="14413445" y="2434096"/>
            <a:ext cx="2970464" cy="3416301"/>
          </a:xfrm>
          <a:prstGeom prst="rect">
            <a:avLst/>
          </a:prstGeom>
          <a:ln w="12700">
            <a:miter lim="400000"/>
          </a:ln>
        </p:spPr>
      </p:pic>
      <p:pic>
        <p:nvPicPr>
          <p:cNvPr id="450" name="Bildobjekt 2" descr="Bildobjekt 2"/>
          <p:cNvPicPr>
            <a:picLocks noChangeAspect="1"/>
          </p:cNvPicPr>
          <p:nvPr/>
        </p:nvPicPr>
        <p:blipFill>
          <a:blip r:embed="rId8"/>
          <a:stretch>
            <a:fillRect/>
          </a:stretch>
        </p:blipFill>
        <p:spPr>
          <a:xfrm>
            <a:off x="10841797" y="5547014"/>
            <a:ext cx="1020557" cy="1020556"/>
          </a:xfrm>
          <a:prstGeom prst="rect">
            <a:avLst/>
          </a:prstGeom>
          <a:ln w="12700">
            <a:miter lim="400000"/>
          </a:ln>
        </p:spPr>
      </p:pic>
      <p:sp>
        <p:nvSpPr>
          <p:cNvPr id="451" name="Rubrik 5"/>
          <p:cNvSpPr txBox="1"/>
          <p:nvPr/>
        </p:nvSpPr>
        <p:spPr>
          <a:xfrm>
            <a:off x="512233" y="1671893"/>
            <a:ext cx="6099969" cy="473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nSpc>
                <a:spcPct val="90000"/>
              </a:lnSpc>
              <a:defRPr sz="7600" b="1" spc="-422">
                <a:solidFill>
                  <a:srgbClr val="53AE90"/>
                </a:solidFill>
              </a:defRPr>
            </a:lvl1pPr>
          </a:lstStyle>
          <a:p>
            <a:r>
              <a:rPr lang="sv-SE" dirty="0"/>
              <a:t>4</a:t>
            </a:r>
            <a:r>
              <a:rPr dirty="0"/>
              <a:t> </a:t>
            </a:r>
            <a:r>
              <a:rPr dirty="0" err="1"/>
              <a:t>vägar</a:t>
            </a:r>
            <a:r>
              <a:rPr dirty="0"/>
              <a:t> till </a:t>
            </a:r>
            <a:r>
              <a:rPr dirty="0" err="1"/>
              <a:t>frisöryrket</a:t>
            </a:r>
            <a:endParaRPr dirty="0"/>
          </a:p>
        </p:txBody>
      </p:sp>
      <p:sp>
        <p:nvSpPr>
          <p:cNvPr id="452" name="Platshållare för innehåll 7"/>
          <p:cNvSpPr txBox="1">
            <a:spLocks noGrp="1"/>
          </p:cNvSpPr>
          <p:nvPr>
            <p:ph type="body" sz="quarter" idx="4294967295"/>
          </p:nvPr>
        </p:nvSpPr>
        <p:spPr>
          <a:xfrm>
            <a:off x="627707" y="4213295"/>
            <a:ext cx="5119949" cy="1692474"/>
          </a:xfrm>
          <a:prstGeom prst="rect">
            <a:avLst/>
          </a:prstGeom>
        </p:spPr>
        <p:txBody>
          <a:bodyPr>
            <a:noAutofit/>
          </a:bodyPr>
          <a:lstStyle/>
          <a:p>
            <a:pPr marL="0" indent="0" algn="l">
              <a:buNone/>
            </a:pPr>
            <a:r>
              <a:rPr lang="sv-SE" sz="1600" b="0" i="0" u="none" strike="noStrike" baseline="0" dirty="0"/>
              <a:t>Branschens parter är överens om att det endast finns fyra möjliga:</a:t>
            </a:r>
          </a:p>
          <a:p>
            <a:pPr marL="0" indent="0" algn="l">
              <a:buNone/>
            </a:pPr>
            <a:r>
              <a:rPr lang="sv-SE" sz="1600" b="0" i="0" u="none" strike="noStrike" baseline="0" dirty="0"/>
              <a:t>1.  </a:t>
            </a:r>
            <a:r>
              <a:rPr lang="sv-SE" sz="1600" dirty="0"/>
              <a:t>K</a:t>
            </a:r>
            <a:r>
              <a:rPr lang="sv-SE" sz="1600" b="0" i="0" u="none" strike="noStrike" baseline="0" dirty="0"/>
              <a:t>ommunal eller privat gymnasieskola, </a:t>
            </a:r>
            <a:br>
              <a:rPr lang="sv-SE" sz="1600" b="0" i="0" u="none" strike="noStrike" baseline="0" dirty="0"/>
            </a:br>
            <a:r>
              <a:rPr lang="sv-SE" sz="1600" b="0" i="0" u="none" strike="noStrike" baseline="0" dirty="0"/>
              <a:t>2</a:t>
            </a:r>
            <a:r>
              <a:rPr lang="sv-SE" sz="1600" dirty="0"/>
              <a:t>. </a:t>
            </a:r>
            <a:r>
              <a:rPr lang="sv-SE" sz="1600" b="0" i="0" u="none" strike="noStrike" baseline="0" dirty="0"/>
              <a:t> Kommunal vuxenutbildning,</a:t>
            </a:r>
            <a:br>
              <a:rPr lang="sv-SE" sz="1600" b="0" i="0" u="none" strike="noStrike" baseline="0" dirty="0"/>
            </a:br>
            <a:r>
              <a:rPr lang="sv-SE" sz="1600" b="0" i="0" u="none" strike="noStrike" baseline="0" dirty="0"/>
              <a:t>3</a:t>
            </a:r>
            <a:r>
              <a:rPr lang="sv-SE" sz="1600" dirty="0"/>
              <a:t>.</a:t>
            </a:r>
            <a:r>
              <a:rPr lang="sv-SE" sz="1600" b="0" i="0" u="none" strike="noStrike" baseline="0" dirty="0"/>
              <a:t>  FYN-godkänd privat frisörgrundutbildning, samt </a:t>
            </a:r>
            <a:br>
              <a:rPr lang="sv-SE" sz="1600" b="0" i="0" u="none" strike="noStrike" baseline="0" dirty="0"/>
            </a:br>
            <a:r>
              <a:rPr lang="sv-SE" sz="1600" b="0" i="0" u="none" strike="noStrike" baseline="0" dirty="0"/>
              <a:t>4</a:t>
            </a:r>
            <a:r>
              <a:rPr lang="sv-SE" sz="1600" dirty="0"/>
              <a:t>. </a:t>
            </a:r>
            <a:r>
              <a:rPr lang="sv-SE" sz="1600" b="0" i="0" u="none" strike="noStrike" baseline="0" dirty="0"/>
              <a:t> Företagsförlagd traineeutbildning. </a:t>
            </a:r>
          </a:p>
          <a:p>
            <a:pPr algn="l">
              <a:buAutoNum type="arabicPeriod"/>
            </a:pPr>
            <a:endParaRPr lang="sv-SE" sz="1600" dirty="0"/>
          </a:p>
          <a:p>
            <a:pPr marL="0" indent="0" algn="l">
              <a:buNone/>
            </a:pPr>
            <a:r>
              <a:rPr lang="sv-SE" sz="1400" b="0" i="1" u="none" strike="noStrike" baseline="0" dirty="0"/>
              <a:t>Efter grundutbildningen krävs företagsförlagd färdigutbildning på frisörföretag med kollektivavtal</a:t>
            </a:r>
            <a:r>
              <a:rPr lang="sv-SE" sz="1600" b="0" i="0" u="none" strike="noStrike" baseline="0" dirty="0"/>
              <a:t>.</a:t>
            </a:r>
            <a:endParaRPr sz="1600" dirty="0"/>
          </a:p>
        </p:txBody>
      </p:sp>
    </p:spTree>
    <p:extLst>
      <p:ext uri="{BB962C8B-B14F-4D97-AF65-F5344CB8AC3E}">
        <p14:creationId xmlns:p14="http://schemas.microsoft.com/office/powerpoint/2010/main" val="1213248918"/>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 name="Nr-008_Handels_frisersalong_210602.jpg" descr="Nr-008_Handels_frisersalong_210602.jpg"/>
          <p:cNvPicPr>
            <a:picLocks noChangeAspect="1"/>
          </p:cNvPicPr>
          <p:nvPr/>
        </p:nvPicPr>
        <p:blipFill>
          <a:blip r:embed="rId3"/>
          <a:stretch>
            <a:fillRect/>
          </a:stretch>
        </p:blipFill>
        <p:spPr>
          <a:xfrm flipH="1">
            <a:off x="-1" y="-388938"/>
            <a:ext cx="12914314" cy="8609543"/>
          </a:xfrm>
          <a:prstGeom prst="rect">
            <a:avLst/>
          </a:prstGeom>
          <a:ln w="12700">
            <a:miter lim="400000"/>
          </a:ln>
        </p:spPr>
      </p:pic>
      <p:sp>
        <p:nvSpPr>
          <p:cNvPr id="457" name="Rubrik 5"/>
          <p:cNvSpPr txBox="1"/>
          <p:nvPr/>
        </p:nvSpPr>
        <p:spPr>
          <a:xfrm>
            <a:off x="475125" y="528893"/>
            <a:ext cx="12192001" cy="1076225"/>
          </a:xfrm>
          <a:prstGeom prst="rect">
            <a:avLst/>
          </a:prstGeom>
          <a:ln w="12700">
            <a:miter lim="400000"/>
          </a:ln>
          <a:effectLst>
            <a:outerShdw blurRad="254000" dir="5400000" rotWithShape="0">
              <a:srgbClr val="000000">
                <a:alpha val="4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nSpc>
                <a:spcPct val="90000"/>
              </a:lnSpc>
              <a:defRPr sz="6100" b="1" spc="-338">
                <a:solidFill>
                  <a:srgbClr val="FFFFFF"/>
                </a:solidFill>
              </a:defRPr>
            </a:lvl1pPr>
          </a:lstStyle>
          <a:p>
            <a:r>
              <a:rPr lang="sv-SE" dirty="0"/>
              <a:t>Färdigutbildning</a:t>
            </a:r>
            <a:endParaRPr dirty="0"/>
          </a:p>
        </p:txBody>
      </p:sp>
      <p:pic>
        <p:nvPicPr>
          <p:cNvPr id="458"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spTree>
    <p:extLst>
      <p:ext uri="{BB962C8B-B14F-4D97-AF65-F5344CB8AC3E}">
        <p14:creationId xmlns:p14="http://schemas.microsoft.com/office/powerpoint/2010/main" val="2375613946"/>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 name="Nr-008_Handels_frisersalong_210602.jpg" descr="Nr-008_Handels_frisersalong_210602.jpg"/>
          <p:cNvPicPr>
            <a:picLocks noChangeAspect="1"/>
          </p:cNvPicPr>
          <p:nvPr/>
        </p:nvPicPr>
        <p:blipFill>
          <a:blip r:embed="rId3"/>
          <a:stretch>
            <a:fillRect/>
          </a:stretch>
        </p:blipFill>
        <p:spPr>
          <a:xfrm flipH="1">
            <a:off x="-1" y="-388938"/>
            <a:ext cx="12914314" cy="8609543"/>
          </a:xfrm>
          <a:prstGeom prst="rect">
            <a:avLst/>
          </a:prstGeom>
          <a:ln w="12700">
            <a:miter lim="400000"/>
          </a:ln>
        </p:spPr>
      </p:pic>
      <p:sp>
        <p:nvSpPr>
          <p:cNvPr id="463" name="Rektangel 24"/>
          <p:cNvSpPr/>
          <p:nvPr/>
        </p:nvSpPr>
        <p:spPr>
          <a:xfrm>
            <a:off x="-4998" y="6184"/>
            <a:ext cx="6100764" cy="6858331"/>
          </a:xfrm>
          <a:prstGeom prst="rect">
            <a:avLst/>
          </a:prstGeom>
          <a:solidFill>
            <a:srgbClr val="FFFFFF"/>
          </a:solidFill>
          <a:ln w="12700">
            <a:miter lim="400000"/>
          </a:ln>
        </p:spPr>
        <p:txBody>
          <a:bodyPr lIns="45719" rIns="45719" anchor="ctr"/>
          <a:lstStyle/>
          <a:p>
            <a:pPr algn="ctr">
              <a:defRPr>
                <a:solidFill>
                  <a:srgbClr val="EF7C74"/>
                </a:solidFill>
              </a:defRPr>
            </a:pPr>
            <a:endParaRPr/>
          </a:p>
        </p:txBody>
      </p:sp>
      <p:sp>
        <p:nvSpPr>
          <p:cNvPr id="464" name="Rubrik 5"/>
          <p:cNvSpPr txBox="1"/>
          <p:nvPr/>
        </p:nvSpPr>
        <p:spPr>
          <a:xfrm>
            <a:off x="512233" y="569940"/>
            <a:ext cx="905256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1CB08F"/>
                </a:solidFill>
              </a:defRPr>
            </a:lvl1pPr>
          </a:lstStyle>
          <a:p>
            <a:r>
              <a:rPr lang="sv-SE" dirty="0"/>
              <a:t>Färdigutbildning</a:t>
            </a:r>
            <a:endParaRPr dirty="0"/>
          </a:p>
        </p:txBody>
      </p:sp>
      <p:sp>
        <p:nvSpPr>
          <p:cNvPr id="465" name="Rektangel 24"/>
          <p:cNvSpPr/>
          <p:nvPr/>
        </p:nvSpPr>
        <p:spPr>
          <a:xfrm>
            <a:off x="582724" y="1625781"/>
            <a:ext cx="3886201" cy="3606801"/>
          </a:xfrm>
          <a:prstGeom prst="rect">
            <a:avLst/>
          </a:prstGeom>
          <a:solidFill>
            <a:srgbClr val="FFFFFF"/>
          </a:solidFill>
          <a:ln w="12700">
            <a:miter lim="400000"/>
          </a:ln>
        </p:spPr>
        <p:txBody>
          <a:bodyPr lIns="45719" rIns="45719" anchor="ctr"/>
          <a:lstStyle/>
          <a:p>
            <a:pPr algn="ctr">
              <a:defRPr>
                <a:solidFill>
                  <a:srgbClr val="EF7C74"/>
                </a:solidFill>
              </a:defRPr>
            </a:pPr>
            <a:endParaRPr/>
          </a:p>
        </p:txBody>
      </p:sp>
      <p:sp>
        <p:nvSpPr>
          <p:cNvPr id="466" name="Platshållare för innehåll 7"/>
          <p:cNvSpPr txBox="1"/>
          <p:nvPr/>
        </p:nvSpPr>
        <p:spPr>
          <a:xfrm>
            <a:off x="663259" y="1325283"/>
            <a:ext cx="3796348" cy="3262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t">
            <a:spAutoFit/>
          </a:bodyPr>
          <a:lstStyle/>
          <a:p>
            <a:pPr marL="342900" indent="-342900">
              <a:spcBef>
                <a:spcPts val="600"/>
              </a:spcBef>
              <a:buSzPct val="100000"/>
              <a:buFont typeface="Arial"/>
              <a:buChar char="•"/>
              <a:defRPr sz="1400"/>
            </a:pPr>
            <a:r>
              <a:rPr dirty="0" err="1"/>
              <a:t>Företagsförlagd</a:t>
            </a:r>
            <a:r>
              <a:rPr dirty="0"/>
              <a:t> </a:t>
            </a:r>
            <a:r>
              <a:rPr dirty="0" err="1"/>
              <a:t>färdigutbildning</a:t>
            </a:r>
            <a:r>
              <a:rPr dirty="0"/>
              <a:t> </a:t>
            </a:r>
            <a:r>
              <a:rPr dirty="0" err="1"/>
              <a:t>eller</a:t>
            </a:r>
            <a:r>
              <a:rPr dirty="0"/>
              <a:t> </a:t>
            </a:r>
            <a:r>
              <a:rPr dirty="0" err="1"/>
              <a:t>företagsförlagd</a:t>
            </a:r>
            <a:r>
              <a:rPr dirty="0"/>
              <a:t> </a:t>
            </a:r>
            <a:r>
              <a:rPr dirty="0" err="1"/>
              <a:t>traineeutbildning</a:t>
            </a:r>
            <a:r>
              <a:rPr dirty="0"/>
              <a:t> </a:t>
            </a:r>
            <a:r>
              <a:rPr dirty="0" err="1"/>
              <a:t>sker</a:t>
            </a:r>
            <a:r>
              <a:rPr dirty="0"/>
              <a:t> </a:t>
            </a:r>
            <a:br>
              <a:rPr dirty="0"/>
            </a:br>
            <a:r>
              <a:rPr dirty="0"/>
              <a:t>på </a:t>
            </a:r>
            <a:r>
              <a:rPr dirty="0" err="1"/>
              <a:t>medlemsföretag</a:t>
            </a:r>
            <a:r>
              <a:rPr dirty="0"/>
              <a:t> till Sveriges </a:t>
            </a:r>
            <a:r>
              <a:rPr dirty="0" err="1"/>
              <a:t>Frisörföretagare</a:t>
            </a:r>
            <a:r>
              <a:rPr dirty="0"/>
              <a:t> </a:t>
            </a:r>
            <a:r>
              <a:rPr dirty="0" err="1"/>
              <a:t>eller</a:t>
            </a:r>
            <a:r>
              <a:rPr dirty="0"/>
              <a:t> </a:t>
            </a:r>
            <a:r>
              <a:rPr dirty="0" err="1"/>
              <a:t>företag</a:t>
            </a:r>
            <a:r>
              <a:rPr dirty="0"/>
              <a:t> med </a:t>
            </a:r>
            <a:r>
              <a:rPr dirty="0" err="1"/>
              <a:t>hängavtal</a:t>
            </a:r>
            <a:r>
              <a:rPr dirty="0"/>
              <a:t>. Det </a:t>
            </a:r>
            <a:r>
              <a:rPr dirty="0" err="1"/>
              <a:t>måste</a:t>
            </a:r>
            <a:r>
              <a:rPr dirty="0"/>
              <a:t> </a:t>
            </a:r>
            <a:r>
              <a:rPr dirty="0" err="1"/>
              <a:t>alltså</a:t>
            </a:r>
            <a:r>
              <a:rPr dirty="0"/>
              <a:t> </a:t>
            </a:r>
            <a:r>
              <a:rPr dirty="0" err="1"/>
              <a:t>finnas</a:t>
            </a:r>
            <a:r>
              <a:rPr dirty="0"/>
              <a:t> </a:t>
            </a:r>
            <a:r>
              <a:rPr dirty="0" err="1"/>
              <a:t>ett</a:t>
            </a:r>
            <a:r>
              <a:rPr dirty="0"/>
              <a:t> </a:t>
            </a:r>
            <a:r>
              <a:rPr dirty="0" err="1"/>
              <a:t>kollektivavtal</a:t>
            </a:r>
            <a:r>
              <a:rPr dirty="0"/>
              <a:t>!</a:t>
            </a:r>
            <a:endParaRPr sz="2200" dirty="0"/>
          </a:p>
          <a:p>
            <a:pPr marL="342900" indent="-342900">
              <a:spcBef>
                <a:spcPts val="600"/>
              </a:spcBef>
              <a:buSzPct val="100000"/>
              <a:buFont typeface="Arial"/>
              <a:buChar char="•"/>
              <a:defRPr sz="1400"/>
            </a:pPr>
            <a:r>
              <a:rPr dirty="0" err="1"/>
              <a:t>Handledare</a:t>
            </a:r>
            <a:r>
              <a:rPr dirty="0"/>
              <a:t> vid </a:t>
            </a:r>
            <a:r>
              <a:rPr dirty="0" err="1"/>
              <a:t>företagsförlagd</a:t>
            </a:r>
            <a:r>
              <a:rPr dirty="0"/>
              <a:t> </a:t>
            </a:r>
            <a:r>
              <a:rPr dirty="0" err="1"/>
              <a:t>färdigutbildning</a:t>
            </a:r>
            <a:r>
              <a:rPr dirty="0"/>
              <a:t> ska </a:t>
            </a:r>
            <a:r>
              <a:rPr dirty="0" err="1"/>
              <a:t>vara</a:t>
            </a:r>
            <a:r>
              <a:rPr dirty="0"/>
              <a:t> </a:t>
            </a:r>
            <a:r>
              <a:rPr dirty="0" err="1"/>
              <a:t>behöriga</a:t>
            </a:r>
            <a:r>
              <a:rPr dirty="0"/>
              <a:t> </a:t>
            </a:r>
            <a:r>
              <a:rPr dirty="0" err="1"/>
              <a:t>frisörer</a:t>
            </a:r>
            <a:r>
              <a:rPr lang="sv-SE" dirty="0"/>
              <a:t> och</a:t>
            </a:r>
            <a:r>
              <a:rPr dirty="0"/>
              <a:t> </a:t>
            </a:r>
            <a:r>
              <a:rPr lang="sv-SE" dirty="0"/>
              <a:t>ha kunskap om </a:t>
            </a:r>
            <a:r>
              <a:rPr dirty="0" err="1"/>
              <a:t>gällande</a:t>
            </a:r>
            <a:r>
              <a:rPr dirty="0"/>
              <a:t> </a:t>
            </a:r>
            <a:r>
              <a:rPr dirty="0" err="1"/>
              <a:t>gesällregler</a:t>
            </a:r>
            <a:endParaRPr sz="2200" dirty="0"/>
          </a:p>
          <a:p>
            <a:pPr marL="342900" indent="-342900">
              <a:spcBef>
                <a:spcPts val="600"/>
              </a:spcBef>
              <a:buSzPct val="100000"/>
              <a:buFont typeface="Arial"/>
              <a:buChar char="•"/>
              <a:defRPr sz="1400"/>
            </a:pPr>
            <a:r>
              <a:rPr dirty="0" err="1"/>
              <a:t>Arbetstiden</a:t>
            </a:r>
            <a:r>
              <a:rPr dirty="0"/>
              <a:t> för trainee och </a:t>
            </a:r>
            <a:r>
              <a:rPr dirty="0" err="1"/>
              <a:t>elever</a:t>
            </a:r>
            <a:r>
              <a:rPr dirty="0"/>
              <a:t> i </a:t>
            </a:r>
            <a:r>
              <a:rPr dirty="0" err="1"/>
              <a:t>färdigutbildning</a:t>
            </a:r>
            <a:r>
              <a:rPr dirty="0"/>
              <a:t> är 40 </a:t>
            </a:r>
            <a:r>
              <a:rPr dirty="0" err="1"/>
              <a:t>timmar</a:t>
            </a:r>
            <a:r>
              <a:rPr dirty="0"/>
              <a:t> per </a:t>
            </a:r>
            <a:r>
              <a:rPr dirty="0" err="1"/>
              <a:t>helgfri</a:t>
            </a:r>
            <a:r>
              <a:rPr dirty="0"/>
              <a:t> </a:t>
            </a:r>
            <a:r>
              <a:rPr dirty="0" err="1"/>
              <a:t>vecka</a:t>
            </a:r>
            <a:r>
              <a:rPr dirty="0"/>
              <a:t>. </a:t>
            </a:r>
            <a:r>
              <a:rPr dirty="0" err="1"/>
              <a:t>Individuell</a:t>
            </a:r>
            <a:r>
              <a:rPr dirty="0"/>
              <a:t> </a:t>
            </a:r>
            <a:r>
              <a:rPr dirty="0" err="1"/>
              <a:t>överenskommelse</a:t>
            </a:r>
            <a:r>
              <a:rPr dirty="0"/>
              <a:t> </a:t>
            </a:r>
            <a:r>
              <a:rPr dirty="0" err="1"/>
              <a:t>kan</a:t>
            </a:r>
            <a:r>
              <a:rPr dirty="0"/>
              <a:t> </a:t>
            </a:r>
            <a:r>
              <a:rPr dirty="0" err="1"/>
              <a:t>göras</a:t>
            </a:r>
            <a:r>
              <a:rPr dirty="0"/>
              <a:t> om </a:t>
            </a:r>
            <a:r>
              <a:rPr dirty="0" err="1"/>
              <a:t>annan</a:t>
            </a:r>
            <a:r>
              <a:rPr dirty="0"/>
              <a:t> </a:t>
            </a:r>
            <a:r>
              <a:rPr dirty="0" err="1"/>
              <a:t>arbetstid</a:t>
            </a:r>
            <a:r>
              <a:rPr dirty="0"/>
              <a:t>, dock </a:t>
            </a:r>
            <a:r>
              <a:rPr dirty="0" err="1"/>
              <a:t>lägst</a:t>
            </a:r>
            <a:r>
              <a:rPr dirty="0"/>
              <a:t> </a:t>
            </a:r>
            <a:br>
              <a:rPr dirty="0"/>
            </a:br>
            <a:r>
              <a:rPr dirty="0"/>
              <a:t>20 </a:t>
            </a:r>
            <a:r>
              <a:rPr dirty="0" err="1"/>
              <a:t>timmar</a:t>
            </a:r>
            <a:r>
              <a:rPr dirty="0"/>
              <a:t> per </a:t>
            </a:r>
            <a:r>
              <a:rPr dirty="0" err="1"/>
              <a:t>helgfri</a:t>
            </a:r>
            <a:r>
              <a:rPr dirty="0"/>
              <a:t> </a:t>
            </a:r>
            <a:r>
              <a:rPr dirty="0" err="1"/>
              <a:t>vecka</a:t>
            </a:r>
            <a:endParaRPr dirty="0"/>
          </a:p>
        </p:txBody>
      </p:sp>
      <p:pic>
        <p:nvPicPr>
          <p:cNvPr id="467"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grpSp>
        <p:nvGrpSpPr>
          <p:cNvPr id="8" name="Gruppera">
            <a:extLst>
              <a:ext uri="{FF2B5EF4-FFF2-40B4-BE49-F238E27FC236}">
                <a16:creationId xmlns:a16="http://schemas.microsoft.com/office/drawing/2014/main" id="{CFE715AF-F574-4FA2-AD59-FB8B79681747}"/>
              </a:ext>
            </a:extLst>
          </p:cNvPr>
          <p:cNvGrpSpPr/>
          <p:nvPr/>
        </p:nvGrpSpPr>
        <p:grpSpPr>
          <a:xfrm>
            <a:off x="3930200" y="4903624"/>
            <a:ext cx="1889575" cy="1663946"/>
            <a:chOff x="0" y="0"/>
            <a:chExt cx="2265147" cy="2054190"/>
          </a:xfrm>
        </p:grpSpPr>
        <p:pic>
          <p:nvPicPr>
            <p:cNvPr id="9" name="Bild" descr="Bild">
              <a:extLst>
                <a:ext uri="{FF2B5EF4-FFF2-40B4-BE49-F238E27FC236}">
                  <a16:creationId xmlns:a16="http://schemas.microsoft.com/office/drawing/2014/main" id="{56833288-6D70-469A-87D6-C01BF2BBD490}"/>
                </a:ext>
              </a:extLst>
            </p:cNvPr>
            <p:cNvPicPr>
              <a:picLocks noChangeAspect="1"/>
            </p:cNvPicPr>
            <p:nvPr/>
          </p:nvPicPr>
          <p:blipFill>
            <a:blip r:embed="rId5"/>
            <a:stretch>
              <a:fillRect/>
            </a:stretch>
          </p:blipFill>
          <p:spPr>
            <a:xfrm>
              <a:off x="965313" y="390245"/>
              <a:ext cx="1299835" cy="1494926"/>
            </a:xfrm>
            <a:prstGeom prst="rect">
              <a:avLst/>
            </a:prstGeom>
            <a:ln w="12700" cap="flat">
              <a:noFill/>
              <a:miter lim="400000"/>
            </a:ln>
            <a:effectLst/>
          </p:spPr>
        </p:pic>
        <p:pic>
          <p:nvPicPr>
            <p:cNvPr id="10" name="Bild" descr="Bild">
              <a:extLst>
                <a:ext uri="{FF2B5EF4-FFF2-40B4-BE49-F238E27FC236}">
                  <a16:creationId xmlns:a16="http://schemas.microsoft.com/office/drawing/2014/main" id="{39A5751F-53D5-4B28-AC17-7D7E749ADC46}"/>
                </a:ext>
              </a:extLst>
            </p:cNvPr>
            <p:cNvPicPr>
              <a:picLocks noChangeAspect="1"/>
            </p:cNvPicPr>
            <p:nvPr/>
          </p:nvPicPr>
          <p:blipFill>
            <a:blip r:embed="rId6"/>
            <a:stretch>
              <a:fillRect/>
            </a:stretch>
          </p:blipFill>
          <p:spPr>
            <a:xfrm>
              <a:off x="0" y="0"/>
              <a:ext cx="866492" cy="1966790"/>
            </a:xfrm>
            <a:prstGeom prst="rect">
              <a:avLst/>
            </a:prstGeom>
            <a:ln w="12700" cap="flat">
              <a:noFill/>
              <a:miter lim="400000"/>
            </a:ln>
            <a:effectLst/>
          </p:spPr>
        </p:pic>
        <p:pic>
          <p:nvPicPr>
            <p:cNvPr id="11" name="Bild" descr="Bild">
              <a:extLst>
                <a:ext uri="{FF2B5EF4-FFF2-40B4-BE49-F238E27FC236}">
                  <a16:creationId xmlns:a16="http://schemas.microsoft.com/office/drawing/2014/main" id="{107A45B2-580F-487D-864C-41FE6E9A6276}"/>
                </a:ext>
              </a:extLst>
            </p:cNvPr>
            <p:cNvPicPr>
              <a:picLocks noChangeAspect="1"/>
            </p:cNvPicPr>
            <p:nvPr/>
          </p:nvPicPr>
          <p:blipFill>
            <a:blip r:embed="rId7"/>
            <a:stretch>
              <a:fillRect/>
            </a:stretch>
          </p:blipFill>
          <p:spPr>
            <a:xfrm>
              <a:off x="734494" y="638136"/>
              <a:ext cx="453371" cy="1416055"/>
            </a:xfrm>
            <a:prstGeom prst="rect">
              <a:avLst/>
            </a:prstGeom>
            <a:ln w="12700" cap="flat">
              <a:noFill/>
              <a:miter lim="400000"/>
            </a:ln>
            <a:effectLst/>
          </p:spPr>
        </p:pic>
      </p:grpSp>
    </p:spTree>
    <p:extLst>
      <p:ext uri="{BB962C8B-B14F-4D97-AF65-F5344CB8AC3E}">
        <p14:creationId xmlns:p14="http://schemas.microsoft.com/office/powerpoint/2010/main" val="2352919210"/>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 name="Nr-008_Handels_frisersalong_210602.jpg" descr="Nr-008_Handels_frisersalong_210602.jpg"/>
          <p:cNvPicPr>
            <a:picLocks noChangeAspect="1"/>
          </p:cNvPicPr>
          <p:nvPr/>
        </p:nvPicPr>
        <p:blipFill>
          <a:blip r:embed="rId3"/>
          <a:stretch>
            <a:fillRect/>
          </a:stretch>
        </p:blipFill>
        <p:spPr>
          <a:xfrm flipH="1">
            <a:off x="-1" y="-388938"/>
            <a:ext cx="12914314" cy="8609543"/>
          </a:xfrm>
          <a:prstGeom prst="rect">
            <a:avLst/>
          </a:prstGeom>
          <a:ln w="12700">
            <a:miter lim="400000"/>
          </a:ln>
        </p:spPr>
      </p:pic>
      <p:sp>
        <p:nvSpPr>
          <p:cNvPr id="472" name="Rektangel 24"/>
          <p:cNvSpPr/>
          <p:nvPr/>
        </p:nvSpPr>
        <p:spPr>
          <a:xfrm>
            <a:off x="-4998" y="6184"/>
            <a:ext cx="6100764" cy="6858331"/>
          </a:xfrm>
          <a:prstGeom prst="rect">
            <a:avLst/>
          </a:prstGeom>
          <a:solidFill>
            <a:srgbClr val="FFFFFF"/>
          </a:solidFill>
          <a:ln w="12700">
            <a:miter lim="400000"/>
          </a:ln>
        </p:spPr>
        <p:txBody>
          <a:bodyPr lIns="45719" rIns="45719" anchor="ctr"/>
          <a:lstStyle/>
          <a:p>
            <a:pPr algn="ctr">
              <a:defRPr>
                <a:solidFill>
                  <a:srgbClr val="EF7C74"/>
                </a:solidFill>
              </a:defRPr>
            </a:pPr>
            <a:endParaRPr dirty="0"/>
          </a:p>
        </p:txBody>
      </p:sp>
      <p:sp>
        <p:nvSpPr>
          <p:cNvPr id="473" name="Rubrik 5"/>
          <p:cNvSpPr txBox="1"/>
          <p:nvPr/>
        </p:nvSpPr>
        <p:spPr>
          <a:xfrm>
            <a:off x="688659" y="1036827"/>
            <a:ext cx="905256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1CB08F"/>
                </a:solidFill>
              </a:defRPr>
            </a:lvl1pPr>
          </a:lstStyle>
          <a:p>
            <a:r>
              <a:rPr lang="sv-SE" dirty="0"/>
              <a:t>Färdigutbildning</a:t>
            </a:r>
            <a:endParaRPr dirty="0"/>
          </a:p>
        </p:txBody>
      </p:sp>
      <p:sp>
        <p:nvSpPr>
          <p:cNvPr id="474" name="Platshållare för innehåll 7"/>
          <p:cNvSpPr txBox="1"/>
          <p:nvPr/>
        </p:nvSpPr>
        <p:spPr>
          <a:xfrm>
            <a:off x="688659" y="1820068"/>
            <a:ext cx="3536393" cy="30777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600"/>
              </a:spcBef>
              <a:buSzPct val="100000"/>
              <a:defRPr sz="1400"/>
            </a:pPr>
            <a:br>
              <a:rPr lang="sv-SE" dirty="0">
                <a:effectLst/>
                <a:latin typeface="Arial" panose="020B0604020202020204" pitchFamily="34" charset="0"/>
              </a:rPr>
            </a:br>
            <a:endParaRPr lang="sv-SE" dirty="0">
              <a:effectLst/>
              <a:latin typeface="Arial" panose="020B0604020202020204" pitchFamily="34" charset="0"/>
            </a:endParaRPr>
          </a:p>
          <a:p>
            <a:pPr marL="342900" indent="-342900">
              <a:spcBef>
                <a:spcPts val="600"/>
              </a:spcBef>
              <a:buSzPct val="100000"/>
              <a:buFont typeface="Arial"/>
              <a:buChar char="•"/>
              <a:defRPr sz="1400"/>
            </a:pPr>
            <a:r>
              <a:rPr lang="sv-SE" dirty="0">
                <a:effectLst/>
                <a:latin typeface="Arial" panose="020B0604020202020204" pitchFamily="34" charset="0"/>
              </a:rPr>
              <a:t>Utbildningstiden delas in i två nivåer: </a:t>
            </a:r>
          </a:p>
          <a:p>
            <a:pPr marL="342900" indent="-342900">
              <a:spcBef>
                <a:spcPts val="600"/>
              </a:spcBef>
              <a:buSzPct val="100000"/>
              <a:buFont typeface="Arial"/>
              <a:buChar char="•"/>
              <a:defRPr sz="1400"/>
            </a:pPr>
            <a:r>
              <a:rPr lang="sv-SE" dirty="0">
                <a:effectLst/>
                <a:latin typeface="Arial" panose="020B0604020202020204" pitchFamily="34" charset="0"/>
              </a:rPr>
              <a:t>Nivå 1 utgör grundutbildning</a:t>
            </a:r>
          </a:p>
          <a:p>
            <a:pPr marL="342900" indent="-342900">
              <a:spcBef>
                <a:spcPts val="600"/>
              </a:spcBef>
              <a:buSzPct val="100000"/>
              <a:buFont typeface="Arial"/>
              <a:buChar char="•"/>
              <a:defRPr sz="1400"/>
            </a:pPr>
            <a:r>
              <a:rPr lang="sv-SE" dirty="0">
                <a:effectLst/>
                <a:latin typeface="Arial" panose="020B0604020202020204" pitchFamily="34" charset="0"/>
              </a:rPr>
              <a:t>Nivå 2 utgör färdigutbildning</a:t>
            </a:r>
          </a:p>
          <a:p>
            <a:pPr marL="342900" indent="-342900">
              <a:spcBef>
                <a:spcPts val="600"/>
              </a:spcBef>
              <a:buSzPct val="100000"/>
              <a:buFont typeface="Arial"/>
              <a:buChar char="•"/>
              <a:defRPr sz="1400"/>
            </a:pPr>
            <a:r>
              <a:rPr lang="sv-SE" dirty="0">
                <a:latin typeface="Arial" panose="020B0604020202020204" pitchFamily="34" charset="0"/>
              </a:rPr>
              <a:t>Nivå 2 totalt 2000 timmar</a:t>
            </a:r>
          </a:p>
          <a:p>
            <a:pPr marL="342900" indent="-342900">
              <a:spcBef>
                <a:spcPts val="600"/>
              </a:spcBef>
              <a:buSzPct val="100000"/>
              <a:buFont typeface="Arial"/>
              <a:buChar char="•"/>
              <a:defRPr sz="1400"/>
            </a:pPr>
            <a:r>
              <a:rPr lang="sv-SE" dirty="0">
                <a:latin typeface="Arial" panose="020B0604020202020204" pitchFamily="34" charset="0"/>
              </a:rPr>
              <a:t>Arbetsprovision på 10% i nivå 2 efter 1000 timmar.</a:t>
            </a:r>
          </a:p>
          <a:p>
            <a:pPr marL="342900" indent="-342900">
              <a:spcBef>
                <a:spcPts val="600"/>
              </a:spcBef>
              <a:buSzPct val="100000"/>
              <a:buFont typeface="Arial"/>
              <a:buChar char="•"/>
              <a:defRPr sz="1400"/>
            </a:pPr>
            <a:endParaRPr lang="sv-SE" dirty="0">
              <a:effectLst/>
              <a:latin typeface="Arial" panose="020B0604020202020204" pitchFamily="34" charset="0"/>
            </a:endParaRPr>
          </a:p>
          <a:p>
            <a:pPr>
              <a:spcBef>
                <a:spcPts val="600"/>
              </a:spcBef>
              <a:buSzPct val="100000"/>
              <a:defRPr sz="1400"/>
            </a:pPr>
            <a:r>
              <a:rPr lang="sv-SE" dirty="0">
                <a:latin typeface="Arial" panose="020B0604020202020204" pitchFamily="34" charset="0"/>
              </a:rPr>
              <a:t>       </a:t>
            </a:r>
          </a:p>
          <a:p>
            <a:pPr>
              <a:spcBef>
                <a:spcPts val="600"/>
              </a:spcBef>
              <a:buSzPct val="100000"/>
              <a:defRPr sz="1400"/>
            </a:pPr>
            <a:endParaRPr lang="sv-SE" dirty="0">
              <a:latin typeface="Arial" panose="020B0604020202020204" pitchFamily="34" charset="0"/>
            </a:endParaRPr>
          </a:p>
        </p:txBody>
      </p:sp>
      <p:pic>
        <p:nvPicPr>
          <p:cNvPr id="475"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grpSp>
        <p:nvGrpSpPr>
          <p:cNvPr id="11" name="Gruppera">
            <a:extLst>
              <a:ext uri="{FF2B5EF4-FFF2-40B4-BE49-F238E27FC236}">
                <a16:creationId xmlns:a16="http://schemas.microsoft.com/office/drawing/2014/main" id="{A43D28D9-04D0-4991-B909-7A90B1F8364C}"/>
              </a:ext>
            </a:extLst>
          </p:cNvPr>
          <p:cNvGrpSpPr/>
          <p:nvPr/>
        </p:nvGrpSpPr>
        <p:grpSpPr>
          <a:xfrm>
            <a:off x="3930200" y="4903624"/>
            <a:ext cx="1889575" cy="1663946"/>
            <a:chOff x="0" y="0"/>
            <a:chExt cx="2265147" cy="2054190"/>
          </a:xfrm>
        </p:grpSpPr>
        <p:pic>
          <p:nvPicPr>
            <p:cNvPr id="12" name="Bild" descr="Bild">
              <a:extLst>
                <a:ext uri="{FF2B5EF4-FFF2-40B4-BE49-F238E27FC236}">
                  <a16:creationId xmlns:a16="http://schemas.microsoft.com/office/drawing/2014/main" id="{C683D443-ED6E-4838-BDA5-0C5B0A02505E}"/>
                </a:ext>
              </a:extLst>
            </p:cNvPr>
            <p:cNvPicPr>
              <a:picLocks noChangeAspect="1"/>
            </p:cNvPicPr>
            <p:nvPr/>
          </p:nvPicPr>
          <p:blipFill>
            <a:blip r:embed="rId5"/>
            <a:stretch>
              <a:fillRect/>
            </a:stretch>
          </p:blipFill>
          <p:spPr>
            <a:xfrm>
              <a:off x="965313" y="390245"/>
              <a:ext cx="1299835" cy="1494926"/>
            </a:xfrm>
            <a:prstGeom prst="rect">
              <a:avLst/>
            </a:prstGeom>
            <a:ln w="12700" cap="flat">
              <a:noFill/>
              <a:miter lim="400000"/>
            </a:ln>
            <a:effectLst/>
          </p:spPr>
        </p:pic>
        <p:pic>
          <p:nvPicPr>
            <p:cNvPr id="13" name="Bild" descr="Bild">
              <a:extLst>
                <a:ext uri="{FF2B5EF4-FFF2-40B4-BE49-F238E27FC236}">
                  <a16:creationId xmlns:a16="http://schemas.microsoft.com/office/drawing/2014/main" id="{A67C54B4-9E2E-41A6-AED0-C4360C9F5887}"/>
                </a:ext>
              </a:extLst>
            </p:cNvPr>
            <p:cNvPicPr>
              <a:picLocks noChangeAspect="1"/>
            </p:cNvPicPr>
            <p:nvPr/>
          </p:nvPicPr>
          <p:blipFill>
            <a:blip r:embed="rId6"/>
            <a:stretch>
              <a:fillRect/>
            </a:stretch>
          </p:blipFill>
          <p:spPr>
            <a:xfrm>
              <a:off x="0" y="0"/>
              <a:ext cx="866492" cy="1966790"/>
            </a:xfrm>
            <a:prstGeom prst="rect">
              <a:avLst/>
            </a:prstGeom>
            <a:ln w="12700" cap="flat">
              <a:noFill/>
              <a:miter lim="400000"/>
            </a:ln>
            <a:effectLst/>
          </p:spPr>
        </p:pic>
        <p:pic>
          <p:nvPicPr>
            <p:cNvPr id="14" name="Bild" descr="Bild">
              <a:extLst>
                <a:ext uri="{FF2B5EF4-FFF2-40B4-BE49-F238E27FC236}">
                  <a16:creationId xmlns:a16="http://schemas.microsoft.com/office/drawing/2014/main" id="{A4783B86-88E0-416C-948E-270C8D41B984}"/>
                </a:ext>
              </a:extLst>
            </p:cNvPr>
            <p:cNvPicPr>
              <a:picLocks noChangeAspect="1"/>
            </p:cNvPicPr>
            <p:nvPr/>
          </p:nvPicPr>
          <p:blipFill>
            <a:blip r:embed="rId7"/>
            <a:stretch>
              <a:fillRect/>
            </a:stretch>
          </p:blipFill>
          <p:spPr>
            <a:xfrm>
              <a:off x="734494" y="638136"/>
              <a:ext cx="453371" cy="1416055"/>
            </a:xfrm>
            <a:prstGeom prst="rect">
              <a:avLst/>
            </a:prstGeom>
            <a:ln w="12700" cap="flat">
              <a:noFill/>
              <a:miter lim="400000"/>
            </a:ln>
            <a:effectLst/>
          </p:spPr>
        </p:pic>
      </p:grpSp>
    </p:spTree>
    <p:extLst>
      <p:ext uri="{BB962C8B-B14F-4D97-AF65-F5344CB8AC3E}">
        <p14:creationId xmlns:p14="http://schemas.microsoft.com/office/powerpoint/2010/main" val="2273501907"/>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 name="Nr-008_Handels_frisersalong_210602.jpg" descr="Nr-008_Handels_frisersalong_210602.jpg"/>
          <p:cNvPicPr>
            <a:picLocks noChangeAspect="1"/>
          </p:cNvPicPr>
          <p:nvPr/>
        </p:nvPicPr>
        <p:blipFill>
          <a:blip r:embed="rId3"/>
          <a:stretch>
            <a:fillRect/>
          </a:stretch>
        </p:blipFill>
        <p:spPr>
          <a:xfrm flipH="1">
            <a:off x="0" y="-437065"/>
            <a:ext cx="12914314" cy="8609543"/>
          </a:xfrm>
          <a:prstGeom prst="rect">
            <a:avLst/>
          </a:prstGeom>
          <a:ln w="12700">
            <a:miter lim="400000"/>
          </a:ln>
        </p:spPr>
      </p:pic>
      <p:sp>
        <p:nvSpPr>
          <p:cNvPr id="463" name="Rektangel 24"/>
          <p:cNvSpPr/>
          <p:nvPr/>
        </p:nvSpPr>
        <p:spPr>
          <a:xfrm>
            <a:off x="0" y="-437065"/>
            <a:ext cx="7014411" cy="7464671"/>
          </a:xfrm>
          <a:prstGeom prst="rect">
            <a:avLst/>
          </a:prstGeom>
          <a:solidFill>
            <a:schemeClr val="bg1"/>
          </a:solidFill>
          <a:ln w="12700">
            <a:miter lim="400000"/>
          </a:ln>
        </p:spPr>
        <p:txBody>
          <a:bodyPr lIns="45719" rIns="45719" anchor="ctr"/>
          <a:lstStyle/>
          <a:p>
            <a:pPr algn="ctr"/>
            <a:r>
              <a:rPr lang="sv-SE" sz="2000" b="0" i="0" u="none" strike="noStrike" baseline="0" dirty="0">
                <a:latin typeface="Cambria" panose="02040503050406030204" pitchFamily="18" charset="0"/>
              </a:rPr>
              <a:t>Handledare kan enbart ha handledaransvar för en elev åt gången dvs en handledare per elev.</a:t>
            </a:r>
          </a:p>
          <a:p>
            <a:pPr algn="l"/>
            <a:endParaRPr lang="sv-SE" dirty="0">
              <a:latin typeface="Cambria" panose="02040503050406030204" pitchFamily="18" charset="0"/>
            </a:endParaRPr>
          </a:p>
          <a:p>
            <a:pPr algn="l"/>
            <a:endParaRPr lang="sv-SE" sz="1800" b="0" i="0" u="none" strike="noStrike" baseline="0" dirty="0">
              <a:latin typeface="Cambria" panose="02040503050406030204" pitchFamily="18" charset="0"/>
            </a:endParaRPr>
          </a:p>
          <a:p>
            <a:pPr algn="ctr"/>
            <a:r>
              <a:rPr lang="sv-SE" sz="1400" b="0" i="1" u="none" strike="noStrike" baseline="0" dirty="0">
                <a:latin typeface="Cambria-Italic"/>
              </a:rPr>
              <a:t>Anmärkning</a:t>
            </a:r>
            <a:r>
              <a:rPr lang="sv-SE" sz="1400" b="0" i="1" u="none" strike="noStrike" baseline="0" dirty="0">
                <a:latin typeface="Cambria" panose="02040503050406030204" pitchFamily="18" charset="0"/>
              </a:rPr>
              <a:t>: Det totala antalet elever som en salong kan utbilda beror</a:t>
            </a:r>
          </a:p>
          <a:p>
            <a:pPr algn="ctr"/>
            <a:r>
              <a:rPr lang="sv-SE" sz="1400" b="0" i="1" u="none" strike="noStrike" baseline="0" dirty="0">
                <a:latin typeface="Cambria" panose="02040503050406030204" pitchFamily="18" charset="0"/>
              </a:rPr>
              <a:t>på, utöver antalet behöriga frisörer, arbetsplatsens övriga</a:t>
            </a:r>
          </a:p>
          <a:p>
            <a:pPr algn="ctr"/>
            <a:r>
              <a:rPr lang="sv-SE" sz="1400" b="0" i="1" u="none" strike="noStrike" baseline="0" dirty="0">
                <a:latin typeface="Cambria" panose="02040503050406030204" pitchFamily="18" charset="0"/>
              </a:rPr>
              <a:t>förutsättningar. Eleverna måste exempelvis ha tillgång till frisörstolar</a:t>
            </a:r>
          </a:p>
          <a:p>
            <a:pPr algn="ctr"/>
            <a:r>
              <a:rPr lang="sv-SE" sz="1400" b="0" i="1" u="none" strike="noStrike" baseline="0" dirty="0">
                <a:latin typeface="Cambria" panose="02040503050406030204" pitchFamily="18" charset="0"/>
              </a:rPr>
              <a:t>och annan relevant utrustning. Om handledarna blir färre än antalet</a:t>
            </a:r>
          </a:p>
          <a:p>
            <a:pPr algn="ctr"/>
            <a:r>
              <a:rPr lang="sv-SE" sz="1400" b="0" i="1" u="none" strike="noStrike" baseline="0" dirty="0">
                <a:latin typeface="Cambria" panose="02040503050406030204" pitchFamily="18" charset="0"/>
              </a:rPr>
              <a:t>elever ska arbetsgivaren begära förhandling med Handels för att reglera</a:t>
            </a:r>
          </a:p>
          <a:p>
            <a:pPr algn="ctr"/>
            <a:r>
              <a:rPr lang="sv-SE" sz="1400" b="0" i="1" u="none" strike="noStrike" baseline="0" dirty="0">
                <a:latin typeface="Cambria" panose="02040503050406030204" pitchFamily="18" charset="0"/>
              </a:rPr>
              <a:t>en övergångsperiod för berörd elev till dess att ny handledare är på</a:t>
            </a:r>
          </a:p>
          <a:p>
            <a:pPr algn="ctr"/>
            <a:r>
              <a:rPr lang="sv-SE" sz="1400" b="0" i="1" u="none" strike="noStrike" baseline="0" dirty="0">
                <a:latin typeface="Cambria" panose="02040503050406030204" pitchFamily="18" charset="0"/>
              </a:rPr>
              <a:t>plats, alternativt hur ett avslut av utbildningsanställningen kan ske i det</a:t>
            </a:r>
          </a:p>
          <a:p>
            <a:pPr algn="ctr"/>
            <a:r>
              <a:rPr lang="sv-SE" sz="1400" b="0" i="1" u="none" strike="noStrike" baseline="0" dirty="0">
                <a:latin typeface="Cambria" panose="02040503050406030204" pitchFamily="18" charset="0"/>
              </a:rPr>
              <a:t>fall avtalets regler inte tillåter detta.</a:t>
            </a:r>
            <a:endParaRPr sz="1400" i="1" dirty="0"/>
          </a:p>
        </p:txBody>
      </p:sp>
      <p:sp>
        <p:nvSpPr>
          <p:cNvPr id="464" name="Rubrik 5"/>
          <p:cNvSpPr txBox="1"/>
          <p:nvPr/>
        </p:nvSpPr>
        <p:spPr>
          <a:xfrm>
            <a:off x="233609" y="0"/>
            <a:ext cx="6223548"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600" b="1" spc="-72">
                <a:solidFill>
                  <a:srgbClr val="1CB08F"/>
                </a:solidFill>
              </a:defRPr>
            </a:lvl1pPr>
          </a:lstStyle>
          <a:p>
            <a:r>
              <a:rPr lang="sv-SE" dirty="0"/>
              <a:t>Elever, trainee </a:t>
            </a:r>
          </a:p>
          <a:p>
            <a:r>
              <a:rPr lang="sv-SE" dirty="0"/>
              <a:t>&amp; handledare</a:t>
            </a:r>
            <a:endParaRPr dirty="0"/>
          </a:p>
        </p:txBody>
      </p:sp>
      <p:pic>
        <p:nvPicPr>
          <p:cNvPr id="467"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grpSp>
        <p:nvGrpSpPr>
          <p:cNvPr id="10" name="Gruppera">
            <a:extLst>
              <a:ext uri="{FF2B5EF4-FFF2-40B4-BE49-F238E27FC236}">
                <a16:creationId xmlns:a16="http://schemas.microsoft.com/office/drawing/2014/main" id="{95FB6B50-56D9-40E3-B4A8-51826CC389B1}"/>
              </a:ext>
            </a:extLst>
          </p:cNvPr>
          <p:cNvGrpSpPr/>
          <p:nvPr/>
        </p:nvGrpSpPr>
        <p:grpSpPr>
          <a:xfrm>
            <a:off x="3930200" y="4903624"/>
            <a:ext cx="1889575" cy="1663946"/>
            <a:chOff x="0" y="0"/>
            <a:chExt cx="2265147" cy="2054190"/>
          </a:xfrm>
        </p:grpSpPr>
        <p:pic>
          <p:nvPicPr>
            <p:cNvPr id="11" name="Bild" descr="Bild">
              <a:extLst>
                <a:ext uri="{FF2B5EF4-FFF2-40B4-BE49-F238E27FC236}">
                  <a16:creationId xmlns:a16="http://schemas.microsoft.com/office/drawing/2014/main" id="{2A9019A2-6339-4B10-A994-D7CFB907E82E}"/>
                </a:ext>
              </a:extLst>
            </p:cNvPr>
            <p:cNvPicPr>
              <a:picLocks noChangeAspect="1"/>
            </p:cNvPicPr>
            <p:nvPr/>
          </p:nvPicPr>
          <p:blipFill>
            <a:blip r:embed="rId5"/>
            <a:stretch>
              <a:fillRect/>
            </a:stretch>
          </p:blipFill>
          <p:spPr>
            <a:xfrm>
              <a:off x="965313" y="390245"/>
              <a:ext cx="1299835" cy="1494926"/>
            </a:xfrm>
            <a:prstGeom prst="rect">
              <a:avLst/>
            </a:prstGeom>
            <a:ln w="12700" cap="flat">
              <a:noFill/>
              <a:miter lim="400000"/>
            </a:ln>
            <a:effectLst/>
          </p:spPr>
        </p:pic>
        <p:pic>
          <p:nvPicPr>
            <p:cNvPr id="12" name="Bild" descr="Bild">
              <a:extLst>
                <a:ext uri="{FF2B5EF4-FFF2-40B4-BE49-F238E27FC236}">
                  <a16:creationId xmlns:a16="http://schemas.microsoft.com/office/drawing/2014/main" id="{9BF1951D-425A-4F5B-9EDC-0F5F26C67FCA}"/>
                </a:ext>
              </a:extLst>
            </p:cNvPr>
            <p:cNvPicPr>
              <a:picLocks noChangeAspect="1"/>
            </p:cNvPicPr>
            <p:nvPr/>
          </p:nvPicPr>
          <p:blipFill>
            <a:blip r:embed="rId6"/>
            <a:stretch>
              <a:fillRect/>
            </a:stretch>
          </p:blipFill>
          <p:spPr>
            <a:xfrm>
              <a:off x="0" y="0"/>
              <a:ext cx="866492" cy="1966790"/>
            </a:xfrm>
            <a:prstGeom prst="rect">
              <a:avLst/>
            </a:prstGeom>
            <a:ln w="12700" cap="flat">
              <a:noFill/>
              <a:miter lim="400000"/>
            </a:ln>
            <a:effectLst/>
          </p:spPr>
        </p:pic>
        <p:pic>
          <p:nvPicPr>
            <p:cNvPr id="13" name="Bild" descr="Bild">
              <a:extLst>
                <a:ext uri="{FF2B5EF4-FFF2-40B4-BE49-F238E27FC236}">
                  <a16:creationId xmlns:a16="http://schemas.microsoft.com/office/drawing/2014/main" id="{865E305A-C1CB-4B3B-944C-7C61159A3900}"/>
                </a:ext>
              </a:extLst>
            </p:cNvPr>
            <p:cNvPicPr>
              <a:picLocks noChangeAspect="1"/>
            </p:cNvPicPr>
            <p:nvPr/>
          </p:nvPicPr>
          <p:blipFill>
            <a:blip r:embed="rId7"/>
            <a:stretch>
              <a:fillRect/>
            </a:stretch>
          </p:blipFill>
          <p:spPr>
            <a:xfrm>
              <a:off x="734494" y="638136"/>
              <a:ext cx="453371" cy="1416055"/>
            </a:xfrm>
            <a:prstGeom prst="rect">
              <a:avLst/>
            </a:prstGeom>
            <a:ln w="12700" cap="flat">
              <a:noFill/>
              <a:miter lim="400000"/>
            </a:ln>
            <a:effectLst/>
          </p:spPr>
        </p:pic>
      </p:grpSp>
    </p:spTree>
    <p:extLst>
      <p:ext uri="{BB962C8B-B14F-4D97-AF65-F5344CB8AC3E}">
        <p14:creationId xmlns:p14="http://schemas.microsoft.com/office/powerpoint/2010/main" val="224407662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Nr-026_Handels-Tingvalla_210628.jpg" descr="Nr-026_Handels-Tingvalla_210628.jpg"/>
          <p:cNvPicPr>
            <a:picLocks noChangeAspect="1"/>
          </p:cNvPicPr>
          <p:nvPr/>
        </p:nvPicPr>
        <p:blipFill>
          <a:blip r:embed="rId3"/>
          <a:stretch>
            <a:fillRect/>
          </a:stretch>
        </p:blipFill>
        <p:spPr>
          <a:xfrm>
            <a:off x="-88900" y="0"/>
            <a:ext cx="12306300" cy="8204200"/>
          </a:xfrm>
          <a:prstGeom prst="rect">
            <a:avLst/>
          </a:prstGeom>
          <a:ln w="12700">
            <a:miter lim="400000"/>
          </a:ln>
        </p:spPr>
      </p:pic>
      <p:pic>
        <p:nvPicPr>
          <p:cNvPr id="84" name="Bild" descr="Bild"/>
          <p:cNvPicPr>
            <a:picLocks noChangeAspect="1"/>
          </p:cNvPicPr>
          <p:nvPr/>
        </p:nvPicPr>
        <p:blipFill>
          <a:blip r:embed="rId4"/>
          <a:stretch>
            <a:fillRect/>
          </a:stretch>
        </p:blipFill>
        <p:spPr>
          <a:xfrm>
            <a:off x="489160" y="4545855"/>
            <a:ext cx="1841501" cy="1841501"/>
          </a:xfrm>
          <a:prstGeom prst="rect">
            <a:avLst/>
          </a:prstGeom>
          <a:ln w="12700">
            <a:miter lim="400000"/>
          </a:ln>
        </p:spPr>
      </p:pic>
      <p:sp>
        <p:nvSpPr>
          <p:cNvPr id="85" name="Rubrik 5"/>
          <p:cNvSpPr txBox="1">
            <a:spLocks noGrp="1"/>
          </p:cNvSpPr>
          <p:nvPr>
            <p:ph type="title" idx="4294967295"/>
          </p:nvPr>
        </p:nvSpPr>
        <p:spPr>
          <a:xfrm>
            <a:off x="630622" y="5045785"/>
            <a:ext cx="2372718" cy="1020556"/>
          </a:xfrm>
          <a:prstGeom prst="rect">
            <a:avLst/>
          </a:prstGeom>
        </p:spPr>
        <p:txBody>
          <a:bodyPr anchor="t"/>
          <a:lstStyle/>
          <a:p>
            <a:pPr lvl="1">
              <a:lnSpc>
                <a:spcPct val="110000"/>
              </a:lnSpc>
              <a:defRPr sz="2100" spc="-116">
                <a:solidFill>
                  <a:srgbClr val="CF3B2B"/>
                </a:solidFill>
              </a:defRPr>
            </a:pPr>
            <a:r>
              <a:t>För dig som </a:t>
            </a:r>
          </a:p>
          <a:p>
            <a:pPr>
              <a:lnSpc>
                <a:spcPct val="110000"/>
              </a:lnSpc>
              <a:defRPr sz="2100" spc="-116">
                <a:solidFill>
                  <a:srgbClr val="CF3B2B"/>
                </a:solidFill>
              </a:defRPr>
            </a:pPr>
            <a:r>
              <a:t>är på väg ut i </a:t>
            </a:r>
          </a:p>
          <a:p>
            <a:pPr>
              <a:lnSpc>
                <a:spcPct val="110000"/>
              </a:lnSpc>
              <a:defRPr sz="2100" spc="-116">
                <a:solidFill>
                  <a:srgbClr val="CF3B2B"/>
                </a:solidFill>
              </a:defRPr>
            </a:pPr>
            <a:r>
              <a:t>arbetslivet</a:t>
            </a:r>
          </a:p>
        </p:txBody>
      </p:sp>
      <p:pic>
        <p:nvPicPr>
          <p:cNvPr id="86" name="Bild" descr="Bild"/>
          <p:cNvPicPr>
            <a:picLocks noChangeAspect="1"/>
          </p:cNvPicPr>
          <p:nvPr/>
        </p:nvPicPr>
        <p:blipFill>
          <a:blip r:embed="rId5"/>
          <a:stretch>
            <a:fillRect/>
          </a:stretch>
        </p:blipFill>
        <p:spPr>
          <a:xfrm>
            <a:off x="10963492" y="5729205"/>
            <a:ext cx="779510" cy="658151"/>
          </a:xfrm>
          <a:prstGeom prst="rect">
            <a:avLst/>
          </a:prstGeom>
          <a:ln w="12700">
            <a:miter lim="400000"/>
          </a:ln>
        </p:spPr>
      </p:pic>
      <p:sp>
        <p:nvSpPr>
          <p:cNvPr id="87" name="Rubrik 5"/>
          <p:cNvSpPr txBox="1"/>
          <p:nvPr/>
        </p:nvSpPr>
        <p:spPr>
          <a:xfrm>
            <a:off x="512233" y="668593"/>
            <a:ext cx="6112669" cy="1520188"/>
          </a:xfrm>
          <a:prstGeom prst="rect">
            <a:avLst/>
          </a:prstGeom>
          <a:ln w="12700">
            <a:miter lim="400000"/>
          </a:ln>
          <a:effectLst>
            <a:outerShdw blurRad="254000" dir="5400000" rotWithShape="0">
              <a:srgbClr val="000000">
                <a:alpha val="4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nSpc>
                <a:spcPct val="90000"/>
              </a:lnSpc>
              <a:defRPr sz="7600" b="1" spc="-422">
                <a:solidFill>
                  <a:srgbClr val="FFFFFF"/>
                </a:solidFill>
              </a:defRPr>
            </a:lvl1pPr>
          </a:lstStyle>
          <a:p>
            <a:r>
              <a:t>Schysst start!</a:t>
            </a:r>
          </a:p>
        </p:txBody>
      </p:sp>
    </p:spTree>
    <p:extLst>
      <p:ext uri="{BB962C8B-B14F-4D97-AF65-F5344CB8AC3E}">
        <p14:creationId xmlns:p14="http://schemas.microsoft.com/office/powerpoint/2010/main" val="162972428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 name="Bild" descr="Bild"/>
          <p:cNvPicPr>
            <a:picLocks/>
          </p:cNvPicPr>
          <p:nvPr/>
        </p:nvPicPr>
        <p:blipFill>
          <a:blip r:embed="rId3"/>
          <a:stretch>
            <a:fillRect/>
          </a:stretch>
        </p:blipFill>
        <p:spPr>
          <a:xfrm>
            <a:off x="5575" y="-12900"/>
            <a:ext cx="12193550" cy="6858200"/>
          </a:xfrm>
          <a:prstGeom prst="rect">
            <a:avLst/>
          </a:prstGeom>
          <a:ln w="12700">
            <a:miter lim="400000"/>
          </a:ln>
        </p:spPr>
      </p:pic>
      <p:pic>
        <p:nvPicPr>
          <p:cNvPr id="480" name="Bildobjekt 5" descr="Bildobjekt 5"/>
          <p:cNvPicPr>
            <a:picLocks noChangeAspect="1"/>
          </p:cNvPicPr>
          <p:nvPr/>
        </p:nvPicPr>
        <p:blipFill>
          <a:blip r:embed="rId4"/>
          <a:stretch>
            <a:fillRect/>
          </a:stretch>
        </p:blipFill>
        <p:spPr>
          <a:xfrm rot="21360000">
            <a:off x="1295834" y="1363047"/>
            <a:ext cx="2891556" cy="4182706"/>
          </a:xfrm>
          <a:prstGeom prst="rect">
            <a:avLst/>
          </a:prstGeom>
          <a:ln w="12700">
            <a:miter lim="400000"/>
          </a:ln>
          <a:effectLst>
            <a:outerShdw blurRad="127000" dist="38100" dir="2700000" rotWithShape="0">
              <a:srgbClr val="000000">
                <a:alpha val="25000"/>
              </a:srgbClr>
            </a:outerShdw>
          </a:effectLst>
        </p:spPr>
      </p:pic>
      <p:sp>
        <p:nvSpPr>
          <p:cNvPr id="481" name="Platshållare för innehåll 7"/>
          <p:cNvSpPr txBox="1">
            <a:spLocks noGrp="1"/>
          </p:cNvSpPr>
          <p:nvPr>
            <p:ph type="body" sz="quarter" idx="4294967295"/>
          </p:nvPr>
        </p:nvSpPr>
        <p:spPr>
          <a:xfrm>
            <a:off x="4770438" y="1377621"/>
            <a:ext cx="6441828" cy="2276101"/>
          </a:xfrm>
          <a:prstGeom prst="rect">
            <a:avLst/>
          </a:prstGeom>
        </p:spPr>
        <p:txBody>
          <a:bodyPr>
            <a:normAutofit fontScale="92500" lnSpcReduction="10000"/>
          </a:bodyPr>
          <a:lstStyle/>
          <a:p>
            <a:pPr>
              <a:spcBef>
                <a:spcPts val="600"/>
              </a:spcBef>
              <a:buClr>
                <a:srgbClr val="01704A"/>
              </a:buClr>
              <a:defRPr b="1">
                <a:solidFill>
                  <a:srgbClr val="01704A"/>
                </a:solidFill>
              </a:defRPr>
            </a:pPr>
            <a:r>
              <a:rPr dirty="0"/>
              <a:t>Se till att </a:t>
            </a:r>
            <a:r>
              <a:rPr dirty="0" err="1"/>
              <a:t>skaffa</a:t>
            </a:r>
            <a:r>
              <a:rPr dirty="0"/>
              <a:t> e</a:t>
            </a:r>
            <a:r>
              <a:rPr lang="sv-SE" dirty="0" err="1"/>
              <a:t>tt</a:t>
            </a:r>
            <a:r>
              <a:rPr dirty="0"/>
              <a:t> </a:t>
            </a:r>
            <a:r>
              <a:rPr dirty="0" err="1"/>
              <a:t>utbildnings</a:t>
            </a:r>
            <a:r>
              <a:rPr lang="sv-SE" dirty="0"/>
              <a:t>dokument</a:t>
            </a:r>
            <a:endParaRPr dirty="0"/>
          </a:p>
          <a:p>
            <a:pPr>
              <a:spcBef>
                <a:spcPts val="600"/>
              </a:spcBef>
              <a:buClr>
                <a:srgbClr val="01704A"/>
              </a:buClr>
              <a:defRPr b="1">
                <a:solidFill>
                  <a:srgbClr val="006180"/>
                </a:solidFill>
              </a:defRPr>
            </a:pPr>
            <a:r>
              <a:rPr lang="sv-SE" dirty="0">
                <a:solidFill>
                  <a:srgbClr val="01704A"/>
                </a:solidFill>
              </a:rPr>
              <a:t>Ladda ned </a:t>
            </a:r>
            <a:r>
              <a:rPr dirty="0">
                <a:solidFill>
                  <a:srgbClr val="01704A"/>
                </a:solidFill>
              </a:rPr>
              <a:t>från</a:t>
            </a:r>
            <a:r>
              <a:rPr dirty="0"/>
              <a:t> </a:t>
            </a:r>
            <a:r>
              <a:rPr dirty="0">
                <a:solidFill>
                  <a:srgbClr val="E32013"/>
                </a:solidFill>
              </a:rPr>
              <a:t>www.frisor.se</a:t>
            </a:r>
          </a:p>
          <a:p>
            <a:pPr>
              <a:spcBef>
                <a:spcPts val="600"/>
              </a:spcBef>
              <a:buClr>
                <a:srgbClr val="01704A"/>
              </a:buClr>
              <a:defRPr b="1">
                <a:solidFill>
                  <a:srgbClr val="01704A"/>
                </a:solidFill>
              </a:defRPr>
            </a:pPr>
            <a:r>
              <a:rPr dirty="0" err="1"/>
              <a:t>Kom</a:t>
            </a:r>
            <a:r>
              <a:rPr dirty="0"/>
              <a:t> </a:t>
            </a:r>
            <a:r>
              <a:rPr dirty="0" err="1"/>
              <a:t>ihåg</a:t>
            </a:r>
            <a:r>
              <a:rPr dirty="0"/>
              <a:t> att se till att </a:t>
            </a:r>
            <a:r>
              <a:rPr dirty="0" err="1"/>
              <a:t>alla</a:t>
            </a:r>
            <a:r>
              <a:rPr dirty="0"/>
              <a:t> </a:t>
            </a:r>
            <a:r>
              <a:rPr dirty="0" err="1"/>
              <a:t>timmar</a:t>
            </a:r>
            <a:r>
              <a:rPr dirty="0"/>
              <a:t> </a:t>
            </a:r>
            <a:r>
              <a:rPr dirty="0" err="1"/>
              <a:t>fylls</a:t>
            </a:r>
            <a:r>
              <a:rPr dirty="0"/>
              <a:t> i</a:t>
            </a:r>
          </a:p>
          <a:p>
            <a:pPr>
              <a:spcBef>
                <a:spcPts val="600"/>
              </a:spcBef>
              <a:buClr>
                <a:srgbClr val="01704A"/>
              </a:buClr>
              <a:defRPr b="1">
                <a:solidFill>
                  <a:srgbClr val="01704A"/>
                </a:solidFill>
              </a:defRPr>
            </a:pPr>
            <a:r>
              <a:rPr dirty="0"/>
              <a:t>Man </a:t>
            </a:r>
            <a:r>
              <a:rPr dirty="0" err="1"/>
              <a:t>räknar</a:t>
            </a:r>
            <a:r>
              <a:rPr dirty="0"/>
              <a:t> bara </a:t>
            </a:r>
            <a:r>
              <a:rPr dirty="0" err="1"/>
              <a:t>faktiskt</a:t>
            </a:r>
            <a:r>
              <a:rPr dirty="0"/>
              <a:t> </a:t>
            </a:r>
            <a:r>
              <a:rPr dirty="0" err="1"/>
              <a:t>arbetade</a:t>
            </a:r>
            <a:r>
              <a:rPr dirty="0"/>
              <a:t> </a:t>
            </a:r>
            <a:r>
              <a:rPr dirty="0" err="1"/>
              <a:t>timmar</a:t>
            </a:r>
            <a:endParaRPr dirty="0"/>
          </a:p>
          <a:p>
            <a:pPr>
              <a:spcBef>
                <a:spcPts val="600"/>
              </a:spcBef>
              <a:buClr>
                <a:srgbClr val="01704A"/>
              </a:buClr>
              <a:defRPr b="1">
                <a:solidFill>
                  <a:srgbClr val="01704A"/>
                </a:solidFill>
              </a:defRPr>
            </a:pPr>
            <a:r>
              <a:rPr lang="sv-SE" dirty="0"/>
              <a:t>Helt kostnadsfritt!</a:t>
            </a:r>
          </a:p>
          <a:p>
            <a:pPr>
              <a:spcBef>
                <a:spcPts val="600"/>
              </a:spcBef>
              <a:buClr>
                <a:srgbClr val="01704A"/>
              </a:buClr>
              <a:defRPr b="1">
                <a:solidFill>
                  <a:srgbClr val="01704A"/>
                </a:solidFill>
              </a:defRPr>
            </a:pPr>
            <a:r>
              <a:rPr lang="sv-SE" dirty="0"/>
              <a:t>En värdehandling!</a:t>
            </a:r>
          </a:p>
        </p:txBody>
      </p:sp>
      <p:sp>
        <p:nvSpPr>
          <p:cNvPr id="482" name="Rubrik 5"/>
          <p:cNvSpPr txBox="1"/>
          <p:nvPr/>
        </p:nvSpPr>
        <p:spPr>
          <a:xfrm>
            <a:off x="4653425" y="171450"/>
            <a:ext cx="7620795" cy="2390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t"/>
          <a:lstStyle>
            <a:lvl1pPr>
              <a:lnSpc>
                <a:spcPct val="90000"/>
              </a:lnSpc>
              <a:defRPr sz="6100" b="1" spc="-338">
                <a:solidFill>
                  <a:srgbClr val="1CB08F"/>
                </a:solidFill>
              </a:defRPr>
            </a:lvl1pPr>
          </a:lstStyle>
          <a:p>
            <a:r>
              <a:rPr lang="sv-SE" sz="5000" dirty="0"/>
              <a:t>Färdigutbildningsdokument</a:t>
            </a:r>
          </a:p>
        </p:txBody>
      </p:sp>
      <p:pic>
        <p:nvPicPr>
          <p:cNvPr id="483"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pic>
        <p:nvPicPr>
          <p:cNvPr id="3" name="Bildobjekt 2">
            <a:extLst>
              <a:ext uri="{FF2B5EF4-FFF2-40B4-BE49-F238E27FC236}">
                <a16:creationId xmlns:a16="http://schemas.microsoft.com/office/drawing/2014/main" id="{9A49AE19-1565-4F21-98D6-0BC8F77A891F}"/>
              </a:ext>
            </a:extLst>
          </p:cNvPr>
          <p:cNvPicPr>
            <a:picLocks noChangeAspect="1"/>
          </p:cNvPicPr>
          <p:nvPr/>
        </p:nvPicPr>
        <p:blipFill>
          <a:blip r:embed="rId6"/>
          <a:stretch>
            <a:fillRect/>
          </a:stretch>
        </p:blipFill>
        <p:spPr>
          <a:xfrm>
            <a:off x="5575" y="0"/>
            <a:ext cx="4591953" cy="6883400"/>
          </a:xfrm>
          <a:prstGeom prst="rect">
            <a:avLst/>
          </a:prstGeom>
        </p:spPr>
      </p:pic>
      <p:pic>
        <p:nvPicPr>
          <p:cNvPr id="11" name="Bild" descr="Bild">
            <a:extLst>
              <a:ext uri="{FF2B5EF4-FFF2-40B4-BE49-F238E27FC236}">
                <a16:creationId xmlns:a16="http://schemas.microsoft.com/office/drawing/2014/main" id="{11997481-F66A-440F-98A0-773798381A2B}"/>
              </a:ext>
            </a:extLst>
          </p:cNvPr>
          <p:cNvPicPr>
            <a:picLocks noChangeAspect="1"/>
          </p:cNvPicPr>
          <p:nvPr/>
        </p:nvPicPr>
        <p:blipFill>
          <a:blip r:embed="rId7"/>
          <a:stretch>
            <a:fillRect/>
          </a:stretch>
        </p:blipFill>
        <p:spPr>
          <a:xfrm>
            <a:off x="5119388" y="4659570"/>
            <a:ext cx="840605" cy="1908000"/>
          </a:xfrm>
          <a:prstGeom prst="rect">
            <a:avLst/>
          </a:prstGeom>
          <a:ln w="12700">
            <a:miter lim="400000"/>
          </a:ln>
        </p:spPr>
      </p:pic>
      <p:pic>
        <p:nvPicPr>
          <p:cNvPr id="9" name="Bild" descr="Bild">
            <a:extLst>
              <a:ext uri="{FF2B5EF4-FFF2-40B4-BE49-F238E27FC236}">
                <a16:creationId xmlns:a16="http://schemas.microsoft.com/office/drawing/2014/main" id="{5F40CC65-B145-487C-9876-0EFDB958AF22}"/>
              </a:ext>
            </a:extLst>
          </p:cNvPr>
          <p:cNvPicPr>
            <a:picLocks noChangeAspect="1"/>
          </p:cNvPicPr>
          <p:nvPr/>
        </p:nvPicPr>
        <p:blipFill>
          <a:blip r:embed="rId8"/>
          <a:stretch>
            <a:fillRect/>
          </a:stretch>
        </p:blipFill>
        <p:spPr>
          <a:xfrm>
            <a:off x="5621499" y="5112024"/>
            <a:ext cx="1252070" cy="1440000"/>
          </a:xfrm>
          <a:prstGeom prst="rect">
            <a:avLst/>
          </a:prstGeom>
          <a:ln w="12700">
            <a:miter lim="400000"/>
          </a:ln>
        </p:spPr>
      </p:pic>
    </p:spTree>
    <p:extLst>
      <p:ext uri="{BB962C8B-B14F-4D97-AF65-F5344CB8AC3E}">
        <p14:creationId xmlns:p14="http://schemas.microsoft.com/office/powerpoint/2010/main" val="4232340670"/>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1" name="Bild" descr="Bild"/>
          <p:cNvPicPr>
            <a:picLocks/>
          </p:cNvPicPr>
          <p:nvPr/>
        </p:nvPicPr>
        <p:blipFill>
          <a:blip r:embed="rId3"/>
          <a:stretch>
            <a:fillRect/>
          </a:stretch>
        </p:blipFill>
        <p:spPr>
          <a:xfrm>
            <a:off x="-1367" y="2806"/>
            <a:ext cx="12194734" cy="6865088"/>
          </a:xfrm>
          <a:prstGeom prst="rect">
            <a:avLst/>
          </a:prstGeom>
          <a:ln w="12700">
            <a:miter lim="400000"/>
          </a:ln>
        </p:spPr>
      </p:pic>
      <p:sp>
        <p:nvSpPr>
          <p:cNvPr id="632" name="Rubrik 5"/>
          <p:cNvSpPr txBox="1"/>
          <p:nvPr/>
        </p:nvSpPr>
        <p:spPr>
          <a:xfrm>
            <a:off x="4653425" y="743819"/>
            <a:ext cx="7620795" cy="1731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nSpc>
                <a:spcPct val="90000"/>
              </a:lnSpc>
              <a:defRPr sz="6100" b="1" spc="-338">
                <a:solidFill>
                  <a:srgbClr val="8F172E"/>
                </a:solidFill>
              </a:defRPr>
            </a:lvl1pPr>
          </a:lstStyle>
          <a:p>
            <a:r>
              <a:rPr lang="sv-SE" dirty="0"/>
              <a:t>Frisörlicensen </a:t>
            </a:r>
            <a:endParaRPr dirty="0"/>
          </a:p>
        </p:txBody>
      </p:sp>
      <p:pic>
        <p:nvPicPr>
          <p:cNvPr id="634"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sp>
        <p:nvSpPr>
          <p:cNvPr id="635" name="Platshållare för innehåll 7"/>
          <p:cNvSpPr txBox="1"/>
          <p:nvPr/>
        </p:nvSpPr>
        <p:spPr>
          <a:xfrm>
            <a:off x="4990116" y="2511257"/>
            <a:ext cx="6361959"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20" rIns="45719" bIns="45720" anchor="t">
            <a:spAutoFit/>
          </a:bodyPr>
          <a:lstStyle/>
          <a:p>
            <a:pPr marL="342900" indent="-342900">
              <a:spcBef>
                <a:spcPts val="600"/>
              </a:spcBef>
              <a:buSzPct val="100000"/>
              <a:buFont typeface="Arial"/>
              <a:buChar char="•"/>
              <a:defRPr sz="1400"/>
            </a:pPr>
            <a:endParaRPr sz="1600" dirty="0"/>
          </a:p>
        </p:txBody>
      </p:sp>
      <p:pic>
        <p:nvPicPr>
          <p:cNvPr id="1026" name="Picture 2" descr="Varför frisörlicens? – Frisörlicens">
            <a:extLst>
              <a:ext uri="{FF2B5EF4-FFF2-40B4-BE49-F238E27FC236}">
                <a16:creationId xmlns:a16="http://schemas.microsoft.com/office/drawing/2014/main" id="{5843DE95-B7FE-7357-6626-655EA3E08815}"/>
              </a:ext>
            </a:extLst>
          </p:cNvPr>
          <p:cNvPicPr>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a:off x="466725" y="2276475"/>
            <a:ext cx="5048250" cy="2838450"/>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a:extLst>
              <a:ext uri="{FF2B5EF4-FFF2-40B4-BE49-F238E27FC236}">
                <a16:creationId xmlns:a16="http://schemas.microsoft.com/office/drawing/2014/main" id="{CB4D5002-EBFB-2C3E-60B6-32E835ED737D}"/>
              </a:ext>
            </a:extLst>
          </p:cNvPr>
          <p:cNvSpPr txBox="1"/>
          <p:nvPr/>
        </p:nvSpPr>
        <p:spPr>
          <a:xfrm>
            <a:off x="6054505" y="3062647"/>
            <a:ext cx="6138862" cy="2031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b="0" i="0" dirty="0">
                <a:solidFill>
                  <a:srgbClr val="0A0A0A"/>
                </a:solidFill>
                <a:effectLst/>
              </a:rPr>
              <a:t>-Garanterar utbildning och behörighet</a:t>
            </a:r>
            <a:br>
              <a:rPr lang="sv-SE" dirty="0"/>
            </a:br>
            <a:r>
              <a:rPr lang="sv-SE" b="0" i="0" dirty="0">
                <a:solidFill>
                  <a:srgbClr val="0A0A0A"/>
                </a:solidFill>
                <a:effectLst/>
              </a:rPr>
              <a:t>-Intygar seriöst företagande</a:t>
            </a:r>
            <a:br>
              <a:rPr lang="sv-SE" dirty="0"/>
            </a:br>
            <a:r>
              <a:rPr lang="sv-SE" b="0" i="0" dirty="0">
                <a:solidFill>
                  <a:srgbClr val="0A0A0A"/>
                </a:solidFill>
                <a:effectLst/>
              </a:rPr>
              <a:t>-</a:t>
            </a:r>
            <a:r>
              <a:rPr lang="sv-SE" b="1" i="0" dirty="0">
                <a:solidFill>
                  <a:srgbClr val="0A0A0A"/>
                </a:solidFill>
                <a:effectLst/>
              </a:rPr>
              <a:t>Höjer statusen och bevarar hantverket</a:t>
            </a:r>
          </a:p>
          <a:p>
            <a:endParaRPr lang="sv-SE" b="1" dirty="0">
              <a:solidFill>
                <a:srgbClr val="0A0A0A"/>
              </a:solidFill>
            </a:endParaRPr>
          </a:p>
          <a:p>
            <a:endParaRPr lang="sv-SE" b="1" dirty="0">
              <a:solidFill>
                <a:srgbClr val="0A0A0A"/>
              </a:solidFill>
            </a:endParaRPr>
          </a:p>
          <a:p>
            <a:endParaRPr lang="sv-SE" b="1" dirty="0">
              <a:solidFill>
                <a:srgbClr val="0A0A0A"/>
              </a:solidFill>
            </a:endParaRPr>
          </a:p>
          <a:p>
            <a:r>
              <a:rPr lang="sv-SE" i="1" dirty="0">
                <a:solidFill>
                  <a:srgbClr val="0A0A0A"/>
                </a:solidFill>
              </a:rPr>
              <a:t>Läs mer på www.frisorlicens.se</a:t>
            </a:r>
            <a:endParaRPr lang="sv-SE" i="1" dirty="0"/>
          </a:p>
        </p:txBody>
      </p:sp>
      <p:sp>
        <p:nvSpPr>
          <p:cNvPr id="6" name="textruta 5">
            <a:extLst>
              <a:ext uri="{FF2B5EF4-FFF2-40B4-BE49-F238E27FC236}">
                <a16:creationId xmlns:a16="http://schemas.microsoft.com/office/drawing/2014/main" id="{39F3FC5B-1E63-682B-8F3A-6A473F08111E}"/>
              </a:ext>
            </a:extLst>
          </p:cNvPr>
          <p:cNvSpPr txBox="1"/>
          <p:nvPr/>
        </p:nvSpPr>
        <p:spPr>
          <a:xfrm>
            <a:off x="3693082" y="3426551"/>
            <a:ext cx="1920685" cy="1600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1400" b="1" i="0" dirty="0">
                <a:solidFill>
                  <a:srgbClr val="000000"/>
                </a:solidFill>
                <a:effectLst/>
              </a:rPr>
              <a:t>A- Godkänt delprov</a:t>
            </a:r>
            <a:br>
              <a:rPr lang="sv-SE" sz="1400" b="1" dirty="0"/>
            </a:br>
            <a:r>
              <a:rPr lang="sv-SE" sz="1400" b="1" i="0" dirty="0">
                <a:solidFill>
                  <a:srgbClr val="000000"/>
                </a:solidFill>
                <a:effectLst/>
              </a:rPr>
              <a:t>B- Gesällbrev</a:t>
            </a:r>
            <a:br>
              <a:rPr lang="sv-SE" sz="1400" b="1" dirty="0"/>
            </a:br>
            <a:r>
              <a:rPr lang="sv-SE" sz="1400" b="1" i="0" dirty="0">
                <a:solidFill>
                  <a:srgbClr val="000000"/>
                </a:solidFill>
                <a:effectLst/>
              </a:rPr>
              <a:t>C- Mästarbrev</a:t>
            </a:r>
            <a:br>
              <a:rPr lang="sv-SE" sz="1400" b="1" dirty="0"/>
            </a:br>
            <a:r>
              <a:rPr lang="sv-SE" sz="1400" b="1" i="0" dirty="0">
                <a:solidFill>
                  <a:srgbClr val="000000"/>
                </a:solidFill>
                <a:effectLst/>
              </a:rPr>
              <a:t>D- Seriöst företagande</a:t>
            </a:r>
            <a:br>
              <a:rPr lang="sv-SE" sz="1400" b="1" dirty="0"/>
            </a:br>
            <a:r>
              <a:rPr lang="sv-SE" sz="1400" b="1" i="0" dirty="0">
                <a:solidFill>
                  <a:srgbClr val="000000"/>
                </a:solidFill>
                <a:effectLst/>
              </a:rPr>
              <a:t>E- Yrkeslärare</a:t>
            </a:r>
            <a:br>
              <a:rPr lang="sv-SE" sz="1400" b="1" dirty="0"/>
            </a:br>
            <a:r>
              <a:rPr lang="sv-SE" sz="1400" b="1" i="0" dirty="0">
                <a:solidFill>
                  <a:srgbClr val="000000"/>
                </a:solidFill>
                <a:effectLst/>
              </a:rPr>
              <a:t>F- Barberare</a:t>
            </a:r>
            <a:endParaRPr lang="sv-SE" sz="1400" b="1" dirty="0"/>
          </a:p>
        </p:txBody>
      </p:sp>
    </p:spTree>
    <p:extLst>
      <p:ext uri="{BB962C8B-B14F-4D97-AF65-F5344CB8AC3E}">
        <p14:creationId xmlns:p14="http://schemas.microsoft.com/office/powerpoint/2010/main" val="770879634"/>
      </p:ext>
    </p:extLst>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2" name="Nr-010_Handels_klädbutik_210602.jpg" descr="Nr-010_Handels_klädbutik_210602.jpg"/>
          <p:cNvPicPr>
            <a:picLocks noChangeAspect="1"/>
          </p:cNvPicPr>
          <p:nvPr/>
        </p:nvPicPr>
        <p:blipFill>
          <a:blip r:embed="rId3"/>
          <a:stretch>
            <a:fillRect/>
          </a:stretch>
        </p:blipFill>
        <p:spPr>
          <a:xfrm>
            <a:off x="-19050" y="-3073400"/>
            <a:ext cx="12230100" cy="18343754"/>
          </a:xfrm>
          <a:prstGeom prst="rect">
            <a:avLst/>
          </a:prstGeom>
          <a:ln w="12700">
            <a:miter lim="400000"/>
          </a:ln>
        </p:spPr>
      </p:pic>
      <p:sp>
        <p:nvSpPr>
          <p:cNvPr id="653" name="Rubrik 5"/>
          <p:cNvSpPr txBox="1"/>
          <p:nvPr/>
        </p:nvSpPr>
        <p:spPr>
          <a:xfrm>
            <a:off x="512233" y="668593"/>
            <a:ext cx="6112669" cy="6206587"/>
          </a:xfrm>
          <a:prstGeom prst="rect">
            <a:avLst/>
          </a:prstGeom>
          <a:ln w="12700">
            <a:miter lim="400000"/>
          </a:ln>
          <a:effectLst>
            <a:outerShdw blurRad="127000" dir="5400000" rotWithShape="0">
              <a:srgbClr val="000000">
                <a:alpha val="3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a:lnSpc>
                <a:spcPct val="90000"/>
              </a:lnSpc>
              <a:defRPr sz="7600" b="1" spc="-422">
                <a:solidFill>
                  <a:srgbClr val="FFFFFF"/>
                </a:solidFill>
              </a:defRPr>
            </a:pPr>
            <a:r>
              <a:t>Vad du ska</a:t>
            </a:r>
            <a:br/>
            <a:r>
              <a:t>ha koll på</a:t>
            </a:r>
          </a:p>
          <a:p>
            <a:pPr>
              <a:lnSpc>
                <a:spcPct val="90000"/>
              </a:lnSpc>
              <a:defRPr sz="7600" b="1" spc="-422">
                <a:solidFill>
                  <a:srgbClr val="FFFFFF"/>
                </a:solidFill>
              </a:defRPr>
            </a:pPr>
            <a:r>
              <a:t>när du skall </a:t>
            </a:r>
            <a:br/>
            <a:r>
              <a:t>ut och jobba</a:t>
            </a:r>
          </a:p>
        </p:txBody>
      </p:sp>
      <p:pic>
        <p:nvPicPr>
          <p:cNvPr id="654" name="Bild" descr="Bild"/>
          <p:cNvPicPr>
            <a:picLocks noChangeAspect="1"/>
          </p:cNvPicPr>
          <p:nvPr/>
        </p:nvPicPr>
        <p:blipFill>
          <a:blip r:embed="rId4"/>
          <a:stretch>
            <a:fillRect/>
          </a:stretch>
        </p:blipFill>
        <p:spPr>
          <a:xfrm>
            <a:off x="10963492" y="5729205"/>
            <a:ext cx="779510" cy="658151"/>
          </a:xfrm>
          <a:prstGeom prst="rect">
            <a:avLst/>
          </a:prstGeom>
          <a:ln w="12700">
            <a:miter lim="400000"/>
          </a:ln>
        </p:spPr>
      </p:pic>
    </p:spTree>
    <p:extLst>
      <p:ext uri="{BB962C8B-B14F-4D97-AF65-F5344CB8AC3E}">
        <p14:creationId xmlns:p14="http://schemas.microsoft.com/office/powerpoint/2010/main" val="3409780285"/>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8" name="Bild" descr="Bild"/>
          <p:cNvPicPr>
            <a:picLocks/>
          </p:cNvPicPr>
          <p:nvPr/>
        </p:nvPicPr>
        <p:blipFill>
          <a:blip r:embed="rId3"/>
          <a:stretch>
            <a:fillRect/>
          </a:stretch>
        </p:blipFill>
        <p:spPr>
          <a:xfrm>
            <a:off x="6337" y="3735"/>
            <a:ext cx="12179326" cy="6850530"/>
          </a:xfrm>
          <a:prstGeom prst="rect">
            <a:avLst/>
          </a:prstGeom>
          <a:ln w="12700">
            <a:miter lim="400000"/>
          </a:ln>
        </p:spPr>
      </p:pic>
      <p:pic>
        <p:nvPicPr>
          <p:cNvPr id="659" name="Bildobjekt 4" descr="Bildobjekt 4"/>
          <p:cNvPicPr>
            <a:picLocks noChangeAspect="1"/>
          </p:cNvPicPr>
          <p:nvPr/>
        </p:nvPicPr>
        <p:blipFill>
          <a:blip r:embed="rId4"/>
          <a:srcRect l="1995" t="1410" r="2245" b="1268"/>
          <a:stretch>
            <a:fillRect/>
          </a:stretch>
        </p:blipFill>
        <p:spPr>
          <a:xfrm>
            <a:off x="5951983" y="260647"/>
            <a:ext cx="4205976" cy="6046089"/>
          </a:xfrm>
          <a:prstGeom prst="rect">
            <a:avLst/>
          </a:prstGeom>
          <a:ln>
            <a:solidFill>
              <a:srgbClr val="000000"/>
            </a:solidFill>
            <a:miter/>
          </a:ln>
          <a:effectLst>
            <a:reflection stA="52000" endPos="40000" dir="5400000" sy="-100000" algn="bl" rotWithShape="0"/>
          </a:effectLst>
        </p:spPr>
      </p:pic>
      <p:sp>
        <p:nvSpPr>
          <p:cNvPr id="660" name="Platshållare för innehåll 7"/>
          <p:cNvSpPr txBox="1"/>
          <p:nvPr/>
        </p:nvSpPr>
        <p:spPr>
          <a:xfrm>
            <a:off x="551439" y="2916072"/>
            <a:ext cx="394081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cap="all"/>
            </a:pPr>
            <a:r>
              <a:rPr dirty="0" err="1">
                <a:solidFill>
                  <a:srgbClr val="8F172E"/>
                </a:solidFill>
              </a:rPr>
              <a:t>Jobbets</a:t>
            </a:r>
            <a:r>
              <a:rPr dirty="0">
                <a:solidFill>
                  <a:srgbClr val="8F172E"/>
                </a:solidFill>
              </a:rPr>
              <a:t> </a:t>
            </a:r>
            <a:r>
              <a:rPr dirty="0" err="1">
                <a:solidFill>
                  <a:srgbClr val="8F172E"/>
                </a:solidFill>
              </a:rPr>
              <a:t>viktigaste</a:t>
            </a:r>
            <a:r>
              <a:rPr dirty="0">
                <a:solidFill>
                  <a:srgbClr val="8F172E"/>
                </a:solidFill>
              </a:rPr>
              <a:t> </a:t>
            </a:r>
            <a:r>
              <a:rPr dirty="0" err="1">
                <a:solidFill>
                  <a:srgbClr val="8F172E"/>
                </a:solidFill>
              </a:rPr>
              <a:t>papper</a:t>
            </a:r>
            <a:r>
              <a:rPr dirty="0">
                <a:solidFill>
                  <a:srgbClr val="8F172E"/>
                </a:solidFill>
              </a:rPr>
              <a:t>.</a:t>
            </a:r>
            <a:br>
              <a:rPr dirty="0"/>
            </a:br>
            <a:endParaRPr b="0" cap="none" dirty="0"/>
          </a:p>
        </p:txBody>
      </p:sp>
      <p:sp>
        <p:nvSpPr>
          <p:cNvPr id="661" name="Rubrik 5"/>
          <p:cNvSpPr txBox="1"/>
          <p:nvPr/>
        </p:nvSpPr>
        <p:spPr>
          <a:xfrm>
            <a:off x="512233" y="2113775"/>
            <a:ext cx="4483405"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E32013"/>
                </a:solidFill>
              </a:defRPr>
            </a:lvl1pPr>
          </a:lstStyle>
          <a:p>
            <a:r>
              <a:t>Anställningsbevis</a:t>
            </a:r>
          </a:p>
        </p:txBody>
      </p:sp>
      <p:pic>
        <p:nvPicPr>
          <p:cNvPr id="662"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sp>
        <p:nvSpPr>
          <p:cNvPr id="2" name="Rektangel 1">
            <a:extLst>
              <a:ext uri="{FF2B5EF4-FFF2-40B4-BE49-F238E27FC236}">
                <a16:creationId xmlns:a16="http://schemas.microsoft.com/office/drawing/2014/main" id="{7682E440-E006-3EA4-A1F2-F9E09F04D1DE}"/>
              </a:ext>
            </a:extLst>
          </p:cNvPr>
          <p:cNvSpPr/>
          <p:nvPr/>
        </p:nvSpPr>
        <p:spPr>
          <a:xfrm>
            <a:off x="6191395" y="290430"/>
            <a:ext cx="432770" cy="379665"/>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a:ln>
                <a:noFill/>
              </a:ln>
              <a:solidFill>
                <a:srgbClr val="000000"/>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 name="Bild" descr="Bild"/>
          <p:cNvPicPr>
            <a:picLocks/>
          </p:cNvPicPr>
          <p:nvPr/>
        </p:nvPicPr>
        <p:blipFill>
          <a:blip r:embed="rId2"/>
          <a:stretch>
            <a:fillRect/>
          </a:stretch>
        </p:blipFill>
        <p:spPr>
          <a:xfrm>
            <a:off x="6337" y="3735"/>
            <a:ext cx="12179326" cy="6850530"/>
          </a:xfrm>
          <a:prstGeom prst="rect">
            <a:avLst/>
          </a:prstGeom>
          <a:solidFill>
            <a:srgbClr val="FFFFFF"/>
          </a:solidFill>
          <a:ln w="12700">
            <a:miter lim="400000"/>
          </a:ln>
        </p:spPr>
      </p:pic>
      <p:sp>
        <p:nvSpPr>
          <p:cNvPr id="667" name="Platshållare för innehåll 7"/>
          <p:cNvSpPr txBox="1"/>
          <p:nvPr/>
        </p:nvSpPr>
        <p:spPr>
          <a:xfrm>
            <a:off x="551439" y="2916072"/>
            <a:ext cx="394081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cap="all"/>
            </a:pPr>
            <a:r>
              <a:rPr dirty="0" err="1">
                <a:solidFill>
                  <a:srgbClr val="8F172E"/>
                </a:solidFill>
              </a:rPr>
              <a:t>Jobbets</a:t>
            </a:r>
            <a:r>
              <a:rPr dirty="0">
                <a:solidFill>
                  <a:srgbClr val="8F172E"/>
                </a:solidFill>
              </a:rPr>
              <a:t> </a:t>
            </a:r>
            <a:r>
              <a:rPr dirty="0" err="1">
                <a:solidFill>
                  <a:srgbClr val="8F172E"/>
                </a:solidFill>
              </a:rPr>
              <a:t>viktigaste</a:t>
            </a:r>
            <a:r>
              <a:rPr dirty="0">
                <a:solidFill>
                  <a:srgbClr val="8F172E"/>
                </a:solidFill>
              </a:rPr>
              <a:t> </a:t>
            </a:r>
            <a:r>
              <a:rPr dirty="0" err="1">
                <a:solidFill>
                  <a:srgbClr val="8F172E"/>
                </a:solidFill>
              </a:rPr>
              <a:t>papper</a:t>
            </a:r>
            <a:r>
              <a:rPr dirty="0">
                <a:solidFill>
                  <a:srgbClr val="8F172E"/>
                </a:solidFill>
              </a:rPr>
              <a:t>.</a:t>
            </a:r>
            <a:br>
              <a:rPr dirty="0"/>
            </a:br>
            <a:endParaRPr b="0" cap="none" dirty="0"/>
          </a:p>
        </p:txBody>
      </p:sp>
      <p:sp>
        <p:nvSpPr>
          <p:cNvPr id="668" name="Rubrik 5"/>
          <p:cNvSpPr txBox="1"/>
          <p:nvPr/>
        </p:nvSpPr>
        <p:spPr>
          <a:xfrm>
            <a:off x="512233" y="2113775"/>
            <a:ext cx="4483405"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F7C2C8"/>
                </a:solidFill>
              </a:defRPr>
            </a:lvl1pPr>
          </a:lstStyle>
          <a:p>
            <a:r>
              <a:t>Anställningsbevis</a:t>
            </a:r>
          </a:p>
        </p:txBody>
      </p:sp>
      <p:pic>
        <p:nvPicPr>
          <p:cNvPr id="669" name="Bildobjekt 4" descr="Bildobjekt 4"/>
          <p:cNvPicPr>
            <a:picLocks noChangeAspect="1"/>
          </p:cNvPicPr>
          <p:nvPr/>
        </p:nvPicPr>
        <p:blipFill>
          <a:blip r:embed="rId3"/>
          <a:srcRect l="1995" t="1409" r="2244" b="28692"/>
          <a:stretch>
            <a:fillRect/>
          </a:stretch>
        </p:blipFill>
        <p:spPr>
          <a:xfrm>
            <a:off x="5750226" y="548679"/>
            <a:ext cx="6111290" cy="6309321"/>
          </a:xfrm>
          <a:prstGeom prst="rect">
            <a:avLst/>
          </a:prstGeom>
          <a:ln>
            <a:solidFill>
              <a:srgbClr val="A6A6A6"/>
            </a:solidFill>
            <a:miter/>
          </a:ln>
        </p:spPr>
      </p:pic>
      <p:pic>
        <p:nvPicPr>
          <p:cNvPr id="670" name="Bildobjekt 4" descr="Bildobjekt 4"/>
          <p:cNvPicPr>
            <a:picLocks noChangeAspect="1"/>
          </p:cNvPicPr>
          <p:nvPr/>
        </p:nvPicPr>
        <p:blipFill>
          <a:blip r:embed="rId4"/>
          <a:srcRect l="1995" t="1410" r="2244" b="77051"/>
          <a:stretch>
            <a:fillRect/>
          </a:stretch>
        </p:blipFill>
        <p:spPr>
          <a:xfrm>
            <a:off x="5750226" y="548679"/>
            <a:ext cx="6111290" cy="1944217"/>
          </a:xfrm>
          <a:prstGeom prst="rect">
            <a:avLst/>
          </a:prstGeom>
          <a:ln w="12700">
            <a:miter lim="400000"/>
          </a:ln>
        </p:spPr>
      </p:pic>
      <p:pic>
        <p:nvPicPr>
          <p:cNvPr id="671" name="Bildobjekt 2" descr="Bildobjekt 2"/>
          <p:cNvPicPr>
            <a:picLocks noChangeAspect="1"/>
          </p:cNvPicPr>
          <p:nvPr/>
        </p:nvPicPr>
        <p:blipFill>
          <a:blip r:embed="rId5"/>
          <a:stretch>
            <a:fillRect/>
          </a:stretch>
        </p:blipFill>
        <p:spPr>
          <a:xfrm>
            <a:off x="423564" y="5547014"/>
            <a:ext cx="1020557" cy="1020556"/>
          </a:xfrm>
          <a:prstGeom prst="rect">
            <a:avLst/>
          </a:prstGeom>
          <a:ln w="12700">
            <a:miter lim="400000"/>
          </a:ln>
        </p:spPr>
      </p:pic>
      <p:sp>
        <p:nvSpPr>
          <p:cNvPr id="2" name="Rektangel 1">
            <a:extLst>
              <a:ext uri="{FF2B5EF4-FFF2-40B4-BE49-F238E27FC236}">
                <a16:creationId xmlns:a16="http://schemas.microsoft.com/office/drawing/2014/main" id="{C95EA0FA-A1F0-8AEA-843C-91B5F6768DF8}"/>
              </a:ext>
            </a:extLst>
          </p:cNvPr>
          <p:cNvSpPr/>
          <p:nvPr/>
        </p:nvSpPr>
        <p:spPr>
          <a:xfrm>
            <a:off x="6096000" y="642175"/>
            <a:ext cx="604947" cy="502572"/>
          </a:xfrm>
          <a:prstGeom prst="rect">
            <a:avLst/>
          </a:prstGeom>
          <a:solidFill>
            <a:srgbClr val="FFFFE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 name="Bild" descr="Bild"/>
          <p:cNvPicPr>
            <a:picLocks/>
          </p:cNvPicPr>
          <p:nvPr/>
        </p:nvPicPr>
        <p:blipFill>
          <a:blip r:embed="rId2"/>
          <a:stretch>
            <a:fillRect/>
          </a:stretch>
        </p:blipFill>
        <p:spPr>
          <a:xfrm>
            <a:off x="6337" y="3735"/>
            <a:ext cx="12179326" cy="6850530"/>
          </a:xfrm>
          <a:prstGeom prst="rect">
            <a:avLst/>
          </a:prstGeom>
          <a:ln w="12700">
            <a:miter lim="400000"/>
          </a:ln>
        </p:spPr>
      </p:pic>
      <p:sp>
        <p:nvSpPr>
          <p:cNvPr id="674" name="Platshållare för innehåll 7"/>
          <p:cNvSpPr txBox="1"/>
          <p:nvPr/>
        </p:nvSpPr>
        <p:spPr>
          <a:xfrm>
            <a:off x="551439" y="2916072"/>
            <a:ext cx="394081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cap="all"/>
            </a:pPr>
            <a:r>
              <a:rPr dirty="0" err="1">
                <a:solidFill>
                  <a:srgbClr val="8F172E"/>
                </a:solidFill>
              </a:rPr>
              <a:t>Jobbets</a:t>
            </a:r>
            <a:r>
              <a:rPr dirty="0">
                <a:solidFill>
                  <a:srgbClr val="8F172E"/>
                </a:solidFill>
              </a:rPr>
              <a:t> </a:t>
            </a:r>
            <a:r>
              <a:rPr dirty="0" err="1">
                <a:solidFill>
                  <a:srgbClr val="8F172E"/>
                </a:solidFill>
              </a:rPr>
              <a:t>viktigaste</a:t>
            </a:r>
            <a:r>
              <a:rPr dirty="0">
                <a:solidFill>
                  <a:srgbClr val="8F172E"/>
                </a:solidFill>
              </a:rPr>
              <a:t> </a:t>
            </a:r>
            <a:r>
              <a:rPr dirty="0" err="1">
                <a:solidFill>
                  <a:srgbClr val="8F172E"/>
                </a:solidFill>
              </a:rPr>
              <a:t>papper</a:t>
            </a:r>
            <a:r>
              <a:rPr dirty="0">
                <a:solidFill>
                  <a:srgbClr val="8F172E"/>
                </a:solidFill>
              </a:rPr>
              <a:t>.</a:t>
            </a:r>
            <a:br>
              <a:rPr dirty="0"/>
            </a:br>
            <a:endParaRPr b="0" cap="none" dirty="0"/>
          </a:p>
        </p:txBody>
      </p:sp>
      <p:sp>
        <p:nvSpPr>
          <p:cNvPr id="675" name="Rubrik 5"/>
          <p:cNvSpPr txBox="1"/>
          <p:nvPr/>
        </p:nvSpPr>
        <p:spPr>
          <a:xfrm>
            <a:off x="512233" y="2113775"/>
            <a:ext cx="4483405"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F7C2C8"/>
                </a:solidFill>
              </a:defRPr>
            </a:lvl1pPr>
          </a:lstStyle>
          <a:p>
            <a:r>
              <a:t>Anställningsbevis</a:t>
            </a:r>
          </a:p>
        </p:txBody>
      </p:sp>
      <p:pic>
        <p:nvPicPr>
          <p:cNvPr id="676" name="Bildobjekt 2" descr="Bildobjekt 2"/>
          <p:cNvPicPr>
            <a:picLocks noChangeAspect="1"/>
          </p:cNvPicPr>
          <p:nvPr/>
        </p:nvPicPr>
        <p:blipFill>
          <a:blip r:embed="rId3"/>
          <a:stretch>
            <a:fillRect/>
          </a:stretch>
        </p:blipFill>
        <p:spPr>
          <a:xfrm>
            <a:off x="423564" y="5547014"/>
            <a:ext cx="1020557" cy="1020556"/>
          </a:xfrm>
          <a:prstGeom prst="rect">
            <a:avLst/>
          </a:prstGeom>
          <a:ln w="12700">
            <a:miter lim="400000"/>
          </a:ln>
        </p:spPr>
      </p:pic>
      <p:pic>
        <p:nvPicPr>
          <p:cNvPr id="677" name="Bildobjekt 4" descr="Bildobjekt 4"/>
          <p:cNvPicPr>
            <a:picLocks noChangeAspect="1"/>
          </p:cNvPicPr>
          <p:nvPr/>
        </p:nvPicPr>
        <p:blipFill>
          <a:blip r:embed="rId4"/>
          <a:srcRect l="1995" t="1409" r="2244" b="28692"/>
          <a:stretch>
            <a:fillRect/>
          </a:stretch>
        </p:blipFill>
        <p:spPr>
          <a:xfrm>
            <a:off x="5750226" y="548679"/>
            <a:ext cx="6111290" cy="6309321"/>
          </a:xfrm>
          <a:prstGeom prst="rect">
            <a:avLst/>
          </a:prstGeom>
          <a:ln>
            <a:solidFill>
              <a:srgbClr val="A6A6A6"/>
            </a:solidFill>
            <a:miter/>
          </a:ln>
        </p:spPr>
      </p:pic>
      <p:pic>
        <p:nvPicPr>
          <p:cNvPr id="678" name="Bildobjekt 4" descr="Bildobjekt 4"/>
          <p:cNvPicPr>
            <a:picLocks noChangeAspect="1"/>
          </p:cNvPicPr>
          <p:nvPr/>
        </p:nvPicPr>
        <p:blipFill>
          <a:blip r:embed="rId5"/>
          <a:srcRect l="1995" t="22947" r="2244" b="63490"/>
          <a:stretch>
            <a:fillRect/>
          </a:stretch>
        </p:blipFill>
        <p:spPr>
          <a:xfrm>
            <a:off x="5750226" y="2492896"/>
            <a:ext cx="6111290" cy="1224137"/>
          </a:xfrm>
          <a:prstGeom prst="rect">
            <a:avLst/>
          </a:prstGeom>
          <a:ln w="12700">
            <a:miter lim="400000"/>
          </a:ln>
        </p:spPr>
      </p:pic>
      <p:sp>
        <p:nvSpPr>
          <p:cNvPr id="2" name="Rektangel 1">
            <a:extLst>
              <a:ext uri="{FF2B5EF4-FFF2-40B4-BE49-F238E27FC236}">
                <a16:creationId xmlns:a16="http://schemas.microsoft.com/office/drawing/2014/main" id="{F1E4A490-44F0-45B5-DBF6-67CB0787F6E5}"/>
              </a:ext>
            </a:extLst>
          </p:cNvPr>
          <p:cNvSpPr/>
          <p:nvPr/>
        </p:nvSpPr>
        <p:spPr>
          <a:xfrm>
            <a:off x="6191394" y="642175"/>
            <a:ext cx="572373" cy="453694"/>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a:ln>
                <a:noFill/>
              </a:ln>
              <a:solidFill>
                <a:srgbClr val="000000"/>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 name="Bild" descr="Bild"/>
          <p:cNvPicPr>
            <a:picLocks/>
          </p:cNvPicPr>
          <p:nvPr/>
        </p:nvPicPr>
        <p:blipFill>
          <a:blip r:embed="rId2"/>
          <a:stretch>
            <a:fillRect/>
          </a:stretch>
        </p:blipFill>
        <p:spPr>
          <a:xfrm>
            <a:off x="6337" y="3735"/>
            <a:ext cx="12179326" cy="6850530"/>
          </a:xfrm>
          <a:prstGeom prst="rect">
            <a:avLst/>
          </a:prstGeom>
          <a:ln w="12700">
            <a:miter lim="400000"/>
          </a:ln>
        </p:spPr>
      </p:pic>
      <p:sp>
        <p:nvSpPr>
          <p:cNvPr id="681" name="Platshållare för innehåll 7"/>
          <p:cNvSpPr txBox="1"/>
          <p:nvPr/>
        </p:nvSpPr>
        <p:spPr>
          <a:xfrm>
            <a:off x="551439" y="2916072"/>
            <a:ext cx="394081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cap="all"/>
            </a:pPr>
            <a:r>
              <a:rPr dirty="0" err="1">
                <a:solidFill>
                  <a:srgbClr val="8F172E"/>
                </a:solidFill>
              </a:rPr>
              <a:t>Jobbets</a:t>
            </a:r>
            <a:r>
              <a:rPr dirty="0">
                <a:solidFill>
                  <a:srgbClr val="8F172E"/>
                </a:solidFill>
              </a:rPr>
              <a:t> </a:t>
            </a:r>
            <a:r>
              <a:rPr dirty="0" err="1">
                <a:solidFill>
                  <a:srgbClr val="8F172E"/>
                </a:solidFill>
              </a:rPr>
              <a:t>viktigaste</a:t>
            </a:r>
            <a:r>
              <a:rPr dirty="0">
                <a:solidFill>
                  <a:srgbClr val="8F172E"/>
                </a:solidFill>
              </a:rPr>
              <a:t> </a:t>
            </a:r>
            <a:r>
              <a:rPr dirty="0" err="1">
                <a:solidFill>
                  <a:srgbClr val="8F172E"/>
                </a:solidFill>
              </a:rPr>
              <a:t>papper</a:t>
            </a:r>
            <a:r>
              <a:rPr dirty="0">
                <a:solidFill>
                  <a:srgbClr val="8F172E"/>
                </a:solidFill>
              </a:rPr>
              <a:t>.</a:t>
            </a:r>
            <a:br>
              <a:rPr dirty="0"/>
            </a:br>
            <a:endParaRPr b="0" cap="none" dirty="0"/>
          </a:p>
        </p:txBody>
      </p:sp>
      <p:sp>
        <p:nvSpPr>
          <p:cNvPr id="682" name="Rubrik 5"/>
          <p:cNvSpPr txBox="1"/>
          <p:nvPr/>
        </p:nvSpPr>
        <p:spPr>
          <a:xfrm>
            <a:off x="512233" y="2113775"/>
            <a:ext cx="4483405"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F7C2C8"/>
                </a:solidFill>
              </a:defRPr>
            </a:lvl1pPr>
          </a:lstStyle>
          <a:p>
            <a:r>
              <a:t>Anställningsbevis</a:t>
            </a:r>
          </a:p>
        </p:txBody>
      </p:sp>
      <p:pic>
        <p:nvPicPr>
          <p:cNvPr id="683" name="Bildobjekt 2" descr="Bildobjekt 2"/>
          <p:cNvPicPr>
            <a:picLocks noChangeAspect="1"/>
          </p:cNvPicPr>
          <p:nvPr/>
        </p:nvPicPr>
        <p:blipFill>
          <a:blip r:embed="rId3"/>
          <a:stretch>
            <a:fillRect/>
          </a:stretch>
        </p:blipFill>
        <p:spPr>
          <a:xfrm>
            <a:off x="423564" y="5547014"/>
            <a:ext cx="1020557" cy="1020556"/>
          </a:xfrm>
          <a:prstGeom prst="rect">
            <a:avLst/>
          </a:prstGeom>
          <a:ln w="12700">
            <a:miter lim="400000"/>
          </a:ln>
        </p:spPr>
      </p:pic>
      <p:pic>
        <p:nvPicPr>
          <p:cNvPr id="684" name="Bildobjekt 1" descr="Bildobjekt 1"/>
          <p:cNvPicPr>
            <a:picLocks noChangeAspect="1"/>
          </p:cNvPicPr>
          <p:nvPr/>
        </p:nvPicPr>
        <p:blipFill>
          <a:blip r:embed="rId4"/>
          <a:srcRect l="1995" t="1409" r="2244" b="28692"/>
          <a:stretch>
            <a:fillRect/>
          </a:stretch>
        </p:blipFill>
        <p:spPr>
          <a:xfrm>
            <a:off x="5750226" y="548679"/>
            <a:ext cx="6111290" cy="6309321"/>
          </a:xfrm>
          <a:prstGeom prst="rect">
            <a:avLst/>
          </a:prstGeom>
          <a:ln>
            <a:solidFill>
              <a:srgbClr val="A6A6A6"/>
            </a:solidFill>
            <a:miter/>
          </a:ln>
        </p:spPr>
      </p:pic>
      <p:pic>
        <p:nvPicPr>
          <p:cNvPr id="685" name="Bildobjekt 4" descr="Bildobjekt 4"/>
          <p:cNvPicPr>
            <a:picLocks noChangeAspect="1"/>
          </p:cNvPicPr>
          <p:nvPr/>
        </p:nvPicPr>
        <p:blipFill>
          <a:blip r:embed="rId5"/>
          <a:srcRect l="1995" t="36510" r="2244" b="46433"/>
          <a:stretch>
            <a:fillRect/>
          </a:stretch>
        </p:blipFill>
        <p:spPr>
          <a:xfrm>
            <a:off x="5750226" y="3717031"/>
            <a:ext cx="6111290" cy="1539553"/>
          </a:xfrm>
          <a:prstGeom prst="rect">
            <a:avLst/>
          </a:prstGeom>
          <a:ln w="12700">
            <a:miter lim="400000"/>
          </a:ln>
        </p:spPr>
      </p:pic>
      <p:sp>
        <p:nvSpPr>
          <p:cNvPr id="2" name="Rektangel 1">
            <a:extLst>
              <a:ext uri="{FF2B5EF4-FFF2-40B4-BE49-F238E27FC236}">
                <a16:creationId xmlns:a16="http://schemas.microsoft.com/office/drawing/2014/main" id="{DBC35DB1-913C-6A13-DB18-15BE1F472684}"/>
              </a:ext>
            </a:extLst>
          </p:cNvPr>
          <p:cNvSpPr/>
          <p:nvPr/>
        </p:nvSpPr>
        <p:spPr>
          <a:xfrm>
            <a:off x="6191394" y="642175"/>
            <a:ext cx="572373" cy="453694"/>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a:ln>
                <a:noFill/>
              </a:ln>
              <a:solidFill>
                <a:srgbClr val="000000"/>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 name="Bild" descr="Bild"/>
          <p:cNvPicPr>
            <a:picLocks/>
          </p:cNvPicPr>
          <p:nvPr/>
        </p:nvPicPr>
        <p:blipFill>
          <a:blip r:embed="rId2"/>
          <a:stretch>
            <a:fillRect/>
          </a:stretch>
        </p:blipFill>
        <p:spPr>
          <a:xfrm>
            <a:off x="6337" y="3735"/>
            <a:ext cx="12179326" cy="6850530"/>
          </a:xfrm>
          <a:prstGeom prst="rect">
            <a:avLst/>
          </a:prstGeom>
          <a:ln w="12700">
            <a:miter lim="400000"/>
          </a:ln>
        </p:spPr>
      </p:pic>
      <p:sp>
        <p:nvSpPr>
          <p:cNvPr id="688" name="Platshållare för innehåll 7"/>
          <p:cNvSpPr txBox="1"/>
          <p:nvPr/>
        </p:nvSpPr>
        <p:spPr>
          <a:xfrm>
            <a:off x="551439" y="2916072"/>
            <a:ext cx="394081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cap="all"/>
            </a:pPr>
            <a:r>
              <a:rPr dirty="0" err="1">
                <a:solidFill>
                  <a:srgbClr val="8F172E"/>
                </a:solidFill>
              </a:rPr>
              <a:t>Jobbets</a:t>
            </a:r>
            <a:r>
              <a:rPr dirty="0">
                <a:solidFill>
                  <a:srgbClr val="8F172E"/>
                </a:solidFill>
              </a:rPr>
              <a:t> </a:t>
            </a:r>
            <a:r>
              <a:rPr dirty="0" err="1">
                <a:solidFill>
                  <a:srgbClr val="8F172E"/>
                </a:solidFill>
              </a:rPr>
              <a:t>viktigaste</a:t>
            </a:r>
            <a:r>
              <a:rPr dirty="0">
                <a:solidFill>
                  <a:srgbClr val="8F172E"/>
                </a:solidFill>
              </a:rPr>
              <a:t> </a:t>
            </a:r>
            <a:r>
              <a:rPr dirty="0" err="1">
                <a:solidFill>
                  <a:srgbClr val="8F172E"/>
                </a:solidFill>
              </a:rPr>
              <a:t>papper</a:t>
            </a:r>
            <a:r>
              <a:rPr dirty="0">
                <a:solidFill>
                  <a:srgbClr val="8F172E"/>
                </a:solidFill>
              </a:rPr>
              <a:t>.</a:t>
            </a:r>
            <a:br>
              <a:rPr dirty="0"/>
            </a:br>
            <a:endParaRPr b="0" cap="none" dirty="0"/>
          </a:p>
        </p:txBody>
      </p:sp>
      <p:sp>
        <p:nvSpPr>
          <p:cNvPr id="689" name="Rubrik 5"/>
          <p:cNvSpPr txBox="1"/>
          <p:nvPr/>
        </p:nvSpPr>
        <p:spPr>
          <a:xfrm>
            <a:off x="512233" y="2113775"/>
            <a:ext cx="4483405"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F7C2C8"/>
                </a:solidFill>
              </a:defRPr>
            </a:lvl1pPr>
          </a:lstStyle>
          <a:p>
            <a:r>
              <a:t>Anställningsbevis</a:t>
            </a:r>
          </a:p>
        </p:txBody>
      </p:sp>
      <p:pic>
        <p:nvPicPr>
          <p:cNvPr id="690" name="Bildobjekt 1" descr="Bildobjekt 1"/>
          <p:cNvPicPr>
            <a:picLocks noChangeAspect="1"/>
          </p:cNvPicPr>
          <p:nvPr/>
        </p:nvPicPr>
        <p:blipFill>
          <a:blip r:embed="rId3"/>
          <a:srcRect l="1995" t="38214" r="2244" b="1197"/>
          <a:stretch>
            <a:fillRect/>
          </a:stretch>
        </p:blipFill>
        <p:spPr>
          <a:xfrm>
            <a:off x="5750226" y="-99392"/>
            <a:ext cx="6111290" cy="5468912"/>
          </a:xfrm>
          <a:prstGeom prst="rect">
            <a:avLst/>
          </a:prstGeom>
          <a:ln>
            <a:solidFill>
              <a:srgbClr val="A6A6A6"/>
            </a:solidFill>
            <a:miter/>
          </a:ln>
        </p:spPr>
      </p:pic>
      <p:pic>
        <p:nvPicPr>
          <p:cNvPr id="691" name="Bildobjekt 4" descr="Bildobjekt 4"/>
          <p:cNvPicPr>
            <a:picLocks noChangeAspect="1"/>
          </p:cNvPicPr>
          <p:nvPr/>
        </p:nvPicPr>
        <p:blipFill>
          <a:blip r:embed="rId4"/>
          <a:srcRect l="2121" t="53450" r="2120" b="28999"/>
          <a:stretch>
            <a:fillRect/>
          </a:stretch>
        </p:blipFill>
        <p:spPr>
          <a:xfrm>
            <a:off x="5750225" y="1268760"/>
            <a:ext cx="6111291" cy="1584177"/>
          </a:xfrm>
          <a:prstGeom prst="rect">
            <a:avLst/>
          </a:prstGeom>
          <a:ln w="12700">
            <a:miter lim="400000"/>
          </a:ln>
        </p:spPr>
      </p:pic>
      <p:pic>
        <p:nvPicPr>
          <p:cNvPr id="692"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4" name="Bild" descr="Bild"/>
          <p:cNvPicPr>
            <a:picLocks/>
          </p:cNvPicPr>
          <p:nvPr/>
        </p:nvPicPr>
        <p:blipFill>
          <a:blip r:embed="rId2"/>
          <a:stretch>
            <a:fillRect/>
          </a:stretch>
        </p:blipFill>
        <p:spPr>
          <a:xfrm>
            <a:off x="6337" y="3735"/>
            <a:ext cx="12179326" cy="6850530"/>
          </a:xfrm>
          <a:prstGeom prst="rect">
            <a:avLst/>
          </a:prstGeom>
          <a:ln w="12700">
            <a:miter lim="400000"/>
          </a:ln>
        </p:spPr>
      </p:pic>
      <p:sp>
        <p:nvSpPr>
          <p:cNvPr id="695" name="Platshållare för innehåll 7"/>
          <p:cNvSpPr txBox="1"/>
          <p:nvPr/>
        </p:nvSpPr>
        <p:spPr>
          <a:xfrm>
            <a:off x="551439" y="2916072"/>
            <a:ext cx="394081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cap="all"/>
            </a:pPr>
            <a:r>
              <a:rPr dirty="0" err="1">
                <a:solidFill>
                  <a:srgbClr val="8F172E"/>
                </a:solidFill>
              </a:rPr>
              <a:t>Jobbets</a:t>
            </a:r>
            <a:r>
              <a:rPr dirty="0">
                <a:solidFill>
                  <a:srgbClr val="8F172E"/>
                </a:solidFill>
              </a:rPr>
              <a:t> </a:t>
            </a:r>
            <a:r>
              <a:rPr dirty="0" err="1">
                <a:solidFill>
                  <a:srgbClr val="8F172E"/>
                </a:solidFill>
              </a:rPr>
              <a:t>viktigaste</a:t>
            </a:r>
            <a:r>
              <a:rPr dirty="0">
                <a:solidFill>
                  <a:srgbClr val="8F172E"/>
                </a:solidFill>
              </a:rPr>
              <a:t> </a:t>
            </a:r>
            <a:r>
              <a:rPr dirty="0" err="1">
                <a:solidFill>
                  <a:srgbClr val="8F172E"/>
                </a:solidFill>
              </a:rPr>
              <a:t>papper</a:t>
            </a:r>
            <a:r>
              <a:rPr dirty="0">
                <a:solidFill>
                  <a:srgbClr val="8F172E"/>
                </a:solidFill>
              </a:rPr>
              <a:t>.</a:t>
            </a:r>
            <a:br>
              <a:rPr dirty="0"/>
            </a:br>
            <a:endParaRPr b="0" cap="none" dirty="0"/>
          </a:p>
        </p:txBody>
      </p:sp>
      <p:sp>
        <p:nvSpPr>
          <p:cNvPr id="696" name="Rubrik 5"/>
          <p:cNvSpPr txBox="1"/>
          <p:nvPr/>
        </p:nvSpPr>
        <p:spPr>
          <a:xfrm>
            <a:off x="512233" y="2113775"/>
            <a:ext cx="4483405"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F7C2C8"/>
                </a:solidFill>
              </a:defRPr>
            </a:lvl1pPr>
          </a:lstStyle>
          <a:p>
            <a:r>
              <a:t>Anställningsbevis</a:t>
            </a:r>
          </a:p>
        </p:txBody>
      </p:sp>
      <p:pic>
        <p:nvPicPr>
          <p:cNvPr id="697" name="Bildobjekt 2" descr="Bildobjekt 2"/>
          <p:cNvPicPr>
            <a:picLocks noChangeAspect="1"/>
          </p:cNvPicPr>
          <p:nvPr/>
        </p:nvPicPr>
        <p:blipFill>
          <a:blip r:embed="rId3"/>
          <a:stretch>
            <a:fillRect/>
          </a:stretch>
        </p:blipFill>
        <p:spPr>
          <a:xfrm>
            <a:off x="10841797" y="5547014"/>
            <a:ext cx="1020557" cy="1020556"/>
          </a:xfrm>
          <a:prstGeom prst="rect">
            <a:avLst/>
          </a:prstGeom>
          <a:ln w="12700">
            <a:miter lim="400000"/>
          </a:ln>
        </p:spPr>
      </p:pic>
      <p:pic>
        <p:nvPicPr>
          <p:cNvPr id="698" name="Bildobjekt 6" descr="Bildobjekt 6"/>
          <p:cNvPicPr>
            <a:picLocks noChangeAspect="1"/>
          </p:cNvPicPr>
          <p:nvPr/>
        </p:nvPicPr>
        <p:blipFill>
          <a:blip r:embed="rId4"/>
          <a:srcRect l="1995" t="38214" r="2244" b="1197"/>
          <a:stretch>
            <a:fillRect/>
          </a:stretch>
        </p:blipFill>
        <p:spPr>
          <a:xfrm>
            <a:off x="5750226" y="-99392"/>
            <a:ext cx="6111290" cy="5468912"/>
          </a:xfrm>
          <a:prstGeom prst="rect">
            <a:avLst/>
          </a:prstGeom>
          <a:ln>
            <a:solidFill>
              <a:srgbClr val="A6A6A6"/>
            </a:solidFill>
            <a:miter/>
          </a:ln>
        </p:spPr>
      </p:pic>
      <p:pic>
        <p:nvPicPr>
          <p:cNvPr id="699" name="Bildobjekt 4" descr="Bildobjekt 4"/>
          <p:cNvPicPr>
            <a:picLocks noChangeAspect="1"/>
          </p:cNvPicPr>
          <p:nvPr/>
        </p:nvPicPr>
        <p:blipFill>
          <a:blip r:embed="rId5"/>
          <a:srcRect l="2121" t="70203" r="2120" b="18199"/>
          <a:stretch>
            <a:fillRect/>
          </a:stretch>
        </p:blipFill>
        <p:spPr>
          <a:xfrm>
            <a:off x="5750225" y="2780927"/>
            <a:ext cx="6111291" cy="10467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 name="Bild" descr="Bild"/>
          <p:cNvPicPr>
            <a:picLocks/>
          </p:cNvPicPr>
          <p:nvPr/>
        </p:nvPicPr>
        <p:blipFill>
          <a:blip r:embed="rId2"/>
          <a:stretch>
            <a:fillRect/>
          </a:stretch>
        </p:blipFill>
        <p:spPr>
          <a:xfrm>
            <a:off x="6337" y="3735"/>
            <a:ext cx="12179326" cy="6850530"/>
          </a:xfrm>
          <a:prstGeom prst="rect">
            <a:avLst/>
          </a:prstGeom>
          <a:ln w="12700">
            <a:miter lim="400000"/>
          </a:ln>
        </p:spPr>
      </p:pic>
      <p:sp>
        <p:nvSpPr>
          <p:cNvPr id="702" name="Platshållare för innehåll 7"/>
          <p:cNvSpPr txBox="1"/>
          <p:nvPr/>
        </p:nvSpPr>
        <p:spPr>
          <a:xfrm>
            <a:off x="551439" y="2916072"/>
            <a:ext cx="394081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cap="all"/>
            </a:pPr>
            <a:r>
              <a:rPr dirty="0" err="1">
                <a:solidFill>
                  <a:srgbClr val="8F172E"/>
                </a:solidFill>
              </a:rPr>
              <a:t>Jobbets</a:t>
            </a:r>
            <a:r>
              <a:rPr dirty="0">
                <a:solidFill>
                  <a:srgbClr val="8F172E"/>
                </a:solidFill>
              </a:rPr>
              <a:t> </a:t>
            </a:r>
            <a:r>
              <a:rPr dirty="0" err="1">
                <a:solidFill>
                  <a:srgbClr val="8F172E"/>
                </a:solidFill>
              </a:rPr>
              <a:t>viktigaste</a:t>
            </a:r>
            <a:r>
              <a:rPr dirty="0">
                <a:solidFill>
                  <a:srgbClr val="8F172E"/>
                </a:solidFill>
              </a:rPr>
              <a:t> </a:t>
            </a:r>
            <a:r>
              <a:rPr dirty="0" err="1">
                <a:solidFill>
                  <a:srgbClr val="8F172E"/>
                </a:solidFill>
              </a:rPr>
              <a:t>papper</a:t>
            </a:r>
            <a:r>
              <a:rPr dirty="0">
                <a:solidFill>
                  <a:srgbClr val="8F172E"/>
                </a:solidFill>
              </a:rPr>
              <a:t>.</a:t>
            </a:r>
            <a:br>
              <a:rPr dirty="0"/>
            </a:br>
            <a:endParaRPr b="0" cap="none" dirty="0"/>
          </a:p>
        </p:txBody>
      </p:sp>
      <p:sp>
        <p:nvSpPr>
          <p:cNvPr id="703" name="Rubrik 5"/>
          <p:cNvSpPr txBox="1"/>
          <p:nvPr/>
        </p:nvSpPr>
        <p:spPr>
          <a:xfrm>
            <a:off x="512233" y="2113775"/>
            <a:ext cx="4483405"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F7C2C8"/>
                </a:solidFill>
              </a:defRPr>
            </a:lvl1pPr>
          </a:lstStyle>
          <a:p>
            <a:r>
              <a:t>Anställningsbevis</a:t>
            </a:r>
          </a:p>
        </p:txBody>
      </p:sp>
      <p:pic>
        <p:nvPicPr>
          <p:cNvPr id="704" name="Bildobjekt 2" descr="Bildobjekt 2"/>
          <p:cNvPicPr>
            <a:picLocks noChangeAspect="1"/>
          </p:cNvPicPr>
          <p:nvPr/>
        </p:nvPicPr>
        <p:blipFill>
          <a:blip r:embed="rId3"/>
          <a:stretch>
            <a:fillRect/>
          </a:stretch>
        </p:blipFill>
        <p:spPr>
          <a:xfrm>
            <a:off x="10841797" y="5547014"/>
            <a:ext cx="1020557" cy="1020556"/>
          </a:xfrm>
          <a:prstGeom prst="rect">
            <a:avLst/>
          </a:prstGeom>
          <a:ln w="12700">
            <a:miter lim="400000"/>
          </a:ln>
        </p:spPr>
      </p:pic>
      <p:pic>
        <p:nvPicPr>
          <p:cNvPr id="705" name="Bildobjekt 1" descr="Bildobjekt 1"/>
          <p:cNvPicPr>
            <a:picLocks noChangeAspect="1"/>
          </p:cNvPicPr>
          <p:nvPr/>
        </p:nvPicPr>
        <p:blipFill>
          <a:blip r:embed="rId4"/>
          <a:srcRect l="1995" t="38214" r="2244" b="1197"/>
          <a:stretch>
            <a:fillRect/>
          </a:stretch>
        </p:blipFill>
        <p:spPr>
          <a:xfrm>
            <a:off x="5750226" y="-99392"/>
            <a:ext cx="6111290" cy="5468912"/>
          </a:xfrm>
          <a:prstGeom prst="rect">
            <a:avLst/>
          </a:prstGeom>
          <a:ln>
            <a:solidFill>
              <a:srgbClr val="A6A6A6"/>
            </a:solidFill>
            <a:miter/>
          </a:ln>
        </p:spPr>
      </p:pic>
      <p:pic>
        <p:nvPicPr>
          <p:cNvPr id="706" name="Bildobjekt 4" descr="Bildobjekt 4"/>
          <p:cNvPicPr>
            <a:picLocks noChangeAspect="1"/>
          </p:cNvPicPr>
          <p:nvPr/>
        </p:nvPicPr>
        <p:blipFill>
          <a:blip r:embed="rId5"/>
          <a:srcRect l="2121" t="81799" r="2120" b="2672"/>
          <a:stretch>
            <a:fillRect/>
          </a:stretch>
        </p:blipFill>
        <p:spPr>
          <a:xfrm>
            <a:off x="5750225" y="3827627"/>
            <a:ext cx="6111291" cy="140157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Bild" descr="Bild"/>
          <p:cNvPicPr>
            <a:picLocks noChangeAspect="1"/>
          </p:cNvPicPr>
          <p:nvPr/>
        </p:nvPicPr>
        <p:blipFill>
          <a:blip r:embed="rId3"/>
          <a:stretch>
            <a:fillRect/>
          </a:stretch>
        </p:blipFill>
        <p:spPr>
          <a:xfrm>
            <a:off x="7442034" y="3408081"/>
            <a:ext cx="3375229" cy="1412383"/>
          </a:xfrm>
          <a:prstGeom prst="rect">
            <a:avLst/>
          </a:prstGeom>
          <a:ln w="12700">
            <a:miter lim="400000"/>
          </a:ln>
        </p:spPr>
      </p:pic>
      <p:sp>
        <p:nvSpPr>
          <p:cNvPr id="92" name="Rubrik 5"/>
          <p:cNvSpPr txBox="1"/>
          <p:nvPr/>
        </p:nvSpPr>
        <p:spPr>
          <a:xfrm>
            <a:off x="512233" y="1671893"/>
            <a:ext cx="6099969" cy="473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a:lnSpc>
                <a:spcPct val="90000"/>
              </a:lnSpc>
              <a:defRPr sz="7600" b="1" spc="-422">
                <a:solidFill>
                  <a:srgbClr val="E2261B"/>
                </a:solidFill>
              </a:defRPr>
            </a:pPr>
            <a:r>
              <a:t>Fackförbundet</a:t>
            </a:r>
          </a:p>
          <a:p>
            <a:pPr>
              <a:lnSpc>
                <a:spcPct val="90000"/>
              </a:lnSpc>
              <a:defRPr sz="7600" b="1" spc="-422">
                <a:solidFill>
                  <a:srgbClr val="E2261B"/>
                </a:solidFill>
              </a:defRPr>
            </a:pPr>
            <a:r>
              <a:t>för dig som</a:t>
            </a:r>
          </a:p>
          <a:p>
            <a:pPr>
              <a:lnSpc>
                <a:spcPct val="90000"/>
              </a:lnSpc>
              <a:defRPr sz="7600" b="1" spc="-422">
                <a:solidFill>
                  <a:srgbClr val="E2261B"/>
                </a:solidFill>
              </a:defRPr>
            </a:pPr>
            <a:r>
              <a:t>arbetar inom</a:t>
            </a:r>
          </a:p>
        </p:txBody>
      </p:sp>
      <p:sp>
        <p:nvSpPr>
          <p:cNvPr id="93" name="textruta 1"/>
          <p:cNvSpPr txBox="1"/>
          <p:nvPr/>
        </p:nvSpPr>
        <p:spPr>
          <a:xfrm>
            <a:off x="8879349" y="2766472"/>
            <a:ext cx="53604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vl1pPr>
          </a:lstStyle>
          <a:p>
            <a:r>
              <a:t>Frisör</a:t>
            </a:r>
          </a:p>
        </p:txBody>
      </p:sp>
      <p:sp>
        <p:nvSpPr>
          <p:cNvPr id="94" name="textruta 18"/>
          <p:cNvSpPr txBox="1"/>
          <p:nvPr/>
        </p:nvSpPr>
        <p:spPr>
          <a:xfrm>
            <a:off x="9612465" y="2766472"/>
            <a:ext cx="1112006"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vl1pPr>
          </a:lstStyle>
          <a:p>
            <a:r>
              <a:t>Skönhetsvård</a:t>
            </a:r>
          </a:p>
        </p:txBody>
      </p:sp>
      <p:sp>
        <p:nvSpPr>
          <p:cNvPr id="95" name="textruta 19"/>
          <p:cNvSpPr txBox="1"/>
          <p:nvPr/>
        </p:nvSpPr>
        <p:spPr>
          <a:xfrm>
            <a:off x="10844368" y="2766472"/>
            <a:ext cx="569824"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vl1pPr>
          </a:lstStyle>
          <a:p>
            <a:r>
              <a:t>Florist</a:t>
            </a:r>
          </a:p>
        </p:txBody>
      </p:sp>
      <p:sp>
        <p:nvSpPr>
          <p:cNvPr id="96" name="textruta 20"/>
          <p:cNvSpPr txBox="1"/>
          <p:nvPr/>
        </p:nvSpPr>
        <p:spPr>
          <a:xfrm>
            <a:off x="8943599" y="4891152"/>
            <a:ext cx="519149"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vl1pPr>
          </a:lstStyle>
          <a:p>
            <a:r>
              <a:t>Lager</a:t>
            </a:r>
          </a:p>
        </p:txBody>
      </p:sp>
      <p:sp>
        <p:nvSpPr>
          <p:cNvPr id="97" name="textruta 21"/>
          <p:cNvSpPr txBox="1"/>
          <p:nvPr/>
        </p:nvSpPr>
        <p:spPr>
          <a:xfrm>
            <a:off x="7653279" y="2766472"/>
            <a:ext cx="485141"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vl1pPr>
          </a:lstStyle>
          <a:p>
            <a:r>
              <a:t>Butik</a:t>
            </a:r>
          </a:p>
        </p:txBody>
      </p:sp>
      <p:sp>
        <p:nvSpPr>
          <p:cNvPr id="98" name="textruta 23"/>
          <p:cNvSpPr txBox="1"/>
          <p:nvPr/>
        </p:nvSpPr>
        <p:spPr>
          <a:xfrm>
            <a:off x="9976532" y="4891152"/>
            <a:ext cx="747674"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vl1pPr>
          </a:lstStyle>
          <a:p>
            <a:r>
              <a:t>E-handel</a:t>
            </a:r>
          </a:p>
        </p:txBody>
      </p:sp>
      <p:pic>
        <p:nvPicPr>
          <p:cNvPr id="99"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pic>
        <p:nvPicPr>
          <p:cNvPr id="100" name="Bild" descr="Bild"/>
          <p:cNvPicPr>
            <a:picLocks noChangeAspect="1"/>
          </p:cNvPicPr>
          <p:nvPr/>
        </p:nvPicPr>
        <p:blipFill>
          <a:blip r:embed="rId5"/>
          <a:stretch>
            <a:fillRect/>
          </a:stretch>
        </p:blipFill>
        <p:spPr>
          <a:xfrm>
            <a:off x="7440568" y="1323053"/>
            <a:ext cx="4021228" cy="1336646"/>
          </a:xfrm>
          <a:prstGeom prst="rect">
            <a:avLst/>
          </a:prstGeom>
          <a:ln w="12700">
            <a:miter lim="400000"/>
          </a:ln>
        </p:spPr>
      </p:pic>
      <p:sp>
        <p:nvSpPr>
          <p:cNvPr id="101" name="textruta 20"/>
          <p:cNvSpPr txBox="1"/>
          <p:nvPr/>
        </p:nvSpPr>
        <p:spPr>
          <a:xfrm>
            <a:off x="7582489" y="4891152"/>
            <a:ext cx="603533"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vl1pPr>
          </a:lstStyle>
          <a:p>
            <a:r>
              <a:t>Kontor</a:t>
            </a:r>
          </a:p>
        </p:txBody>
      </p:sp>
    </p:spTree>
    <p:extLst>
      <p:ext uri="{BB962C8B-B14F-4D97-AF65-F5344CB8AC3E}">
        <p14:creationId xmlns:p14="http://schemas.microsoft.com/office/powerpoint/2010/main" val="4101181854"/>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 name="Bild" descr="Bild"/>
          <p:cNvPicPr>
            <a:picLocks/>
          </p:cNvPicPr>
          <p:nvPr/>
        </p:nvPicPr>
        <p:blipFill>
          <a:blip r:embed="rId3"/>
          <a:stretch>
            <a:fillRect/>
          </a:stretch>
        </p:blipFill>
        <p:spPr>
          <a:xfrm>
            <a:off x="6337" y="3735"/>
            <a:ext cx="12179326" cy="6850530"/>
          </a:xfrm>
          <a:prstGeom prst="rect">
            <a:avLst/>
          </a:prstGeom>
          <a:ln w="12700">
            <a:miter lim="400000"/>
          </a:ln>
        </p:spPr>
      </p:pic>
      <p:sp>
        <p:nvSpPr>
          <p:cNvPr id="709" name="Rektangel"/>
          <p:cNvSpPr/>
          <p:nvPr/>
        </p:nvSpPr>
        <p:spPr>
          <a:xfrm>
            <a:off x="1070712" y="3942354"/>
            <a:ext cx="9639301" cy="2133601"/>
          </a:xfrm>
          <a:prstGeom prst="rect">
            <a:avLst/>
          </a:prstGeom>
          <a:solidFill>
            <a:srgbClr val="FFFFFF"/>
          </a:solidFill>
          <a:ln w="12700">
            <a:miter lim="400000"/>
          </a:ln>
        </p:spPr>
        <p:txBody>
          <a:bodyPr lIns="45719" rIns="45719" anchor="ctr"/>
          <a:lstStyle/>
          <a:p>
            <a:endParaRPr/>
          </a:p>
        </p:txBody>
      </p:sp>
      <p:sp>
        <p:nvSpPr>
          <p:cNvPr id="710" name="Rubrik 5"/>
          <p:cNvSpPr txBox="1"/>
          <p:nvPr/>
        </p:nvSpPr>
        <p:spPr>
          <a:xfrm>
            <a:off x="-7475" y="605093"/>
            <a:ext cx="12192001" cy="1771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gn="ctr">
              <a:lnSpc>
                <a:spcPct val="90000"/>
              </a:lnSpc>
              <a:defRPr sz="6100" b="1" spc="-338">
                <a:solidFill>
                  <a:srgbClr val="E32013"/>
                </a:solidFill>
              </a:defRPr>
            </a:lvl1pPr>
          </a:lstStyle>
          <a:p>
            <a:r>
              <a:t>Anställningsformer</a:t>
            </a:r>
          </a:p>
        </p:txBody>
      </p:sp>
      <p:pic>
        <p:nvPicPr>
          <p:cNvPr id="711"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sp>
        <p:nvSpPr>
          <p:cNvPr id="712" name="Platshållare för innehåll 7"/>
          <p:cNvSpPr txBox="1"/>
          <p:nvPr/>
        </p:nvSpPr>
        <p:spPr>
          <a:xfrm>
            <a:off x="6921603" y="4159037"/>
            <a:ext cx="3940810" cy="1762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spcBef>
                <a:spcPts val="300"/>
              </a:spcBef>
              <a:buSzPct val="100000"/>
              <a:buFont typeface="Arial"/>
              <a:buChar char="•"/>
              <a:defRPr sz="1600" b="1">
                <a:solidFill>
                  <a:srgbClr val="8F172E"/>
                </a:solidFill>
              </a:defRPr>
            </a:pPr>
            <a:r>
              <a:rPr dirty="0" err="1"/>
              <a:t>Tillsvidare</a:t>
            </a:r>
            <a:endParaRPr sz="2200" dirty="0"/>
          </a:p>
          <a:p>
            <a:pPr marL="342900" indent="-342900">
              <a:spcBef>
                <a:spcPts val="300"/>
              </a:spcBef>
              <a:buSzPct val="100000"/>
              <a:buFont typeface="Arial"/>
              <a:buChar char="•"/>
              <a:defRPr sz="1600" b="1">
                <a:solidFill>
                  <a:srgbClr val="8F172E"/>
                </a:solidFill>
              </a:defRPr>
            </a:pPr>
            <a:r>
              <a:rPr dirty="0" err="1"/>
              <a:t>Provanställning</a:t>
            </a:r>
            <a:endParaRPr sz="2200" dirty="0"/>
          </a:p>
          <a:p>
            <a:pPr marL="342900" indent="-342900">
              <a:spcBef>
                <a:spcPts val="300"/>
              </a:spcBef>
              <a:buSzPct val="100000"/>
              <a:buFont typeface="Arial"/>
              <a:buChar char="•"/>
              <a:defRPr sz="1600" b="1">
                <a:solidFill>
                  <a:srgbClr val="8F172E"/>
                </a:solidFill>
              </a:defRPr>
            </a:pPr>
            <a:r>
              <a:rPr dirty="0" err="1"/>
              <a:t>Visstid</a:t>
            </a:r>
            <a:endParaRPr sz="2200" dirty="0"/>
          </a:p>
          <a:p>
            <a:pPr>
              <a:spcBef>
                <a:spcPts val="300"/>
              </a:spcBef>
              <a:defRPr sz="1600" b="1"/>
            </a:pPr>
            <a:r>
              <a:rPr dirty="0"/>
              <a:t>     - </a:t>
            </a:r>
            <a:r>
              <a:rPr dirty="0" err="1"/>
              <a:t>Vikariat</a:t>
            </a:r>
            <a:endParaRPr sz="2200" dirty="0"/>
          </a:p>
          <a:p>
            <a:pPr>
              <a:spcBef>
                <a:spcPts val="300"/>
              </a:spcBef>
              <a:defRPr sz="1600" b="1"/>
            </a:pPr>
            <a:r>
              <a:rPr dirty="0"/>
              <a:t>     - </a:t>
            </a:r>
            <a:r>
              <a:rPr dirty="0" err="1"/>
              <a:t>Säsongsanställning</a:t>
            </a:r>
            <a:endParaRPr sz="2200" dirty="0"/>
          </a:p>
          <a:p>
            <a:pPr>
              <a:spcBef>
                <a:spcPts val="300"/>
              </a:spcBef>
              <a:defRPr sz="1600" b="1"/>
            </a:pPr>
            <a:r>
              <a:rPr dirty="0"/>
              <a:t>     - </a:t>
            </a:r>
            <a:r>
              <a:rPr lang="sv-SE" dirty="0"/>
              <a:t>Särskild</a:t>
            </a:r>
            <a:r>
              <a:rPr dirty="0"/>
              <a:t> </a:t>
            </a:r>
            <a:r>
              <a:rPr dirty="0" err="1"/>
              <a:t>visstidsanställning</a:t>
            </a:r>
            <a:endParaRPr dirty="0"/>
          </a:p>
        </p:txBody>
      </p:sp>
      <p:pic>
        <p:nvPicPr>
          <p:cNvPr id="713" name="Bild" descr="Bild"/>
          <p:cNvPicPr>
            <a:picLocks noChangeAspect="1"/>
          </p:cNvPicPr>
          <p:nvPr/>
        </p:nvPicPr>
        <p:blipFill>
          <a:blip r:embed="rId5"/>
          <a:srcRect b="64369"/>
          <a:stretch>
            <a:fillRect/>
          </a:stretch>
        </p:blipFill>
        <p:spPr>
          <a:xfrm>
            <a:off x="947921" y="2900954"/>
            <a:ext cx="3110316" cy="3175084"/>
          </a:xfrm>
          <a:prstGeom prst="rect">
            <a:avLst/>
          </a:prstGeom>
          <a:ln w="12700">
            <a:miter lim="400000"/>
          </a:ln>
        </p:spPr>
      </p:pic>
      <p:pic>
        <p:nvPicPr>
          <p:cNvPr id="714" name="Bild" descr="Bild"/>
          <p:cNvPicPr>
            <a:picLocks noChangeAspect="1"/>
          </p:cNvPicPr>
          <p:nvPr/>
        </p:nvPicPr>
        <p:blipFill>
          <a:blip r:embed="rId6"/>
          <a:srcRect b="61123"/>
          <a:stretch>
            <a:fillRect/>
          </a:stretch>
        </p:blipFill>
        <p:spPr>
          <a:xfrm>
            <a:off x="4194814" y="2611632"/>
            <a:ext cx="2961634" cy="3464368"/>
          </a:xfrm>
          <a:prstGeom prst="rect">
            <a:avLst/>
          </a:prstGeom>
          <a:ln w="12700">
            <a:miter lim="400000"/>
          </a:ln>
        </p:spPr>
      </p:pic>
      <p:pic>
        <p:nvPicPr>
          <p:cNvPr id="715" name="Bild" descr="Bild"/>
          <p:cNvPicPr>
            <a:picLocks noChangeAspect="1"/>
          </p:cNvPicPr>
          <p:nvPr/>
        </p:nvPicPr>
        <p:blipFill>
          <a:blip r:embed="rId7"/>
          <a:srcRect b="59276"/>
          <a:stretch>
            <a:fillRect/>
          </a:stretch>
        </p:blipFill>
        <p:spPr>
          <a:xfrm>
            <a:off x="2556331" y="2317151"/>
            <a:ext cx="3157351" cy="3758733"/>
          </a:xfrm>
          <a:prstGeom prst="rect">
            <a:avLst/>
          </a:prstGeom>
          <a:ln w="12700">
            <a:miter lim="400000"/>
          </a:ln>
        </p:spPr>
      </p:pic>
    </p:spTree>
    <p:extLst>
      <p:ext uri="{BB962C8B-B14F-4D97-AF65-F5344CB8AC3E}">
        <p14:creationId xmlns:p14="http://schemas.microsoft.com/office/powerpoint/2010/main" val="3559525014"/>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3" name="Bild" descr="Bild"/>
          <p:cNvPicPr>
            <a:picLocks/>
          </p:cNvPicPr>
          <p:nvPr/>
        </p:nvPicPr>
        <p:blipFill>
          <a:blip r:embed="rId3"/>
          <a:stretch>
            <a:fillRect/>
          </a:stretch>
        </p:blipFill>
        <p:spPr>
          <a:xfrm>
            <a:off x="6337" y="3735"/>
            <a:ext cx="12179326" cy="6850530"/>
          </a:xfrm>
          <a:prstGeom prst="rect">
            <a:avLst/>
          </a:prstGeom>
          <a:ln w="12700">
            <a:miter lim="400000"/>
          </a:ln>
        </p:spPr>
      </p:pic>
      <p:pic>
        <p:nvPicPr>
          <p:cNvPr id="1064" name="Bild" descr="Bild"/>
          <p:cNvPicPr>
            <a:picLocks noChangeAspect="1"/>
          </p:cNvPicPr>
          <p:nvPr/>
        </p:nvPicPr>
        <p:blipFill>
          <a:blip r:embed="rId4"/>
          <a:stretch>
            <a:fillRect/>
          </a:stretch>
        </p:blipFill>
        <p:spPr>
          <a:xfrm>
            <a:off x="826716" y="1016000"/>
            <a:ext cx="4825968" cy="4826000"/>
          </a:xfrm>
          <a:prstGeom prst="rect">
            <a:avLst/>
          </a:prstGeom>
          <a:ln w="12700">
            <a:miter lim="400000"/>
          </a:ln>
        </p:spPr>
      </p:pic>
      <p:sp>
        <p:nvSpPr>
          <p:cNvPr id="1065" name="Rubrik 5"/>
          <p:cNvSpPr txBox="1"/>
          <p:nvPr/>
        </p:nvSpPr>
        <p:spPr>
          <a:xfrm>
            <a:off x="1595966" y="1917589"/>
            <a:ext cx="4052128" cy="38478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a:lnSpc>
                <a:spcPct val="90000"/>
              </a:lnSpc>
              <a:defRPr sz="6100" b="1" spc="-338">
                <a:solidFill>
                  <a:srgbClr val="FCE8EB"/>
                </a:solidFill>
              </a:defRPr>
            </a:pPr>
            <a:r>
              <a:rPr dirty="0"/>
              <a:t>Att </a:t>
            </a:r>
            <a:r>
              <a:rPr dirty="0" err="1"/>
              <a:t>tänka</a:t>
            </a:r>
            <a:r>
              <a:rPr dirty="0"/>
              <a:t> </a:t>
            </a:r>
          </a:p>
          <a:p>
            <a:pPr>
              <a:lnSpc>
                <a:spcPct val="90000"/>
              </a:lnSpc>
              <a:defRPr sz="6100" b="1" spc="-338">
                <a:solidFill>
                  <a:srgbClr val="FCE8EB"/>
                </a:solidFill>
              </a:defRPr>
            </a:pPr>
            <a:r>
              <a:rPr dirty="0"/>
              <a:t>på </a:t>
            </a:r>
            <a:r>
              <a:rPr dirty="0" err="1"/>
              <a:t>när</a:t>
            </a:r>
            <a:r>
              <a:rPr dirty="0"/>
              <a:t> du ska </a:t>
            </a:r>
            <a:r>
              <a:rPr dirty="0" err="1"/>
              <a:t>börja</a:t>
            </a:r>
            <a:r>
              <a:rPr dirty="0"/>
              <a:t> </a:t>
            </a:r>
            <a:r>
              <a:rPr dirty="0" err="1"/>
              <a:t>jobba</a:t>
            </a:r>
            <a:endParaRPr dirty="0"/>
          </a:p>
        </p:txBody>
      </p:sp>
      <p:pic>
        <p:nvPicPr>
          <p:cNvPr id="1066"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sp>
        <p:nvSpPr>
          <p:cNvPr id="1067" name="textruta 5"/>
          <p:cNvSpPr txBox="1"/>
          <p:nvPr/>
        </p:nvSpPr>
        <p:spPr>
          <a:xfrm>
            <a:off x="7806053" y="675957"/>
            <a:ext cx="2572857" cy="5247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20000"/>
              </a:lnSpc>
              <a:spcBef>
                <a:spcPts val="3000"/>
              </a:spcBef>
              <a:defRPr b="1"/>
            </a:pPr>
            <a:r>
              <a:rPr dirty="0" err="1"/>
              <a:t>Anställningsbevis</a:t>
            </a:r>
            <a:endParaRPr dirty="0"/>
          </a:p>
          <a:p>
            <a:pPr>
              <a:lnSpc>
                <a:spcPct val="120000"/>
              </a:lnSpc>
              <a:spcBef>
                <a:spcPts val="3000"/>
              </a:spcBef>
              <a:defRPr b="1"/>
            </a:pPr>
            <a:r>
              <a:rPr dirty="0" err="1"/>
              <a:t>Lönebesked</a:t>
            </a:r>
            <a:endParaRPr dirty="0"/>
          </a:p>
          <a:p>
            <a:pPr>
              <a:lnSpc>
                <a:spcPct val="120000"/>
              </a:lnSpc>
              <a:spcBef>
                <a:spcPts val="3000"/>
              </a:spcBef>
              <a:defRPr b="1"/>
            </a:pPr>
            <a:r>
              <a:rPr dirty="0" err="1"/>
              <a:t>Kollektivavtal</a:t>
            </a:r>
            <a:endParaRPr dirty="0"/>
          </a:p>
          <a:p>
            <a:pPr>
              <a:lnSpc>
                <a:spcPct val="120000"/>
              </a:lnSpc>
              <a:spcBef>
                <a:spcPts val="3000"/>
              </a:spcBef>
              <a:defRPr b="1"/>
            </a:pPr>
            <a:r>
              <a:rPr dirty="0"/>
              <a:t>Schema</a:t>
            </a:r>
          </a:p>
          <a:p>
            <a:pPr>
              <a:lnSpc>
                <a:spcPct val="120000"/>
              </a:lnSpc>
              <a:spcBef>
                <a:spcPts val="3000"/>
              </a:spcBef>
              <a:defRPr b="1"/>
            </a:pPr>
            <a:r>
              <a:rPr dirty="0" err="1"/>
              <a:t>Rast</a:t>
            </a:r>
            <a:r>
              <a:rPr dirty="0"/>
              <a:t> </a:t>
            </a:r>
            <a:r>
              <a:rPr dirty="0" err="1"/>
              <a:t>och</a:t>
            </a:r>
            <a:r>
              <a:rPr dirty="0"/>
              <a:t> paus</a:t>
            </a:r>
          </a:p>
          <a:p>
            <a:pPr>
              <a:lnSpc>
                <a:spcPct val="120000"/>
              </a:lnSpc>
              <a:spcBef>
                <a:spcPts val="3000"/>
              </a:spcBef>
              <a:defRPr b="1"/>
            </a:pPr>
            <a:r>
              <a:rPr dirty="0" err="1"/>
              <a:t>Semesterersättning</a:t>
            </a:r>
            <a:endParaRPr dirty="0"/>
          </a:p>
          <a:p>
            <a:pPr>
              <a:lnSpc>
                <a:spcPct val="120000"/>
              </a:lnSpc>
              <a:spcBef>
                <a:spcPts val="3000"/>
              </a:spcBef>
              <a:defRPr b="1"/>
            </a:pPr>
            <a:r>
              <a:rPr dirty="0"/>
              <a:t>A-</a:t>
            </a:r>
            <a:r>
              <a:rPr dirty="0" err="1"/>
              <a:t>kassan</a:t>
            </a:r>
            <a:endParaRPr dirty="0"/>
          </a:p>
          <a:p>
            <a:pPr>
              <a:lnSpc>
                <a:spcPct val="120000"/>
              </a:lnSpc>
              <a:spcBef>
                <a:spcPts val="3000"/>
              </a:spcBef>
              <a:defRPr b="1"/>
            </a:pPr>
            <a:r>
              <a:rPr dirty="0" err="1"/>
              <a:t>Gå</a:t>
            </a:r>
            <a:r>
              <a:rPr dirty="0"/>
              <a:t> med </a:t>
            </a:r>
            <a:r>
              <a:rPr dirty="0" err="1"/>
              <a:t>i</a:t>
            </a:r>
            <a:r>
              <a:rPr dirty="0"/>
              <a:t> </a:t>
            </a:r>
            <a:r>
              <a:rPr dirty="0" err="1"/>
              <a:t>facket</a:t>
            </a:r>
            <a:r>
              <a:rPr dirty="0"/>
              <a:t>!</a:t>
            </a:r>
          </a:p>
        </p:txBody>
      </p:sp>
      <p:pic>
        <p:nvPicPr>
          <p:cNvPr id="1068" name="Bild" descr="Bild"/>
          <p:cNvPicPr>
            <a:picLocks noChangeAspect="1"/>
          </p:cNvPicPr>
          <p:nvPr/>
        </p:nvPicPr>
        <p:blipFill>
          <a:blip r:embed="rId6"/>
          <a:stretch>
            <a:fillRect/>
          </a:stretch>
        </p:blipFill>
        <p:spPr>
          <a:xfrm>
            <a:off x="6951319" y="2827557"/>
            <a:ext cx="521010" cy="521009"/>
          </a:xfrm>
          <a:prstGeom prst="rect">
            <a:avLst/>
          </a:prstGeom>
          <a:ln w="12700">
            <a:miter lim="400000"/>
          </a:ln>
        </p:spPr>
      </p:pic>
      <p:pic>
        <p:nvPicPr>
          <p:cNvPr id="1069" name="Bild" descr="Bild"/>
          <p:cNvPicPr>
            <a:picLocks noChangeAspect="1"/>
          </p:cNvPicPr>
          <p:nvPr/>
        </p:nvPicPr>
        <p:blipFill>
          <a:blip r:embed="rId7"/>
          <a:stretch>
            <a:fillRect/>
          </a:stretch>
        </p:blipFill>
        <p:spPr>
          <a:xfrm>
            <a:off x="6558494" y="5725350"/>
            <a:ext cx="1166960" cy="546322"/>
          </a:xfrm>
          <a:prstGeom prst="rect">
            <a:avLst/>
          </a:prstGeom>
          <a:ln w="12700">
            <a:miter lim="400000"/>
          </a:ln>
        </p:spPr>
      </p:pic>
      <p:pic>
        <p:nvPicPr>
          <p:cNvPr id="1070" name="Bild" descr="Bild"/>
          <p:cNvPicPr>
            <a:picLocks noChangeAspect="1"/>
          </p:cNvPicPr>
          <p:nvPr/>
        </p:nvPicPr>
        <p:blipFill>
          <a:blip r:embed="rId8"/>
          <a:stretch>
            <a:fillRect/>
          </a:stretch>
        </p:blipFill>
        <p:spPr>
          <a:xfrm>
            <a:off x="6955935" y="678509"/>
            <a:ext cx="500239" cy="579556"/>
          </a:xfrm>
          <a:prstGeom prst="rect">
            <a:avLst/>
          </a:prstGeom>
          <a:ln w="12700">
            <a:miter lim="400000"/>
          </a:ln>
        </p:spPr>
      </p:pic>
      <p:pic>
        <p:nvPicPr>
          <p:cNvPr id="1071" name="Bild" descr="Bild"/>
          <p:cNvPicPr>
            <a:picLocks noChangeAspect="1"/>
          </p:cNvPicPr>
          <p:nvPr/>
        </p:nvPicPr>
        <p:blipFill>
          <a:blip r:embed="rId9"/>
          <a:stretch>
            <a:fillRect/>
          </a:stretch>
        </p:blipFill>
        <p:spPr>
          <a:xfrm>
            <a:off x="6801070" y="2178993"/>
            <a:ext cx="732607" cy="407360"/>
          </a:xfrm>
          <a:prstGeom prst="rect">
            <a:avLst/>
          </a:prstGeom>
          <a:ln w="12700">
            <a:miter lim="400000"/>
          </a:ln>
        </p:spPr>
      </p:pic>
      <p:pic>
        <p:nvPicPr>
          <p:cNvPr id="1072" name="Bild" descr="Bild"/>
          <p:cNvPicPr>
            <a:picLocks noChangeAspect="1"/>
          </p:cNvPicPr>
          <p:nvPr/>
        </p:nvPicPr>
        <p:blipFill>
          <a:blip r:embed="rId10"/>
          <a:stretch>
            <a:fillRect/>
          </a:stretch>
        </p:blipFill>
        <p:spPr>
          <a:xfrm rot="300000">
            <a:off x="6913163" y="4934418"/>
            <a:ext cx="610022" cy="635486"/>
          </a:xfrm>
          <a:prstGeom prst="rect">
            <a:avLst/>
          </a:prstGeom>
          <a:ln w="12700">
            <a:miter lim="400000"/>
          </a:ln>
        </p:spPr>
      </p:pic>
      <p:pic>
        <p:nvPicPr>
          <p:cNvPr id="1073" name="Bild" descr="Bild"/>
          <p:cNvPicPr>
            <a:picLocks noChangeAspect="1"/>
          </p:cNvPicPr>
          <p:nvPr/>
        </p:nvPicPr>
        <p:blipFill>
          <a:blip r:embed="rId11"/>
          <a:stretch>
            <a:fillRect/>
          </a:stretch>
        </p:blipFill>
        <p:spPr>
          <a:xfrm>
            <a:off x="6903298" y="4178384"/>
            <a:ext cx="629752" cy="629753"/>
          </a:xfrm>
          <a:prstGeom prst="rect">
            <a:avLst/>
          </a:prstGeom>
          <a:ln w="12700">
            <a:miter lim="400000"/>
          </a:ln>
        </p:spPr>
      </p:pic>
      <p:pic>
        <p:nvPicPr>
          <p:cNvPr id="1074" name="Bild" descr="Bild"/>
          <p:cNvPicPr>
            <a:picLocks noChangeAspect="1"/>
          </p:cNvPicPr>
          <p:nvPr/>
        </p:nvPicPr>
        <p:blipFill>
          <a:blip r:embed="rId12"/>
          <a:stretch>
            <a:fillRect/>
          </a:stretch>
        </p:blipFill>
        <p:spPr>
          <a:xfrm>
            <a:off x="7025071" y="1416868"/>
            <a:ext cx="412767" cy="508222"/>
          </a:xfrm>
          <a:prstGeom prst="rect">
            <a:avLst/>
          </a:prstGeom>
          <a:ln w="12700">
            <a:miter lim="400000"/>
          </a:ln>
        </p:spPr>
      </p:pic>
      <p:pic>
        <p:nvPicPr>
          <p:cNvPr id="1075" name="Bild" descr="Bild"/>
          <p:cNvPicPr>
            <a:picLocks noChangeAspect="1"/>
          </p:cNvPicPr>
          <p:nvPr/>
        </p:nvPicPr>
        <p:blipFill>
          <a:blip r:embed="rId13"/>
          <a:stretch>
            <a:fillRect/>
          </a:stretch>
        </p:blipFill>
        <p:spPr>
          <a:xfrm>
            <a:off x="7035146" y="3519982"/>
            <a:ext cx="366055" cy="508309"/>
          </a:xfrm>
          <a:prstGeom prst="rect">
            <a:avLst/>
          </a:prstGeom>
          <a:ln w="12700">
            <a:miter lim="400000"/>
          </a:ln>
        </p:spPr>
      </p:pic>
    </p:spTree>
    <p:extLst>
      <p:ext uri="{BB962C8B-B14F-4D97-AF65-F5344CB8AC3E}">
        <p14:creationId xmlns:p14="http://schemas.microsoft.com/office/powerpoint/2010/main" val="761004715"/>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 name="Bild" descr="Bild"/>
          <p:cNvPicPr>
            <a:picLocks/>
          </p:cNvPicPr>
          <p:nvPr/>
        </p:nvPicPr>
        <p:blipFill>
          <a:blip r:embed="rId3"/>
          <a:stretch>
            <a:fillRect/>
          </a:stretch>
        </p:blipFill>
        <p:spPr>
          <a:xfrm>
            <a:off x="713" y="-100"/>
            <a:ext cx="12190573" cy="6858200"/>
          </a:xfrm>
          <a:prstGeom prst="rect">
            <a:avLst/>
          </a:prstGeom>
          <a:ln w="12700">
            <a:miter lim="400000"/>
          </a:ln>
        </p:spPr>
      </p:pic>
      <p:pic>
        <p:nvPicPr>
          <p:cNvPr id="720" name="Bild" descr="Bild"/>
          <p:cNvPicPr>
            <a:picLocks noChangeAspect="1"/>
          </p:cNvPicPr>
          <p:nvPr/>
        </p:nvPicPr>
        <p:blipFill>
          <a:blip r:embed="rId4"/>
          <a:stretch>
            <a:fillRect/>
          </a:stretch>
        </p:blipFill>
        <p:spPr>
          <a:xfrm>
            <a:off x="8768078" y="4266744"/>
            <a:ext cx="2004905" cy="6032501"/>
          </a:xfrm>
          <a:prstGeom prst="rect">
            <a:avLst/>
          </a:prstGeom>
          <a:ln w="12700">
            <a:miter lim="400000"/>
          </a:ln>
        </p:spPr>
      </p:pic>
      <p:pic>
        <p:nvPicPr>
          <p:cNvPr id="721" name="Bild" descr="Bild"/>
          <p:cNvPicPr>
            <a:picLocks noChangeAspect="1"/>
          </p:cNvPicPr>
          <p:nvPr/>
        </p:nvPicPr>
        <p:blipFill>
          <a:blip r:embed="rId5"/>
          <a:stretch>
            <a:fillRect/>
          </a:stretch>
        </p:blipFill>
        <p:spPr>
          <a:xfrm>
            <a:off x="5670289" y="3733344"/>
            <a:ext cx="2063581" cy="6032501"/>
          </a:xfrm>
          <a:prstGeom prst="rect">
            <a:avLst/>
          </a:prstGeom>
          <a:ln w="12700">
            <a:miter lim="400000"/>
          </a:ln>
        </p:spPr>
      </p:pic>
      <p:sp>
        <p:nvSpPr>
          <p:cNvPr id="722" name="Rubrik 5"/>
          <p:cNvSpPr txBox="1"/>
          <p:nvPr/>
        </p:nvSpPr>
        <p:spPr>
          <a:xfrm>
            <a:off x="512233" y="1671893"/>
            <a:ext cx="6099969" cy="473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nSpc>
                <a:spcPct val="90000"/>
              </a:lnSpc>
              <a:defRPr sz="7600" b="1" spc="-422">
                <a:solidFill>
                  <a:srgbClr val="F08701"/>
                </a:solidFill>
              </a:defRPr>
            </a:lvl1pPr>
          </a:lstStyle>
          <a:p>
            <a:r>
              <a:t>Regnavtal</a:t>
            </a:r>
          </a:p>
        </p:txBody>
      </p:sp>
      <p:pic>
        <p:nvPicPr>
          <p:cNvPr id="723" name="Bildobjekt 2" descr="Bildobjekt 2"/>
          <p:cNvPicPr>
            <a:picLocks noChangeAspect="1"/>
          </p:cNvPicPr>
          <p:nvPr/>
        </p:nvPicPr>
        <p:blipFill>
          <a:blip r:embed="rId6"/>
          <a:stretch>
            <a:fillRect/>
          </a:stretch>
        </p:blipFill>
        <p:spPr>
          <a:xfrm>
            <a:off x="10841797" y="5547014"/>
            <a:ext cx="1020557" cy="1020556"/>
          </a:xfrm>
          <a:prstGeom prst="rect">
            <a:avLst/>
          </a:prstGeom>
          <a:ln w="12700">
            <a:miter lim="400000"/>
          </a:ln>
        </p:spPr>
      </p:pic>
      <p:sp>
        <p:nvSpPr>
          <p:cNvPr id="724" name="Platshållare för innehåll 7"/>
          <p:cNvSpPr txBox="1"/>
          <p:nvPr/>
        </p:nvSpPr>
        <p:spPr>
          <a:xfrm>
            <a:off x="589622" y="3098221"/>
            <a:ext cx="3796348" cy="1512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600"/>
              </a:spcBef>
              <a:buSzPct val="100000"/>
              <a:buFont typeface="Arial"/>
              <a:buChar char="•"/>
              <a:defRPr sz="1400"/>
            </a:pPr>
            <a:r>
              <a:t>”Är det fint väder får du jobba, regnar det får du stanna hemma”</a:t>
            </a:r>
          </a:p>
          <a:p>
            <a:pPr marL="342900" indent="-342900">
              <a:spcBef>
                <a:spcPts val="600"/>
              </a:spcBef>
              <a:buSzPct val="100000"/>
              <a:buFont typeface="Arial"/>
              <a:buChar char="•"/>
              <a:defRPr sz="1400"/>
            </a:pPr>
            <a:r>
              <a:t>Nej! Du har rätt till din lön enligt schema och det ni kommit överens om…</a:t>
            </a:r>
          </a:p>
          <a:p>
            <a:pPr marL="342900" indent="-342900">
              <a:spcBef>
                <a:spcPts val="600"/>
              </a:spcBef>
              <a:buSzPct val="100000"/>
              <a:buFont typeface="Arial"/>
              <a:buChar char="•"/>
              <a:defRPr sz="1400"/>
            </a:pPr>
            <a:r>
              <a:t>…oavsett vilket väder det blir</a:t>
            </a:r>
          </a:p>
        </p:txBody>
      </p:sp>
      <p:pic>
        <p:nvPicPr>
          <p:cNvPr id="725" name="Bild" descr="Bild"/>
          <p:cNvPicPr>
            <a:picLocks noChangeAspect="1"/>
          </p:cNvPicPr>
          <p:nvPr/>
        </p:nvPicPr>
        <p:blipFill>
          <a:blip r:embed="rId7"/>
          <a:stretch>
            <a:fillRect/>
          </a:stretch>
        </p:blipFill>
        <p:spPr>
          <a:xfrm>
            <a:off x="5465696" y="1063029"/>
            <a:ext cx="2420541" cy="2420542"/>
          </a:xfrm>
          <a:prstGeom prst="rect">
            <a:avLst/>
          </a:prstGeom>
          <a:ln w="12700">
            <a:miter lim="400000"/>
          </a:ln>
        </p:spPr>
      </p:pic>
      <p:pic>
        <p:nvPicPr>
          <p:cNvPr id="726" name="Bild" descr="Bild"/>
          <p:cNvPicPr>
            <a:picLocks noChangeAspect="1"/>
          </p:cNvPicPr>
          <p:nvPr/>
        </p:nvPicPr>
        <p:blipFill>
          <a:blip r:embed="rId8"/>
          <a:stretch>
            <a:fillRect/>
          </a:stretch>
        </p:blipFill>
        <p:spPr>
          <a:xfrm>
            <a:off x="8221541" y="1144653"/>
            <a:ext cx="2996385" cy="2968494"/>
          </a:xfrm>
          <a:prstGeom prst="rect">
            <a:avLst/>
          </a:prstGeom>
          <a:ln w="12700">
            <a:miter lim="400000"/>
          </a:ln>
        </p:spPr>
      </p:pic>
    </p:spTree>
    <p:extLst>
      <p:ext uri="{BB962C8B-B14F-4D97-AF65-F5344CB8AC3E}">
        <p14:creationId xmlns:p14="http://schemas.microsoft.com/office/powerpoint/2010/main" val="1204442571"/>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Platshållare för innehåll 7"/>
          <p:cNvSpPr txBox="1"/>
          <p:nvPr/>
        </p:nvSpPr>
        <p:spPr>
          <a:xfrm>
            <a:off x="627708" y="4213295"/>
            <a:ext cx="4228147" cy="1026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300"/>
              </a:spcBef>
              <a:buSzPct val="100000"/>
              <a:buFont typeface="Arial"/>
              <a:buChar char="•"/>
              <a:defRPr sz="1400"/>
            </a:pPr>
            <a:r>
              <a:t>Det finns ingen lägsta lön enligt lagen</a:t>
            </a:r>
          </a:p>
          <a:p>
            <a:pPr marL="342900" indent="-342900">
              <a:spcBef>
                <a:spcPts val="300"/>
              </a:spcBef>
              <a:buSzPct val="100000"/>
              <a:buFont typeface="Arial"/>
              <a:buChar char="•"/>
              <a:defRPr sz="1400"/>
            </a:pPr>
            <a:r>
              <a:t>Lönen fastställs i kollektivavtalet</a:t>
            </a:r>
          </a:p>
          <a:p>
            <a:pPr marL="342900" indent="-342900">
              <a:spcBef>
                <a:spcPts val="300"/>
              </a:spcBef>
              <a:buSzPct val="100000"/>
              <a:buFont typeface="Arial"/>
              <a:buChar char="•"/>
              <a:defRPr sz="1400"/>
            </a:pPr>
            <a:r>
              <a:t>Lön ska vara pengar och inte prylar</a:t>
            </a:r>
          </a:p>
          <a:p>
            <a:pPr marL="342900" indent="-342900">
              <a:spcBef>
                <a:spcPts val="300"/>
              </a:spcBef>
              <a:buSzPct val="100000"/>
              <a:buFont typeface="Arial"/>
              <a:buChar char="•"/>
              <a:defRPr sz="1400"/>
            </a:pPr>
            <a:r>
              <a:t>Dumpa inte lönerna eller villkoren</a:t>
            </a:r>
          </a:p>
        </p:txBody>
      </p:sp>
      <p:sp>
        <p:nvSpPr>
          <p:cNvPr id="731" name="Rubrik 5"/>
          <p:cNvSpPr txBox="1"/>
          <p:nvPr/>
        </p:nvSpPr>
        <p:spPr>
          <a:xfrm>
            <a:off x="512233" y="1671893"/>
            <a:ext cx="6578568" cy="2505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nSpc>
                <a:spcPct val="90000"/>
              </a:lnSpc>
              <a:defRPr sz="7600" b="1" spc="-422">
                <a:solidFill>
                  <a:srgbClr val="E20D15"/>
                </a:solidFill>
              </a:defRPr>
            </a:lvl1pPr>
          </a:lstStyle>
          <a:p>
            <a:r>
              <a:t>Hur mycket ska du ha i lön?</a:t>
            </a:r>
          </a:p>
        </p:txBody>
      </p:sp>
      <p:pic>
        <p:nvPicPr>
          <p:cNvPr id="732" name="Bild" descr="Bild"/>
          <p:cNvPicPr>
            <a:picLocks noChangeAspect="1"/>
          </p:cNvPicPr>
          <p:nvPr/>
        </p:nvPicPr>
        <p:blipFill>
          <a:blip r:embed="rId3"/>
          <a:stretch>
            <a:fillRect/>
          </a:stretch>
        </p:blipFill>
        <p:spPr>
          <a:xfrm>
            <a:off x="7199841" y="1266715"/>
            <a:ext cx="3359118" cy="4324570"/>
          </a:xfrm>
          <a:prstGeom prst="rect">
            <a:avLst/>
          </a:prstGeom>
          <a:ln w="12700">
            <a:miter lim="400000"/>
          </a:ln>
        </p:spPr>
      </p:pic>
      <p:pic>
        <p:nvPicPr>
          <p:cNvPr id="733"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spTree>
    <p:extLst>
      <p:ext uri="{BB962C8B-B14F-4D97-AF65-F5344CB8AC3E}">
        <p14:creationId xmlns:p14="http://schemas.microsoft.com/office/powerpoint/2010/main" val="4264551705"/>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 name="Bild" descr="Bild"/>
          <p:cNvPicPr>
            <a:picLocks noChangeAspect="1"/>
          </p:cNvPicPr>
          <p:nvPr/>
        </p:nvPicPr>
        <p:blipFill>
          <a:blip r:embed="rId3"/>
          <a:stretch>
            <a:fillRect/>
          </a:stretch>
        </p:blipFill>
        <p:spPr>
          <a:xfrm>
            <a:off x="826716" y="1016000"/>
            <a:ext cx="4825968" cy="4826000"/>
          </a:xfrm>
          <a:prstGeom prst="rect">
            <a:avLst/>
          </a:prstGeom>
          <a:ln w="12700">
            <a:miter lim="400000"/>
          </a:ln>
        </p:spPr>
      </p:pic>
      <p:sp>
        <p:nvSpPr>
          <p:cNvPr id="738" name="Platshållare för innehåll 7"/>
          <p:cNvSpPr txBox="1"/>
          <p:nvPr/>
        </p:nvSpPr>
        <p:spPr>
          <a:xfrm>
            <a:off x="6233447" y="4685927"/>
            <a:ext cx="3617191" cy="4920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300"/>
              </a:spcBef>
              <a:defRPr sz="1400"/>
            </a:lvl1pPr>
          </a:lstStyle>
          <a:p>
            <a:r>
              <a:t>Det är okej att prova ett jobb, men man ska alltid få betalt och ett anställningsbevis</a:t>
            </a:r>
          </a:p>
        </p:txBody>
      </p:sp>
      <p:sp>
        <p:nvSpPr>
          <p:cNvPr id="739" name="Rubrik 5"/>
          <p:cNvSpPr txBox="1"/>
          <p:nvPr/>
        </p:nvSpPr>
        <p:spPr>
          <a:xfrm>
            <a:off x="1595966" y="1981089"/>
            <a:ext cx="4052128" cy="38478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nSpc>
                <a:spcPct val="90000"/>
              </a:lnSpc>
              <a:defRPr sz="7600" b="1" spc="-422">
                <a:solidFill>
                  <a:srgbClr val="FCE8EB"/>
                </a:solidFill>
              </a:defRPr>
            </a:lvl1pPr>
          </a:lstStyle>
          <a:p>
            <a:r>
              <a:t>Jobba aldrig gratis!</a:t>
            </a:r>
          </a:p>
        </p:txBody>
      </p:sp>
      <p:pic>
        <p:nvPicPr>
          <p:cNvPr id="740"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pic>
        <p:nvPicPr>
          <p:cNvPr id="741" name="Bild" descr="Bild"/>
          <p:cNvPicPr>
            <a:picLocks noChangeAspect="1"/>
          </p:cNvPicPr>
          <p:nvPr/>
        </p:nvPicPr>
        <p:blipFill>
          <a:blip r:embed="rId5"/>
          <a:stretch>
            <a:fillRect/>
          </a:stretch>
        </p:blipFill>
        <p:spPr>
          <a:xfrm>
            <a:off x="6285658" y="2187568"/>
            <a:ext cx="1800818" cy="2318396"/>
          </a:xfrm>
          <a:prstGeom prst="rect">
            <a:avLst/>
          </a:prstGeom>
          <a:ln w="12700">
            <a:miter lim="400000"/>
          </a:ln>
        </p:spPr>
      </p:pic>
      <p:pic>
        <p:nvPicPr>
          <p:cNvPr id="742" name="Bild" descr="Bild"/>
          <p:cNvPicPr>
            <a:picLocks noChangeAspect="1"/>
          </p:cNvPicPr>
          <p:nvPr/>
        </p:nvPicPr>
        <p:blipFill>
          <a:blip r:embed="rId6"/>
          <a:stretch>
            <a:fillRect/>
          </a:stretch>
        </p:blipFill>
        <p:spPr>
          <a:xfrm>
            <a:off x="8454276" y="2297694"/>
            <a:ext cx="1994841" cy="2318396"/>
          </a:xfrm>
          <a:prstGeom prst="rect">
            <a:avLst/>
          </a:prstGeom>
          <a:ln w="12700">
            <a:miter lim="400000"/>
          </a:ln>
        </p:spPr>
      </p:pic>
    </p:spTree>
    <p:extLst>
      <p:ext uri="{BB962C8B-B14F-4D97-AF65-F5344CB8AC3E}">
        <p14:creationId xmlns:p14="http://schemas.microsoft.com/office/powerpoint/2010/main" val="864614510"/>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 name="Bild" descr="Bild"/>
          <p:cNvPicPr>
            <a:picLocks/>
          </p:cNvPicPr>
          <p:nvPr/>
        </p:nvPicPr>
        <p:blipFill>
          <a:blip r:embed="rId3"/>
          <a:stretch>
            <a:fillRect/>
          </a:stretch>
        </p:blipFill>
        <p:spPr>
          <a:xfrm>
            <a:off x="-1367" y="2806"/>
            <a:ext cx="12194734" cy="6865088"/>
          </a:xfrm>
          <a:prstGeom prst="rect">
            <a:avLst/>
          </a:prstGeom>
          <a:ln w="12700">
            <a:miter lim="400000"/>
          </a:ln>
        </p:spPr>
      </p:pic>
      <p:pic>
        <p:nvPicPr>
          <p:cNvPr id="1004" name="Bild" descr="Bild"/>
          <p:cNvPicPr>
            <a:picLocks noChangeAspect="1"/>
          </p:cNvPicPr>
          <p:nvPr/>
        </p:nvPicPr>
        <p:blipFill>
          <a:blip r:embed="rId4"/>
          <a:stretch>
            <a:fillRect/>
          </a:stretch>
        </p:blipFill>
        <p:spPr>
          <a:xfrm>
            <a:off x="9907758" y="1642752"/>
            <a:ext cx="2851406" cy="8356601"/>
          </a:xfrm>
          <a:prstGeom prst="rect">
            <a:avLst/>
          </a:prstGeom>
          <a:ln w="12700">
            <a:miter lim="400000"/>
          </a:ln>
        </p:spPr>
      </p:pic>
      <p:pic>
        <p:nvPicPr>
          <p:cNvPr id="1005" name="Bild" descr="Bild"/>
          <p:cNvPicPr>
            <a:picLocks noChangeAspect="1"/>
          </p:cNvPicPr>
          <p:nvPr/>
        </p:nvPicPr>
        <p:blipFill>
          <a:blip r:embed="rId5"/>
          <a:stretch>
            <a:fillRect/>
          </a:stretch>
        </p:blipFill>
        <p:spPr>
          <a:xfrm>
            <a:off x="7517466" y="1220055"/>
            <a:ext cx="3149347" cy="8915401"/>
          </a:xfrm>
          <a:prstGeom prst="rect">
            <a:avLst/>
          </a:prstGeom>
          <a:ln w="12700">
            <a:miter lim="400000"/>
          </a:ln>
        </p:spPr>
      </p:pic>
      <p:sp>
        <p:nvSpPr>
          <p:cNvPr id="1006" name="Ellips 11"/>
          <p:cNvSpPr/>
          <p:nvPr/>
        </p:nvSpPr>
        <p:spPr>
          <a:xfrm>
            <a:off x="551383" y="1232755"/>
            <a:ext cx="4032449" cy="4032450"/>
          </a:xfrm>
          <a:prstGeom prst="ellipse">
            <a:avLst/>
          </a:prstGeom>
          <a:solidFill>
            <a:schemeClr val="accent1"/>
          </a:solidFill>
          <a:ln w="25400">
            <a:solidFill>
              <a:schemeClr val="accent1"/>
            </a:solidFill>
          </a:ln>
        </p:spPr>
        <p:txBody>
          <a:bodyPr lIns="45719" rIns="45719" anchor="ctr"/>
          <a:lstStyle/>
          <a:p>
            <a:pPr algn="ctr">
              <a:defRPr>
                <a:solidFill>
                  <a:srgbClr val="FFFFFF"/>
                </a:solidFill>
              </a:defRPr>
            </a:pPr>
            <a:endParaRPr/>
          </a:p>
        </p:txBody>
      </p:sp>
      <p:sp>
        <p:nvSpPr>
          <p:cNvPr id="1007" name="textruta 1"/>
          <p:cNvSpPr txBox="1"/>
          <p:nvPr/>
        </p:nvSpPr>
        <p:spPr>
          <a:xfrm>
            <a:off x="4709843" y="2279483"/>
            <a:ext cx="2996621" cy="18373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spcBef>
                <a:spcPts val="1200"/>
              </a:spcBef>
              <a:buSzPct val="100000"/>
              <a:buFont typeface="Arial"/>
              <a:buChar char="•"/>
              <a:defRPr sz="1600"/>
            </a:pPr>
            <a:r>
              <a:t>Provjobba gratis</a:t>
            </a:r>
          </a:p>
          <a:p>
            <a:pPr marL="285750" indent="-285750">
              <a:spcBef>
                <a:spcPts val="1200"/>
              </a:spcBef>
              <a:buSzPct val="100000"/>
              <a:buFont typeface="Arial"/>
              <a:buChar char="•"/>
              <a:defRPr sz="1600"/>
            </a:pPr>
            <a:r>
              <a:t>Arbeta svart</a:t>
            </a:r>
          </a:p>
          <a:p>
            <a:pPr marL="285750" indent="-285750">
              <a:spcBef>
                <a:spcPts val="1200"/>
              </a:spcBef>
              <a:buSzPct val="100000"/>
              <a:buFont typeface="Arial"/>
              <a:buChar char="•"/>
              <a:defRPr sz="1600"/>
            </a:pPr>
            <a:r>
              <a:t>Diskriminering</a:t>
            </a:r>
          </a:p>
          <a:p>
            <a:pPr marL="285750" indent="-285750">
              <a:spcBef>
                <a:spcPts val="1200"/>
              </a:spcBef>
              <a:buSzPct val="100000"/>
              <a:buFont typeface="Arial"/>
              <a:buChar char="•"/>
              <a:defRPr sz="1600"/>
            </a:pPr>
            <a:r>
              <a:t>Sexuella trakasserier</a:t>
            </a:r>
          </a:p>
          <a:p>
            <a:pPr marL="285750" indent="-285750">
              <a:spcBef>
                <a:spcPts val="1200"/>
              </a:spcBef>
              <a:buSzPct val="100000"/>
              <a:buFont typeface="Arial"/>
              <a:buChar char="•"/>
              <a:defRPr sz="1600"/>
            </a:pPr>
            <a:r>
              <a:t>Mobbning och trakasserier</a:t>
            </a:r>
          </a:p>
        </p:txBody>
      </p:sp>
      <p:pic>
        <p:nvPicPr>
          <p:cNvPr id="1008" name="Pennanteckning 7" descr="Pennanteckning 7"/>
          <p:cNvPicPr>
            <a:picLocks noChangeAspect="1"/>
          </p:cNvPicPr>
          <p:nvPr/>
        </p:nvPicPr>
        <p:blipFill>
          <a:blip r:embed="rId6"/>
          <a:stretch>
            <a:fillRect/>
          </a:stretch>
        </p:blipFill>
        <p:spPr>
          <a:xfrm>
            <a:off x="6863873" y="3735766"/>
            <a:ext cx="15818" cy="31186"/>
          </a:xfrm>
          <a:prstGeom prst="rect">
            <a:avLst/>
          </a:prstGeom>
          <a:ln w="12700">
            <a:miter lim="400000"/>
          </a:ln>
        </p:spPr>
      </p:pic>
      <p:pic>
        <p:nvPicPr>
          <p:cNvPr id="1009" name="Bild" descr="Bild"/>
          <p:cNvPicPr>
            <a:picLocks noChangeAspect="1"/>
          </p:cNvPicPr>
          <p:nvPr/>
        </p:nvPicPr>
        <p:blipFill>
          <a:blip r:embed="rId7"/>
          <a:stretch>
            <a:fillRect/>
          </a:stretch>
        </p:blipFill>
        <p:spPr>
          <a:xfrm>
            <a:off x="10963492" y="5729205"/>
            <a:ext cx="779510" cy="658151"/>
          </a:xfrm>
          <a:prstGeom prst="rect">
            <a:avLst/>
          </a:prstGeom>
          <a:ln w="12700">
            <a:miter lim="400000"/>
          </a:ln>
        </p:spPr>
      </p:pic>
      <p:sp>
        <p:nvSpPr>
          <p:cNvPr id="1010" name="Rubrik 5"/>
          <p:cNvSpPr txBox="1"/>
          <p:nvPr/>
        </p:nvSpPr>
        <p:spPr>
          <a:xfrm>
            <a:off x="532879" y="2146189"/>
            <a:ext cx="4044058" cy="38478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algn="ctr">
              <a:lnSpc>
                <a:spcPct val="90000"/>
              </a:lnSpc>
              <a:defRPr sz="7600" b="1" spc="-422">
                <a:solidFill>
                  <a:srgbClr val="FFFFFF"/>
                </a:solidFill>
              </a:defRPr>
            </a:pPr>
            <a:r>
              <a:t>Aldrig</a:t>
            </a:r>
          </a:p>
          <a:p>
            <a:pPr algn="ctr">
              <a:lnSpc>
                <a:spcPct val="90000"/>
              </a:lnSpc>
              <a:defRPr sz="7600" b="1" spc="-422">
                <a:solidFill>
                  <a:srgbClr val="FFFFFF"/>
                </a:solidFill>
              </a:defRPr>
            </a:pPr>
            <a:r>
              <a:t>okej!</a:t>
            </a:r>
          </a:p>
        </p:txBody>
      </p:sp>
    </p:spTree>
    <p:extLst>
      <p:ext uri="{BB962C8B-B14F-4D97-AF65-F5344CB8AC3E}">
        <p14:creationId xmlns:p14="http://schemas.microsoft.com/office/powerpoint/2010/main" val="2887943856"/>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 name="Bild" descr="Bild"/>
          <p:cNvPicPr>
            <a:picLocks/>
          </p:cNvPicPr>
          <p:nvPr/>
        </p:nvPicPr>
        <p:blipFill>
          <a:blip r:embed="rId3"/>
          <a:stretch>
            <a:fillRect/>
          </a:stretch>
        </p:blipFill>
        <p:spPr>
          <a:xfrm>
            <a:off x="6337" y="3735"/>
            <a:ext cx="12179326" cy="6850530"/>
          </a:xfrm>
          <a:prstGeom prst="rect">
            <a:avLst/>
          </a:prstGeom>
          <a:ln w="12700">
            <a:miter lim="400000"/>
          </a:ln>
        </p:spPr>
      </p:pic>
      <p:sp>
        <p:nvSpPr>
          <p:cNvPr id="910" name="Rubrik 5"/>
          <p:cNvSpPr txBox="1"/>
          <p:nvPr/>
        </p:nvSpPr>
        <p:spPr>
          <a:xfrm>
            <a:off x="575733" y="2649793"/>
            <a:ext cx="8287809" cy="11432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nSpc>
                <a:spcPct val="90000"/>
              </a:lnSpc>
              <a:defRPr sz="6100" b="1" spc="-338">
                <a:solidFill>
                  <a:srgbClr val="8F172E"/>
                </a:solidFill>
              </a:defRPr>
            </a:lvl1pPr>
          </a:lstStyle>
          <a:p>
            <a:r>
              <a:t>Skyddsombudet</a:t>
            </a:r>
          </a:p>
        </p:txBody>
      </p:sp>
      <p:pic>
        <p:nvPicPr>
          <p:cNvPr id="911"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sp>
        <p:nvSpPr>
          <p:cNvPr id="912" name="Rubrik 5"/>
          <p:cNvSpPr txBox="1"/>
          <p:nvPr/>
        </p:nvSpPr>
        <p:spPr>
          <a:xfrm>
            <a:off x="512233" y="569940"/>
            <a:ext cx="9052560"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E32013"/>
                </a:solidFill>
              </a:defRPr>
            </a:lvl1pPr>
          </a:lstStyle>
          <a:p>
            <a:r>
              <a:t>Din arbetsmiljö</a:t>
            </a:r>
          </a:p>
        </p:txBody>
      </p:sp>
      <p:sp>
        <p:nvSpPr>
          <p:cNvPr id="913" name="• Utses av facket…"/>
          <p:cNvSpPr txBox="1"/>
          <p:nvPr/>
        </p:nvSpPr>
        <p:spPr>
          <a:xfrm>
            <a:off x="582471" y="4054861"/>
            <a:ext cx="5903948" cy="11432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600" b="1" spc="-200">
                <a:solidFill>
                  <a:srgbClr val="8F172E"/>
                </a:solidFill>
              </a:defRPr>
            </a:pPr>
            <a:r>
              <a:t>• Utses av facket</a:t>
            </a:r>
          </a:p>
          <a:p>
            <a:pPr>
              <a:defRPr sz="3600" b="1" spc="-200">
                <a:solidFill>
                  <a:srgbClr val="8F172E"/>
                </a:solidFill>
              </a:defRPr>
            </a:pPr>
            <a:r>
              <a:t>• Kollar arbetsmiljön på jobbet</a:t>
            </a:r>
          </a:p>
        </p:txBody>
      </p:sp>
      <p:pic>
        <p:nvPicPr>
          <p:cNvPr id="914" name="Bild" descr="Bild"/>
          <p:cNvPicPr>
            <a:picLocks noChangeAspect="1"/>
          </p:cNvPicPr>
          <p:nvPr/>
        </p:nvPicPr>
        <p:blipFill>
          <a:blip r:embed="rId5"/>
          <a:stretch>
            <a:fillRect/>
          </a:stretch>
        </p:blipFill>
        <p:spPr>
          <a:xfrm>
            <a:off x="6870424" y="1448985"/>
            <a:ext cx="3586153" cy="6850529"/>
          </a:xfrm>
          <a:prstGeom prst="rect">
            <a:avLst/>
          </a:prstGeom>
          <a:ln w="12700">
            <a:miter lim="400000"/>
          </a:ln>
        </p:spPr>
      </p:pic>
      <p:pic>
        <p:nvPicPr>
          <p:cNvPr id="915" name="Bild" descr="Bild"/>
          <p:cNvPicPr>
            <a:picLocks noChangeAspect="1"/>
          </p:cNvPicPr>
          <p:nvPr/>
        </p:nvPicPr>
        <p:blipFill>
          <a:blip r:embed="rId6"/>
          <a:stretch>
            <a:fillRect/>
          </a:stretch>
        </p:blipFill>
        <p:spPr>
          <a:xfrm>
            <a:off x="9014600" y="5304083"/>
            <a:ext cx="257584" cy="257584"/>
          </a:xfrm>
          <a:prstGeom prst="rect">
            <a:avLst/>
          </a:prstGeom>
          <a:ln w="12700">
            <a:miter lim="400000"/>
          </a:ln>
        </p:spPr>
      </p:pic>
    </p:spTree>
    <p:extLst>
      <p:ext uri="{BB962C8B-B14F-4D97-AF65-F5344CB8AC3E}">
        <p14:creationId xmlns:p14="http://schemas.microsoft.com/office/powerpoint/2010/main" val="388318595"/>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 name="Bild" descr="Bild"/>
          <p:cNvPicPr>
            <a:picLocks/>
          </p:cNvPicPr>
          <p:nvPr/>
        </p:nvPicPr>
        <p:blipFill>
          <a:blip r:embed="rId3"/>
          <a:stretch>
            <a:fillRect/>
          </a:stretch>
        </p:blipFill>
        <p:spPr>
          <a:xfrm>
            <a:off x="-4784" y="2333"/>
            <a:ext cx="12192001" cy="6853334"/>
          </a:xfrm>
          <a:prstGeom prst="rect">
            <a:avLst/>
          </a:prstGeom>
          <a:ln w="12700">
            <a:miter lim="400000"/>
          </a:ln>
        </p:spPr>
      </p:pic>
      <p:sp>
        <p:nvSpPr>
          <p:cNvPr id="943" name="Rubrik 5"/>
          <p:cNvSpPr txBox="1"/>
          <p:nvPr/>
        </p:nvSpPr>
        <p:spPr>
          <a:xfrm>
            <a:off x="4653425" y="743819"/>
            <a:ext cx="7620795" cy="33211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nSpc>
                <a:spcPct val="90000"/>
              </a:lnSpc>
              <a:defRPr sz="6100" b="1" spc="-338">
                <a:solidFill>
                  <a:srgbClr val="006180"/>
                </a:solidFill>
              </a:defRPr>
            </a:pPr>
            <a:r>
              <a:t>Frisörarbete är </a:t>
            </a:r>
          </a:p>
          <a:p>
            <a:pPr>
              <a:lnSpc>
                <a:spcPct val="90000"/>
              </a:lnSpc>
              <a:defRPr sz="6100" b="1" spc="-338">
                <a:solidFill>
                  <a:srgbClr val="006180"/>
                </a:solidFill>
              </a:defRPr>
            </a:pPr>
            <a:r>
              <a:t>lika tungt för </a:t>
            </a:r>
          </a:p>
          <a:p>
            <a:pPr>
              <a:lnSpc>
                <a:spcPct val="90000"/>
              </a:lnSpc>
              <a:defRPr sz="6100" b="1" spc="-338">
                <a:solidFill>
                  <a:srgbClr val="006180"/>
                </a:solidFill>
              </a:defRPr>
            </a:pPr>
            <a:r>
              <a:t>kroppen </a:t>
            </a:r>
            <a:r>
              <a:rPr>
                <a:solidFill>
                  <a:srgbClr val="53BDCE"/>
                </a:solidFill>
              </a:rPr>
              <a:t>som industriarbete</a:t>
            </a:r>
          </a:p>
        </p:txBody>
      </p:sp>
      <p:pic>
        <p:nvPicPr>
          <p:cNvPr id="944"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sp>
        <p:nvSpPr>
          <p:cNvPr id="945" name="Platshållare för innehåll 2"/>
          <p:cNvSpPr txBox="1">
            <a:spLocks noGrp="1"/>
          </p:cNvSpPr>
          <p:nvPr>
            <p:ph type="body" sz="quarter" idx="4294967295"/>
          </p:nvPr>
        </p:nvSpPr>
        <p:spPr>
          <a:xfrm>
            <a:off x="4734666" y="4581526"/>
            <a:ext cx="4502771" cy="1872209"/>
          </a:xfrm>
          <a:prstGeom prst="rect">
            <a:avLst/>
          </a:prstGeom>
        </p:spPr>
        <p:txBody>
          <a:bodyPr lIns="45719" tIns="45720" rIns="45719" bIns="45720" anchor="t">
            <a:normAutofit/>
          </a:bodyPr>
          <a:lstStyle/>
          <a:p>
            <a:pPr>
              <a:lnSpc>
                <a:spcPct val="90000"/>
              </a:lnSpc>
              <a:spcBef>
                <a:spcPts val="600"/>
              </a:spcBef>
              <a:defRPr sz="1400"/>
            </a:pPr>
            <a:r>
              <a:rPr dirty="0" err="1"/>
              <a:t>Ergonomiska</a:t>
            </a:r>
            <a:r>
              <a:rPr dirty="0"/>
              <a:t> problem </a:t>
            </a:r>
            <a:r>
              <a:rPr dirty="0" err="1"/>
              <a:t>är</a:t>
            </a:r>
            <a:r>
              <a:rPr dirty="0"/>
              <a:t> det </a:t>
            </a:r>
            <a:r>
              <a:rPr dirty="0" err="1"/>
              <a:t>vanligaste</a:t>
            </a:r>
            <a:r>
              <a:rPr dirty="0"/>
              <a:t> </a:t>
            </a:r>
            <a:r>
              <a:rPr dirty="0" err="1"/>
              <a:t>arbetsmiljöproblemet</a:t>
            </a:r>
            <a:r>
              <a:rPr dirty="0"/>
              <a:t> </a:t>
            </a:r>
            <a:r>
              <a:rPr dirty="0" err="1"/>
              <a:t>för</a:t>
            </a:r>
            <a:r>
              <a:rPr dirty="0"/>
              <a:t> </a:t>
            </a:r>
            <a:r>
              <a:rPr dirty="0" err="1"/>
              <a:t>frisörer</a:t>
            </a:r>
            <a:r>
              <a:rPr dirty="0"/>
              <a:t>.</a:t>
            </a:r>
          </a:p>
          <a:p>
            <a:pPr marL="0" indent="0">
              <a:lnSpc>
                <a:spcPct val="90000"/>
              </a:lnSpc>
              <a:spcBef>
                <a:spcPts val="600"/>
              </a:spcBef>
              <a:buSzTx/>
              <a:buNone/>
              <a:defRPr sz="1400"/>
            </a:pPr>
            <a:r>
              <a:rPr lang="sv-SE" dirty="0"/>
              <a:t>      </a:t>
            </a:r>
            <a:r>
              <a:rPr dirty="0"/>
              <a:t> </a:t>
            </a:r>
            <a:r>
              <a:rPr b="1" dirty="0" err="1">
                <a:solidFill>
                  <a:srgbClr val="006180"/>
                </a:solidFill>
              </a:rPr>
              <a:t>Dessutom</a:t>
            </a:r>
            <a:r>
              <a:rPr b="1" dirty="0">
                <a:solidFill>
                  <a:srgbClr val="006180"/>
                </a:solidFill>
              </a:rPr>
              <a:t>:</a:t>
            </a:r>
          </a:p>
          <a:p>
            <a:pPr>
              <a:lnSpc>
                <a:spcPct val="90000"/>
              </a:lnSpc>
              <a:spcBef>
                <a:spcPts val="600"/>
              </a:spcBef>
              <a:defRPr sz="1400"/>
            </a:pPr>
            <a:r>
              <a:rPr dirty="0" err="1"/>
              <a:t>Allergier</a:t>
            </a:r>
            <a:r>
              <a:rPr dirty="0"/>
              <a:t> </a:t>
            </a:r>
            <a:r>
              <a:rPr dirty="0" err="1"/>
              <a:t>och</a:t>
            </a:r>
            <a:r>
              <a:rPr dirty="0"/>
              <a:t> </a:t>
            </a:r>
            <a:r>
              <a:rPr dirty="0" err="1"/>
              <a:t>överkänslighet</a:t>
            </a:r>
            <a:r>
              <a:rPr dirty="0"/>
              <a:t> </a:t>
            </a:r>
            <a:r>
              <a:rPr dirty="0" err="1"/>
              <a:t>i</a:t>
            </a:r>
            <a:r>
              <a:rPr dirty="0"/>
              <a:t> </a:t>
            </a:r>
            <a:r>
              <a:rPr dirty="0" err="1"/>
              <a:t>såväl</a:t>
            </a:r>
            <a:r>
              <a:rPr dirty="0"/>
              <a:t> </a:t>
            </a:r>
            <a:r>
              <a:rPr dirty="0" err="1"/>
              <a:t>luftrör</a:t>
            </a:r>
            <a:r>
              <a:rPr dirty="0"/>
              <a:t> </a:t>
            </a:r>
            <a:r>
              <a:rPr dirty="0" err="1"/>
              <a:t>som</a:t>
            </a:r>
            <a:r>
              <a:rPr dirty="0"/>
              <a:t> </a:t>
            </a:r>
            <a:r>
              <a:rPr dirty="0" err="1"/>
              <a:t>hud</a:t>
            </a:r>
            <a:r>
              <a:rPr lang="sv-SE" dirty="0"/>
              <a:t> </a:t>
            </a:r>
            <a:endParaRPr dirty="0"/>
          </a:p>
          <a:p>
            <a:pPr>
              <a:lnSpc>
                <a:spcPct val="90000"/>
              </a:lnSpc>
              <a:spcBef>
                <a:spcPts val="600"/>
              </a:spcBef>
              <a:defRPr sz="1400"/>
            </a:pPr>
            <a:r>
              <a:rPr dirty="0" err="1"/>
              <a:t>Cancerrisk</a:t>
            </a:r>
            <a:r>
              <a:rPr lang="sv-SE" dirty="0"/>
              <a:t> </a:t>
            </a:r>
            <a:endParaRPr dirty="0"/>
          </a:p>
          <a:p>
            <a:pPr>
              <a:lnSpc>
                <a:spcPct val="90000"/>
              </a:lnSpc>
              <a:spcBef>
                <a:spcPts val="600"/>
              </a:spcBef>
              <a:defRPr sz="1400"/>
            </a:pPr>
            <a:r>
              <a:rPr dirty="0" err="1"/>
              <a:t>Kemikalier</a:t>
            </a:r>
          </a:p>
          <a:p>
            <a:pPr>
              <a:lnSpc>
                <a:spcPct val="90000"/>
              </a:lnSpc>
              <a:spcBef>
                <a:spcPts val="600"/>
              </a:spcBef>
              <a:defRPr sz="1400"/>
            </a:pPr>
            <a:r>
              <a:rPr lang="sv-SE" dirty="0"/>
              <a:t>Läs gärna mer på frisorensarbetsmiljoguide.se</a:t>
            </a:r>
          </a:p>
        </p:txBody>
      </p:sp>
      <p:pic>
        <p:nvPicPr>
          <p:cNvPr id="946" name="Bild" descr="Bild"/>
          <p:cNvPicPr>
            <a:picLocks noChangeAspect="1"/>
          </p:cNvPicPr>
          <p:nvPr/>
        </p:nvPicPr>
        <p:blipFill>
          <a:blip r:embed="rId5"/>
          <a:stretch>
            <a:fillRect/>
          </a:stretch>
        </p:blipFill>
        <p:spPr>
          <a:xfrm flipH="1">
            <a:off x="638520" y="3487931"/>
            <a:ext cx="3509058" cy="2819791"/>
          </a:xfrm>
          <a:prstGeom prst="rect">
            <a:avLst/>
          </a:prstGeom>
          <a:ln w="12700">
            <a:miter lim="400000"/>
          </a:ln>
        </p:spPr>
      </p:pic>
      <p:pic>
        <p:nvPicPr>
          <p:cNvPr id="947" name="Bild" descr="Bild"/>
          <p:cNvPicPr>
            <a:picLocks noChangeAspect="1"/>
          </p:cNvPicPr>
          <p:nvPr/>
        </p:nvPicPr>
        <p:blipFill>
          <a:blip r:embed="rId6"/>
          <a:stretch>
            <a:fillRect/>
          </a:stretch>
        </p:blipFill>
        <p:spPr>
          <a:xfrm>
            <a:off x="541671" y="1012223"/>
            <a:ext cx="2819791" cy="2819791"/>
          </a:xfrm>
          <a:prstGeom prst="rect">
            <a:avLst/>
          </a:prstGeom>
          <a:ln w="12700">
            <a:miter lim="400000"/>
          </a:ln>
        </p:spPr>
      </p:pic>
    </p:spTree>
    <p:extLst>
      <p:ext uri="{BB962C8B-B14F-4D97-AF65-F5344CB8AC3E}">
        <p14:creationId xmlns:p14="http://schemas.microsoft.com/office/powerpoint/2010/main" val="1471586771"/>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Nr-048_Norrstrandsskolan_210706.jpg" descr="Nr-048_Norrstrandsskolan_210706.jpg"/>
          <p:cNvPicPr>
            <a:picLocks noChangeAspect="1"/>
          </p:cNvPicPr>
          <p:nvPr/>
        </p:nvPicPr>
        <p:blipFill>
          <a:blip r:embed="rId3"/>
          <a:stretch>
            <a:fillRect/>
          </a:stretch>
        </p:blipFill>
        <p:spPr>
          <a:xfrm>
            <a:off x="-11" y="-63500"/>
            <a:ext cx="12192022" cy="8048196"/>
          </a:xfrm>
          <a:prstGeom prst="rect">
            <a:avLst/>
          </a:prstGeom>
          <a:ln w="12700">
            <a:miter lim="400000"/>
          </a:ln>
        </p:spPr>
      </p:pic>
      <p:pic>
        <p:nvPicPr>
          <p:cNvPr id="1035" name="Bild" descr="Bild"/>
          <p:cNvPicPr>
            <a:picLocks noChangeAspect="1"/>
          </p:cNvPicPr>
          <p:nvPr/>
        </p:nvPicPr>
        <p:blipFill>
          <a:blip r:embed="rId4"/>
          <a:stretch>
            <a:fillRect/>
          </a:stretch>
        </p:blipFill>
        <p:spPr>
          <a:xfrm>
            <a:off x="10963492" y="5729205"/>
            <a:ext cx="779510" cy="658151"/>
          </a:xfrm>
          <a:prstGeom prst="rect">
            <a:avLst/>
          </a:prstGeom>
          <a:ln w="12700">
            <a:miter lim="400000"/>
          </a:ln>
        </p:spPr>
      </p:pic>
      <p:sp>
        <p:nvSpPr>
          <p:cNvPr id="1036" name="Rubrik 5"/>
          <p:cNvSpPr txBox="1"/>
          <p:nvPr/>
        </p:nvSpPr>
        <p:spPr>
          <a:xfrm>
            <a:off x="512233" y="2586770"/>
            <a:ext cx="10117138" cy="1379660"/>
          </a:xfrm>
          <a:prstGeom prst="rect">
            <a:avLst/>
          </a:prstGeom>
          <a:ln w="12700">
            <a:miter lim="400000"/>
          </a:ln>
          <a:effectLst>
            <a:outerShdw blurRad="254000" dir="5400000" rotWithShape="0">
              <a:srgbClr val="000000">
                <a:alpha val="4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nSpc>
                <a:spcPct val="90000"/>
              </a:lnSpc>
              <a:defRPr sz="7600" b="1" spc="-422">
                <a:solidFill>
                  <a:srgbClr val="FFFFFF"/>
                </a:solidFill>
              </a:defRPr>
            </a:lvl1pPr>
          </a:lstStyle>
          <a:p>
            <a:r>
              <a:t>Stark tillsammans</a:t>
            </a:r>
          </a:p>
        </p:txBody>
      </p:sp>
    </p:spTree>
    <p:extLst>
      <p:ext uri="{BB962C8B-B14F-4D97-AF65-F5344CB8AC3E}">
        <p14:creationId xmlns:p14="http://schemas.microsoft.com/office/powerpoint/2010/main" val="1361298424"/>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Nr-048_Norrstrandsskolan_210706.jpg" descr="Nr-048_Norrstrandsskolan_210706.jpg"/>
          <p:cNvPicPr>
            <a:picLocks noChangeAspect="1"/>
          </p:cNvPicPr>
          <p:nvPr/>
        </p:nvPicPr>
        <p:blipFill>
          <a:blip r:embed="rId3"/>
          <a:stretch>
            <a:fillRect/>
          </a:stretch>
        </p:blipFill>
        <p:spPr>
          <a:xfrm>
            <a:off x="-11" y="-63500"/>
            <a:ext cx="12192022" cy="8048196"/>
          </a:xfrm>
          <a:prstGeom prst="rect">
            <a:avLst/>
          </a:prstGeom>
          <a:ln w="12700">
            <a:miter lim="400000"/>
          </a:ln>
        </p:spPr>
      </p:pic>
      <p:pic>
        <p:nvPicPr>
          <p:cNvPr id="1041" name="Bild" descr="Bild"/>
          <p:cNvPicPr>
            <a:picLocks noChangeAspect="1"/>
          </p:cNvPicPr>
          <p:nvPr/>
        </p:nvPicPr>
        <p:blipFill>
          <a:blip r:embed="rId4"/>
          <a:stretch>
            <a:fillRect/>
          </a:stretch>
        </p:blipFill>
        <p:spPr>
          <a:xfrm>
            <a:off x="9791065" y="-1685060"/>
            <a:ext cx="2181378" cy="1219587"/>
          </a:xfrm>
          <a:prstGeom prst="rect">
            <a:avLst/>
          </a:prstGeom>
          <a:ln w="12700">
            <a:miter lim="400000"/>
          </a:ln>
        </p:spPr>
      </p:pic>
      <p:pic>
        <p:nvPicPr>
          <p:cNvPr id="1042" name="Bild" descr="Bild"/>
          <p:cNvPicPr>
            <a:picLocks noChangeAspect="1"/>
          </p:cNvPicPr>
          <p:nvPr/>
        </p:nvPicPr>
        <p:blipFill>
          <a:blip r:embed="rId5"/>
          <a:stretch>
            <a:fillRect/>
          </a:stretch>
        </p:blipFill>
        <p:spPr>
          <a:xfrm>
            <a:off x="10963492" y="5729205"/>
            <a:ext cx="779510" cy="658151"/>
          </a:xfrm>
          <a:prstGeom prst="rect">
            <a:avLst/>
          </a:prstGeom>
          <a:ln w="12700">
            <a:miter lim="400000"/>
          </a:ln>
        </p:spPr>
      </p:pic>
      <p:pic>
        <p:nvPicPr>
          <p:cNvPr id="1043" name="Bild" descr="Bild"/>
          <p:cNvPicPr>
            <a:picLocks noChangeAspect="1"/>
          </p:cNvPicPr>
          <p:nvPr/>
        </p:nvPicPr>
        <p:blipFill>
          <a:blip r:embed="rId6"/>
          <a:stretch>
            <a:fillRect/>
          </a:stretch>
        </p:blipFill>
        <p:spPr>
          <a:xfrm>
            <a:off x="492727" y="3872738"/>
            <a:ext cx="2413001" cy="2413018"/>
          </a:xfrm>
          <a:prstGeom prst="rect">
            <a:avLst/>
          </a:prstGeom>
          <a:ln w="12700">
            <a:miter lim="400000"/>
          </a:ln>
        </p:spPr>
      </p:pic>
      <p:sp>
        <p:nvSpPr>
          <p:cNvPr id="1044" name="Rubrik 5"/>
          <p:cNvSpPr txBox="1"/>
          <p:nvPr/>
        </p:nvSpPr>
        <p:spPr>
          <a:xfrm>
            <a:off x="512233" y="2586770"/>
            <a:ext cx="10117138" cy="1379660"/>
          </a:xfrm>
          <a:prstGeom prst="rect">
            <a:avLst/>
          </a:prstGeom>
          <a:ln w="12700">
            <a:miter lim="400000"/>
          </a:ln>
          <a:effectLst>
            <a:outerShdw blurRad="254000" dir="5400000" rotWithShape="0">
              <a:srgbClr val="000000">
                <a:alpha val="4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nSpc>
                <a:spcPct val="90000"/>
              </a:lnSpc>
              <a:defRPr sz="7600" b="1" spc="-422">
                <a:solidFill>
                  <a:srgbClr val="FFFFFF"/>
                </a:solidFill>
              </a:defRPr>
            </a:lvl1pPr>
          </a:lstStyle>
          <a:p>
            <a:r>
              <a:t>Stark tillsammans</a:t>
            </a:r>
          </a:p>
        </p:txBody>
      </p:sp>
      <p:sp>
        <p:nvSpPr>
          <p:cNvPr id="1045" name="Rubrik 5"/>
          <p:cNvSpPr txBox="1"/>
          <p:nvPr/>
        </p:nvSpPr>
        <p:spPr>
          <a:xfrm>
            <a:off x="486443" y="4034027"/>
            <a:ext cx="2425568" cy="2327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lnSpc>
                <a:spcPct val="110000"/>
              </a:lnSpc>
              <a:defRPr sz="2400" b="1" spc="-133">
                <a:solidFill>
                  <a:srgbClr val="FFFFFF"/>
                </a:solidFill>
              </a:defRPr>
            </a:pPr>
            <a:r>
              <a:t>Engagera dig </a:t>
            </a:r>
          </a:p>
          <a:p>
            <a:pPr algn="ctr">
              <a:lnSpc>
                <a:spcPct val="110000"/>
              </a:lnSpc>
              <a:defRPr sz="2400" b="1" spc="-133">
                <a:solidFill>
                  <a:srgbClr val="FFFFFF"/>
                </a:solidFill>
              </a:defRPr>
            </a:pPr>
            <a:r>
              <a:t>– bli aktiv i </a:t>
            </a:r>
          </a:p>
          <a:p>
            <a:pPr algn="ctr">
              <a:lnSpc>
                <a:spcPct val="110000"/>
              </a:lnSpc>
              <a:defRPr sz="2400" b="1" spc="-133">
                <a:solidFill>
                  <a:srgbClr val="FFFFFF"/>
                </a:solidFill>
              </a:defRPr>
            </a:pPr>
            <a:r>
              <a:t>Handels!</a:t>
            </a:r>
          </a:p>
        </p:txBody>
      </p:sp>
    </p:spTree>
    <p:extLst>
      <p:ext uri="{BB962C8B-B14F-4D97-AF65-F5344CB8AC3E}">
        <p14:creationId xmlns:p14="http://schemas.microsoft.com/office/powerpoint/2010/main" val="318218369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Bild" descr="Bild"/>
          <p:cNvPicPr>
            <a:picLocks/>
          </p:cNvPicPr>
          <p:nvPr/>
        </p:nvPicPr>
        <p:blipFill>
          <a:blip r:embed="rId3"/>
          <a:stretch>
            <a:fillRect/>
          </a:stretch>
        </p:blipFill>
        <p:spPr>
          <a:xfrm>
            <a:off x="-1201" y="2540"/>
            <a:ext cx="12194402" cy="6858001"/>
          </a:xfrm>
          <a:prstGeom prst="rect">
            <a:avLst/>
          </a:prstGeom>
          <a:ln w="12700">
            <a:miter lim="400000"/>
          </a:ln>
        </p:spPr>
      </p:pic>
      <p:pic>
        <p:nvPicPr>
          <p:cNvPr id="106" name="Bild" descr="Bild"/>
          <p:cNvPicPr>
            <a:picLocks noChangeAspect="1"/>
          </p:cNvPicPr>
          <p:nvPr/>
        </p:nvPicPr>
        <p:blipFill>
          <a:blip r:embed="rId4"/>
          <a:stretch>
            <a:fillRect/>
          </a:stretch>
        </p:blipFill>
        <p:spPr>
          <a:xfrm>
            <a:off x="6908800" y="2527300"/>
            <a:ext cx="2483257" cy="2586914"/>
          </a:xfrm>
          <a:prstGeom prst="rect">
            <a:avLst/>
          </a:prstGeom>
          <a:ln w="12700">
            <a:miter lim="400000"/>
          </a:ln>
        </p:spPr>
      </p:pic>
      <p:sp>
        <p:nvSpPr>
          <p:cNvPr id="107" name="textruta 9"/>
          <p:cNvSpPr txBox="1"/>
          <p:nvPr/>
        </p:nvSpPr>
        <p:spPr>
          <a:xfrm>
            <a:off x="-31497" y="1787672"/>
            <a:ext cx="6269028" cy="41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200" b="1"/>
            </a:pPr>
            <a:r>
              <a:rPr>
                <a:solidFill>
                  <a:srgbClr val="E2261B"/>
                </a:solidFill>
              </a:rPr>
              <a:t>Jobba</a:t>
            </a:r>
            <a:r>
              <a:t> – Ett fackförbund per bransch</a:t>
            </a:r>
          </a:p>
        </p:txBody>
      </p:sp>
      <p:sp>
        <p:nvSpPr>
          <p:cNvPr id="108" name="textruta 10"/>
          <p:cNvSpPr txBox="1"/>
          <p:nvPr/>
        </p:nvSpPr>
        <p:spPr>
          <a:xfrm>
            <a:off x="6788637" y="1763103"/>
            <a:ext cx="3475567"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b="1"/>
            </a:pPr>
            <a:r>
              <a:rPr>
                <a:solidFill>
                  <a:srgbClr val="E32013"/>
                </a:solidFill>
              </a:rPr>
              <a:t>Äga</a:t>
            </a:r>
            <a:r>
              <a:t> – Arbetsgivare</a:t>
            </a:r>
          </a:p>
        </p:txBody>
      </p:sp>
      <p:pic>
        <p:nvPicPr>
          <p:cNvPr id="109" name="Bildobjekt 26" descr="Bildobjekt 26"/>
          <p:cNvPicPr>
            <a:picLocks noChangeAspect="1"/>
          </p:cNvPicPr>
          <p:nvPr/>
        </p:nvPicPr>
        <p:blipFill>
          <a:blip r:embed="rId5"/>
          <a:stretch>
            <a:fillRect/>
          </a:stretch>
        </p:blipFill>
        <p:spPr>
          <a:xfrm>
            <a:off x="6646172" y="5373844"/>
            <a:ext cx="832720" cy="792669"/>
          </a:xfrm>
          <a:prstGeom prst="rect">
            <a:avLst/>
          </a:prstGeom>
          <a:ln w="12700">
            <a:miter lim="400000"/>
          </a:ln>
        </p:spPr>
      </p:pic>
      <p:sp>
        <p:nvSpPr>
          <p:cNvPr id="110" name="textruta 5"/>
          <p:cNvSpPr txBox="1"/>
          <p:nvPr/>
        </p:nvSpPr>
        <p:spPr>
          <a:xfrm>
            <a:off x="7611347" y="5543193"/>
            <a:ext cx="3359547"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t">
            <a:spAutoFit/>
          </a:bodyPr>
          <a:lstStyle/>
          <a:p>
            <a:pPr>
              <a:defRPr sz="1400" b="1"/>
            </a:pPr>
            <a:r>
              <a:rPr dirty="0"/>
              <a:t>En </a:t>
            </a:r>
            <a:r>
              <a:rPr dirty="0" err="1"/>
              <a:t>arbetsgivarförening</a:t>
            </a:r>
            <a:r>
              <a:rPr dirty="0"/>
              <a:t> per </a:t>
            </a:r>
            <a:r>
              <a:rPr dirty="0" err="1"/>
              <a:t>bransch</a:t>
            </a:r>
            <a:endParaRPr lang="sv-SE" dirty="0" err="1"/>
          </a:p>
          <a:p>
            <a:pPr>
              <a:defRPr sz="1400"/>
            </a:pPr>
            <a:r>
              <a:rPr dirty="0"/>
              <a:t>Till </a:t>
            </a:r>
            <a:r>
              <a:rPr dirty="0" err="1"/>
              <a:t>exempel</a:t>
            </a:r>
            <a:r>
              <a:rPr dirty="0"/>
              <a:t> </a:t>
            </a:r>
            <a:r>
              <a:rPr dirty="0" err="1"/>
              <a:t>Sveriges</a:t>
            </a:r>
            <a:r>
              <a:rPr dirty="0"/>
              <a:t> </a:t>
            </a:r>
            <a:r>
              <a:rPr dirty="0" err="1"/>
              <a:t>Frisörföretagare</a:t>
            </a:r>
            <a:r>
              <a:rPr lang="sv-SE" dirty="0"/>
              <a:t> eller </a:t>
            </a:r>
            <a:r>
              <a:rPr lang="sv-SE" dirty="0" err="1"/>
              <a:t>Fremia</a:t>
            </a:r>
            <a:endParaRPr dirty="0" err="1"/>
          </a:p>
        </p:txBody>
      </p:sp>
      <p:sp>
        <p:nvSpPr>
          <p:cNvPr id="111" name="Rubrik 5"/>
          <p:cNvSpPr txBox="1"/>
          <p:nvPr/>
        </p:nvSpPr>
        <p:spPr>
          <a:xfrm>
            <a:off x="1569719" y="569940"/>
            <a:ext cx="9052561"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600" b="1" spc="-71">
                <a:solidFill>
                  <a:srgbClr val="E2261B"/>
                </a:solidFill>
              </a:defRPr>
            </a:lvl1pPr>
          </a:lstStyle>
          <a:p>
            <a:r>
              <a:t>Arbetsmarknadens parter</a:t>
            </a:r>
          </a:p>
        </p:txBody>
      </p:sp>
      <p:pic>
        <p:nvPicPr>
          <p:cNvPr id="112" name="Bildobjekt 19" descr="Bildobjekt 19"/>
          <p:cNvPicPr>
            <a:picLocks noChangeAspect="1"/>
          </p:cNvPicPr>
          <p:nvPr/>
        </p:nvPicPr>
        <p:blipFill>
          <a:blip r:embed="rId6"/>
          <a:stretch>
            <a:fillRect/>
          </a:stretch>
        </p:blipFill>
        <p:spPr>
          <a:xfrm>
            <a:off x="3826422" y="3844532"/>
            <a:ext cx="683415" cy="683417"/>
          </a:xfrm>
          <a:prstGeom prst="rect">
            <a:avLst/>
          </a:prstGeom>
          <a:ln w="12700">
            <a:miter lim="400000"/>
          </a:ln>
        </p:spPr>
      </p:pic>
      <p:pic>
        <p:nvPicPr>
          <p:cNvPr id="113" name="Bildobjekt 5" descr="Bildobjekt 5"/>
          <p:cNvPicPr>
            <a:picLocks noChangeAspect="1"/>
          </p:cNvPicPr>
          <p:nvPr/>
        </p:nvPicPr>
        <p:blipFill>
          <a:blip r:embed="rId7"/>
          <a:stretch>
            <a:fillRect/>
          </a:stretch>
        </p:blipFill>
        <p:spPr>
          <a:xfrm>
            <a:off x="2821892" y="3866371"/>
            <a:ext cx="727642" cy="639739"/>
          </a:xfrm>
          <a:prstGeom prst="rect">
            <a:avLst/>
          </a:prstGeom>
          <a:ln w="12700">
            <a:miter lim="400000"/>
          </a:ln>
        </p:spPr>
      </p:pic>
      <p:pic>
        <p:nvPicPr>
          <p:cNvPr id="114" name="Bildobjekt 14343" descr="Bildobjekt 14343"/>
          <p:cNvPicPr>
            <a:picLocks noChangeAspect="1"/>
          </p:cNvPicPr>
          <p:nvPr/>
        </p:nvPicPr>
        <p:blipFill>
          <a:blip r:embed="rId8"/>
          <a:stretch>
            <a:fillRect/>
          </a:stretch>
        </p:blipFill>
        <p:spPr>
          <a:xfrm>
            <a:off x="8875709" y="3652766"/>
            <a:ext cx="1561193" cy="816564"/>
          </a:xfrm>
          <a:prstGeom prst="rect">
            <a:avLst/>
          </a:prstGeom>
          <a:ln w="12700">
            <a:miter lim="400000"/>
          </a:ln>
        </p:spPr>
      </p:pic>
      <p:pic>
        <p:nvPicPr>
          <p:cNvPr id="115" name="Bildobjekt 16" descr="Bildobjekt 16"/>
          <p:cNvPicPr>
            <a:picLocks noChangeAspect="1"/>
          </p:cNvPicPr>
          <p:nvPr/>
        </p:nvPicPr>
        <p:blipFill>
          <a:blip r:embed="rId9"/>
          <a:stretch>
            <a:fillRect/>
          </a:stretch>
        </p:blipFill>
        <p:spPr>
          <a:xfrm>
            <a:off x="4712076" y="3934011"/>
            <a:ext cx="826140" cy="504458"/>
          </a:xfrm>
          <a:prstGeom prst="rect">
            <a:avLst/>
          </a:prstGeom>
          <a:ln w="12700">
            <a:miter lim="400000"/>
          </a:ln>
        </p:spPr>
      </p:pic>
      <p:sp>
        <p:nvSpPr>
          <p:cNvPr id="116" name="Rak koppling 11"/>
          <p:cNvSpPr/>
          <p:nvPr/>
        </p:nvSpPr>
        <p:spPr>
          <a:xfrm flipH="1">
            <a:off x="6240016" y="1767248"/>
            <a:ext cx="1" cy="4587599"/>
          </a:xfrm>
          <a:prstGeom prst="line">
            <a:avLst/>
          </a:prstGeom>
          <a:ln w="25400">
            <a:solidFill>
              <a:schemeClr val="accent1"/>
            </a:solidFill>
            <a:miter lim="400000"/>
          </a:ln>
        </p:spPr>
        <p:txBody>
          <a:bodyPr lIns="45719" rIns="45719"/>
          <a:lstStyle/>
          <a:p>
            <a:endParaRPr/>
          </a:p>
        </p:txBody>
      </p:sp>
      <p:pic>
        <p:nvPicPr>
          <p:cNvPr id="117" name="Bildobjekt 2" descr="Bildobjekt 2"/>
          <p:cNvPicPr>
            <a:picLocks noChangeAspect="1"/>
          </p:cNvPicPr>
          <p:nvPr/>
        </p:nvPicPr>
        <p:blipFill>
          <a:blip r:embed="rId10"/>
          <a:stretch>
            <a:fillRect/>
          </a:stretch>
        </p:blipFill>
        <p:spPr>
          <a:xfrm>
            <a:off x="10841797" y="5547014"/>
            <a:ext cx="1020557" cy="1020556"/>
          </a:xfrm>
          <a:prstGeom prst="rect">
            <a:avLst/>
          </a:prstGeom>
          <a:ln w="12700">
            <a:miter lim="400000"/>
          </a:ln>
        </p:spPr>
      </p:pic>
      <p:sp>
        <p:nvSpPr>
          <p:cNvPr id="118" name="14 fackförbund, Handels är det 3:e största"/>
          <p:cNvSpPr txBox="1"/>
          <p:nvPr/>
        </p:nvSpPr>
        <p:spPr>
          <a:xfrm>
            <a:off x="1478141" y="5746393"/>
            <a:ext cx="3415145" cy="288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tabLst>
                <a:tab pos="1079500" algn="l"/>
                <a:tab pos="1219200" algn="l"/>
                <a:tab pos="1397000" algn="l"/>
              </a:tabLst>
              <a:defRPr sz="1400"/>
            </a:lvl1pPr>
          </a:lstStyle>
          <a:p>
            <a:r>
              <a:t>14 fackförbund, Handels är det 3:e största</a:t>
            </a:r>
          </a:p>
        </p:txBody>
      </p:sp>
      <p:sp>
        <p:nvSpPr>
          <p:cNvPr id="119" name="Rak koppling 11"/>
          <p:cNvSpPr/>
          <p:nvPr/>
        </p:nvSpPr>
        <p:spPr>
          <a:xfrm flipH="1">
            <a:off x="3185712" y="4675794"/>
            <a:ext cx="1" cy="1020557"/>
          </a:xfrm>
          <a:prstGeom prst="line">
            <a:avLst/>
          </a:prstGeom>
          <a:ln w="25400">
            <a:solidFill>
              <a:schemeClr val="accent1"/>
            </a:solidFill>
            <a:miter lim="400000"/>
            <a:tailEnd type="triangle"/>
          </a:ln>
        </p:spPr>
        <p:txBody>
          <a:bodyPr lIns="45719" rIns="45719"/>
          <a:lstStyle/>
          <a:p>
            <a:endParaRPr/>
          </a:p>
        </p:txBody>
      </p:sp>
      <p:pic>
        <p:nvPicPr>
          <p:cNvPr id="120" name="Bild" descr="Bild"/>
          <p:cNvPicPr>
            <a:picLocks noChangeAspect="1"/>
          </p:cNvPicPr>
          <p:nvPr/>
        </p:nvPicPr>
        <p:blipFill>
          <a:blip r:embed="rId11"/>
          <a:stretch>
            <a:fillRect/>
          </a:stretch>
        </p:blipFill>
        <p:spPr>
          <a:xfrm>
            <a:off x="685800" y="2692400"/>
            <a:ext cx="2483257" cy="2586914"/>
          </a:xfrm>
          <a:prstGeom prst="rect">
            <a:avLst/>
          </a:prstGeom>
          <a:ln w="12700">
            <a:miter lim="400000"/>
          </a:ln>
        </p:spPr>
      </p:pic>
    </p:spTree>
    <p:extLst>
      <p:ext uri="{BB962C8B-B14F-4D97-AF65-F5344CB8AC3E}">
        <p14:creationId xmlns:p14="http://schemas.microsoft.com/office/powerpoint/2010/main" val="2666909668"/>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Bild" descr="Bild"/>
          <p:cNvPicPr>
            <a:picLocks/>
          </p:cNvPicPr>
          <p:nvPr/>
        </p:nvPicPr>
        <p:blipFill>
          <a:blip r:embed="rId3"/>
          <a:stretch>
            <a:fillRect/>
          </a:stretch>
        </p:blipFill>
        <p:spPr>
          <a:xfrm>
            <a:off x="6337" y="3735"/>
            <a:ext cx="12179326" cy="6850530"/>
          </a:xfrm>
          <a:prstGeom prst="rect">
            <a:avLst/>
          </a:prstGeom>
          <a:ln w="12700">
            <a:miter lim="400000"/>
          </a:ln>
        </p:spPr>
      </p:pic>
      <p:sp>
        <p:nvSpPr>
          <p:cNvPr id="1025" name="Rubrik 5"/>
          <p:cNvSpPr txBox="1"/>
          <p:nvPr/>
        </p:nvSpPr>
        <p:spPr>
          <a:xfrm>
            <a:off x="575733" y="617793"/>
            <a:ext cx="11040534" cy="29336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a:lnSpc>
                <a:spcPct val="90000"/>
              </a:lnSpc>
              <a:defRPr sz="6100" b="1" spc="-338">
                <a:solidFill>
                  <a:srgbClr val="D13826"/>
                </a:solidFill>
              </a:defRPr>
            </a:pPr>
            <a:r>
              <a:t>Elevmedlemskap –</a:t>
            </a:r>
          </a:p>
          <a:p>
            <a:pPr>
              <a:lnSpc>
                <a:spcPct val="90000"/>
              </a:lnSpc>
              <a:defRPr sz="6100" b="1" spc="-338">
                <a:solidFill>
                  <a:srgbClr val="832430"/>
                </a:solidFill>
              </a:defRPr>
            </a:pPr>
            <a:r>
              <a:t>För din trygghet på arbetsplatsen</a:t>
            </a:r>
          </a:p>
        </p:txBody>
      </p:sp>
      <p:pic>
        <p:nvPicPr>
          <p:cNvPr id="1026" name="Pennanteckning 4" descr="Pennanteckning 4"/>
          <p:cNvPicPr>
            <a:picLocks noChangeAspect="1"/>
          </p:cNvPicPr>
          <p:nvPr/>
        </p:nvPicPr>
        <p:blipFill>
          <a:blip r:embed="rId4"/>
          <a:stretch>
            <a:fillRect/>
          </a:stretch>
        </p:blipFill>
        <p:spPr>
          <a:xfrm>
            <a:off x="10011251" y="956107"/>
            <a:ext cx="17681" cy="13192"/>
          </a:xfrm>
          <a:prstGeom prst="rect">
            <a:avLst/>
          </a:prstGeom>
          <a:ln w="12700">
            <a:miter lim="400000"/>
          </a:ln>
        </p:spPr>
      </p:pic>
      <p:sp>
        <p:nvSpPr>
          <p:cNvPr id="1027" name="Platshållare för innehåll 2"/>
          <p:cNvSpPr txBox="1">
            <a:spLocks noGrp="1"/>
          </p:cNvSpPr>
          <p:nvPr>
            <p:ph type="body" sz="half" idx="4294967295"/>
          </p:nvPr>
        </p:nvSpPr>
        <p:spPr>
          <a:xfrm>
            <a:off x="653107" y="2767942"/>
            <a:ext cx="5718026" cy="3749879"/>
          </a:xfrm>
          <a:prstGeom prst="rect">
            <a:avLst/>
          </a:prstGeom>
        </p:spPr>
        <p:txBody>
          <a:bodyPr>
            <a:normAutofit lnSpcReduction="10000"/>
          </a:bodyPr>
          <a:lstStyle/>
          <a:p>
            <a:pPr>
              <a:lnSpc>
                <a:spcPct val="110000"/>
              </a:lnSpc>
              <a:spcBef>
                <a:spcPts val="600"/>
              </a:spcBef>
              <a:defRPr sz="1400"/>
            </a:pPr>
            <a:r>
              <a:rPr dirty="0" err="1"/>
              <a:t>Alla</a:t>
            </a:r>
            <a:r>
              <a:rPr dirty="0"/>
              <a:t> </a:t>
            </a:r>
            <a:r>
              <a:rPr dirty="0" err="1"/>
              <a:t>som</a:t>
            </a:r>
            <a:r>
              <a:rPr dirty="0"/>
              <a:t> </a:t>
            </a:r>
            <a:r>
              <a:rPr dirty="0" err="1"/>
              <a:t>går</a:t>
            </a:r>
            <a:r>
              <a:rPr dirty="0"/>
              <a:t> </a:t>
            </a:r>
            <a:r>
              <a:rPr dirty="0" err="1"/>
              <a:t>gymnasiets</a:t>
            </a:r>
            <a:r>
              <a:rPr dirty="0"/>
              <a:t> </a:t>
            </a:r>
            <a:r>
              <a:rPr lang="sv-SE" dirty="0"/>
              <a:t>försäljning- och serviceprogram (tidigare kallat h</a:t>
            </a:r>
            <a:r>
              <a:rPr dirty="0" err="1"/>
              <a:t>andels</a:t>
            </a:r>
            <a:r>
              <a:rPr dirty="0"/>
              <a:t>- och </a:t>
            </a:r>
            <a:r>
              <a:rPr dirty="0" err="1"/>
              <a:t>administrationsprogram</a:t>
            </a:r>
            <a:r>
              <a:rPr lang="sv-SE" dirty="0"/>
              <a:t>)</a:t>
            </a:r>
            <a:r>
              <a:rPr dirty="0"/>
              <a:t> </a:t>
            </a:r>
            <a:r>
              <a:rPr dirty="0" err="1"/>
              <a:t>eller</a:t>
            </a:r>
            <a:r>
              <a:rPr dirty="0"/>
              <a:t> </a:t>
            </a:r>
            <a:r>
              <a:rPr lang="sv-SE" dirty="0"/>
              <a:t>h</a:t>
            </a:r>
            <a:r>
              <a:rPr dirty="0" err="1"/>
              <a:t>antverksprogram</a:t>
            </a:r>
            <a:r>
              <a:rPr dirty="0"/>
              <a:t> </a:t>
            </a:r>
            <a:r>
              <a:rPr lang="sv-SE" dirty="0"/>
              <a:t>–</a:t>
            </a:r>
            <a:r>
              <a:rPr dirty="0"/>
              <a:t> t ex florist, </a:t>
            </a:r>
            <a:r>
              <a:rPr dirty="0" err="1"/>
              <a:t>frisör</a:t>
            </a:r>
            <a:r>
              <a:rPr dirty="0"/>
              <a:t>, stylist, </a:t>
            </a:r>
            <a:r>
              <a:rPr dirty="0" err="1"/>
              <a:t>skönhetsvård</a:t>
            </a:r>
            <a:r>
              <a:rPr dirty="0"/>
              <a:t> och </a:t>
            </a:r>
            <a:r>
              <a:rPr dirty="0" err="1"/>
              <a:t>textil</a:t>
            </a:r>
            <a:r>
              <a:rPr dirty="0"/>
              <a:t>/mode/design </a:t>
            </a:r>
            <a:r>
              <a:rPr lang="sv-SE" dirty="0"/>
              <a:t>–</a:t>
            </a:r>
            <a:r>
              <a:rPr dirty="0"/>
              <a:t> </a:t>
            </a:r>
            <a:r>
              <a:rPr dirty="0" err="1"/>
              <a:t>kan</a:t>
            </a:r>
            <a:r>
              <a:rPr dirty="0"/>
              <a:t> </a:t>
            </a:r>
            <a:r>
              <a:rPr dirty="0" err="1"/>
              <a:t>bli</a:t>
            </a:r>
            <a:r>
              <a:rPr dirty="0"/>
              <a:t> </a:t>
            </a:r>
            <a:r>
              <a:rPr dirty="0" err="1"/>
              <a:t>elevmedlemmar</a:t>
            </a:r>
            <a:r>
              <a:rPr dirty="0"/>
              <a:t> </a:t>
            </a:r>
            <a:r>
              <a:rPr dirty="0" err="1"/>
              <a:t>i</a:t>
            </a:r>
            <a:r>
              <a:rPr dirty="0"/>
              <a:t> Handels. </a:t>
            </a:r>
            <a:br>
              <a:rPr dirty="0"/>
            </a:br>
            <a:r>
              <a:rPr dirty="0"/>
              <a:t>Det </a:t>
            </a:r>
            <a:r>
              <a:rPr dirty="0" err="1"/>
              <a:t>gäller</a:t>
            </a:r>
            <a:r>
              <a:rPr dirty="0"/>
              <a:t> </a:t>
            </a:r>
            <a:r>
              <a:rPr dirty="0" err="1"/>
              <a:t>också</a:t>
            </a:r>
            <a:r>
              <a:rPr dirty="0"/>
              <a:t> </a:t>
            </a:r>
            <a:r>
              <a:rPr dirty="0" err="1"/>
              <a:t>likvärdig</a:t>
            </a:r>
            <a:r>
              <a:rPr dirty="0"/>
              <a:t> </a:t>
            </a:r>
            <a:r>
              <a:rPr dirty="0" err="1"/>
              <a:t>gymnasial</a:t>
            </a:r>
            <a:r>
              <a:rPr dirty="0"/>
              <a:t> </a:t>
            </a:r>
            <a:r>
              <a:rPr dirty="0" err="1"/>
              <a:t>vuxen</a:t>
            </a:r>
            <a:r>
              <a:rPr dirty="0"/>
              <a:t>- </a:t>
            </a:r>
            <a:r>
              <a:rPr dirty="0" err="1"/>
              <a:t>eller</a:t>
            </a:r>
            <a:r>
              <a:rPr dirty="0"/>
              <a:t> </a:t>
            </a:r>
            <a:r>
              <a:rPr dirty="0" err="1"/>
              <a:t>yrkesutbildning</a:t>
            </a:r>
            <a:r>
              <a:rPr dirty="0"/>
              <a:t> </a:t>
            </a:r>
          </a:p>
          <a:p>
            <a:pPr>
              <a:lnSpc>
                <a:spcPct val="110000"/>
              </a:lnSpc>
              <a:spcBef>
                <a:spcPts val="600"/>
              </a:spcBef>
              <a:defRPr sz="1400"/>
            </a:pPr>
            <a:r>
              <a:rPr dirty="0"/>
              <a:t>Det </a:t>
            </a:r>
            <a:r>
              <a:rPr dirty="0" err="1"/>
              <a:t>är</a:t>
            </a:r>
            <a:r>
              <a:rPr dirty="0"/>
              <a:t> </a:t>
            </a:r>
            <a:r>
              <a:rPr dirty="0" err="1"/>
              <a:t>helt</a:t>
            </a:r>
            <a:r>
              <a:rPr dirty="0"/>
              <a:t> gratis</a:t>
            </a:r>
          </a:p>
          <a:p>
            <a:pPr>
              <a:lnSpc>
                <a:spcPct val="110000"/>
              </a:lnSpc>
              <a:spcBef>
                <a:spcPts val="600"/>
              </a:spcBef>
              <a:defRPr sz="1400"/>
            </a:pPr>
            <a:r>
              <a:rPr dirty="0"/>
              <a:t>Som </a:t>
            </a:r>
            <a:r>
              <a:rPr dirty="0" err="1"/>
              <a:t>elevmedlem</a:t>
            </a:r>
            <a:r>
              <a:rPr dirty="0"/>
              <a:t> </a:t>
            </a:r>
            <a:r>
              <a:rPr dirty="0" err="1"/>
              <a:t>har</a:t>
            </a:r>
            <a:r>
              <a:rPr dirty="0"/>
              <a:t> du </a:t>
            </a:r>
            <a:r>
              <a:rPr dirty="0" err="1"/>
              <a:t>facket</a:t>
            </a:r>
            <a:r>
              <a:rPr dirty="0"/>
              <a:t> </a:t>
            </a:r>
            <a:r>
              <a:rPr dirty="0" err="1"/>
              <a:t>i</a:t>
            </a:r>
            <a:r>
              <a:rPr dirty="0"/>
              <a:t> </a:t>
            </a:r>
            <a:r>
              <a:rPr dirty="0" err="1"/>
              <a:t>ryggen</a:t>
            </a:r>
            <a:r>
              <a:rPr dirty="0"/>
              <a:t> </a:t>
            </a:r>
            <a:r>
              <a:rPr dirty="0" err="1"/>
              <a:t>när</a:t>
            </a:r>
            <a:r>
              <a:rPr dirty="0"/>
              <a:t> du </a:t>
            </a:r>
            <a:r>
              <a:rPr dirty="0" err="1"/>
              <a:t>är</a:t>
            </a:r>
            <a:r>
              <a:rPr dirty="0"/>
              <a:t> </a:t>
            </a:r>
            <a:r>
              <a:rPr dirty="0" err="1"/>
              <a:t>ute</a:t>
            </a:r>
            <a:r>
              <a:rPr dirty="0"/>
              <a:t> </a:t>
            </a:r>
            <a:r>
              <a:rPr dirty="0" err="1"/>
              <a:t>på</a:t>
            </a:r>
            <a:r>
              <a:rPr dirty="0"/>
              <a:t> </a:t>
            </a:r>
            <a:r>
              <a:rPr dirty="0" err="1"/>
              <a:t>praktik</a:t>
            </a:r>
            <a:r>
              <a:rPr dirty="0"/>
              <a:t> och </a:t>
            </a:r>
            <a:r>
              <a:rPr dirty="0" err="1"/>
              <a:t>jobbar</a:t>
            </a:r>
            <a:r>
              <a:rPr dirty="0"/>
              <a:t> extra</a:t>
            </a:r>
          </a:p>
          <a:p>
            <a:pPr>
              <a:lnSpc>
                <a:spcPct val="110000"/>
              </a:lnSpc>
              <a:spcBef>
                <a:spcPts val="600"/>
              </a:spcBef>
              <a:defRPr sz="1400"/>
            </a:pPr>
            <a:r>
              <a:rPr dirty="0"/>
              <a:t>Du </a:t>
            </a:r>
            <a:r>
              <a:rPr dirty="0" err="1"/>
              <a:t>får</a:t>
            </a:r>
            <a:r>
              <a:rPr dirty="0"/>
              <a:t> </a:t>
            </a:r>
            <a:r>
              <a:rPr dirty="0" err="1"/>
              <a:t>facklig</a:t>
            </a:r>
            <a:r>
              <a:rPr dirty="0"/>
              <a:t> </a:t>
            </a:r>
            <a:r>
              <a:rPr dirty="0" err="1"/>
              <a:t>rådgivning</a:t>
            </a:r>
            <a:r>
              <a:rPr dirty="0"/>
              <a:t> </a:t>
            </a:r>
            <a:r>
              <a:rPr dirty="0" err="1"/>
              <a:t>från</a:t>
            </a:r>
            <a:r>
              <a:rPr dirty="0"/>
              <a:t> </a:t>
            </a:r>
            <a:r>
              <a:rPr b="1" dirty="0"/>
              <a:t>Handels </a:t>
            </a:r>
            <a:r>
              <a:rPr b="1" dirty="0" err="1"/>
              <a:t>Direkt</a:t>
            </a:r>
            <a:r>
              <a:rPr b="1" dirty="0"/>
              <a:t>, 0771-666 444</a:t>
            </a:r>
          </a:p>
          <a:p>
            <a:pPr>
              <a:lnSpc>
                <a:spcPct val="110000"/>
              </a:lnSpc>
              <a:spcBef>
                <a:spcPts val="600"/>
              </a:spcBef>
              <a:defRPr sz="1400"/>
            </a:pPr>
            <a:r>
              <a:rPr dirty="0"/>
              <a:t>Du </a:t>
            </a:r>
            <a:r>
              <a:rPr dirty="0" err="1"/>
              <a:t>kan</a:t>
            </a:r>
            <a:r>
              <a:rPr dirty="0"/>
              <a:t> </a:t>
            </a:r>
            <a:r>
              <a:rPr dirty="0" err="1"/>
              <a:t>få</a:t>
            </a:r>
            <a:r>
              <a:rPr dirty="0"/>
              <a:t> </a:t>
            </a:r>
            <a:r>
              <a:rPr dirty="0" err="1"/>
              <a:t>förhandlingshjälp</a:t>
            </a:r>
            <a:endParaRPr dirty="0"/>
          </a:p>
          <a:p>
            <a:pPr>
              <a:lnSpc>
                <a:spcPct val="110000"/>
              </a:lnSpc>
              <a:spcBef>
                <a:spcPts val="600"/>
              </a:spcBef>
              <a:defRPr sz="1400"/>
            </a:pPr>
            <a:r>
              <a:rPr dirty="0"/>
              <a:t>Du </a:t>
            </a:r>
            <a:r>
              <a:rPr dirty="0" err="1"/>
              <a:t>kan</a:t>
            </a:r>
            <a:r>
              <a:rPr dirty="0"/>
              <a:t> </a:t>
            </a:r>
            <a:r>
              <a:rPr dirty="0" err="1"/>
              <a:t>gå</a:t>
            </a:r>
            <a:r>
              <a:rPr dirty="0"/>
              <a:t> </a:t>
            </a:r>
            <a:r>
              <a:rPr dirty="0" err="1"/>
              <a:t>på</a:t>
            </a:r>
            <a:r>
              <a:rPr dirty="0"/>
              <a:t> </a:t>
            </a:r>
            <a:r>
              <a:rPr dirty="0" err="1"/>
              <a:t>facklig</a:t>
            </a:r>
            <a:r>
              <a:rPr dirty="0"/>
              <a:t> </a:t>
            </a:r>
            <a:r>
              <a:rPr dirty="0" err="1"/>
              <a:t>utbildning</a:t>
            </a:r>
            <a:r>
              <a:rPr dirty="0"/>
              <a:t> och </a:t>
            </a:r>
            <a:r>
              <a:rPr dirty="0" err="1"/>
              <a:t>får</a:t>
            </a:r>
            <a:r>
              <a:rPr dirty="0"/>
              <a:t> </a:t>
            </a:r>
            <a:r>
              <a:rPr dirty="0" err="1"/>
              <a:t>vår</a:t>
            </a:r>
            <a:r>
              <a:rPr dirty="0"/>
              <a:t> </a:t>
            </a:r>
            <a:r>
              <a:rPr dirty="0" err="1"/>
              <a:t>medlemstidning</a:t>
            </a:r>
            <a:r>
              <a:rPr dirty="0"/>
              <a:t> Handelsnytt</a:t>
            </a:r>
          </a:p>
          <a:p>
            <a:pPr>
              <a:lnSpc>
                <a:spcPct val="110000"/>
              </a:lnSpc>
              <a:spcBef>
                <a:spcPts val="600"/>
              </a:spcBef>
              <a:defRPr sz="1400"/>
            </a:pPr>
            <a:r>
              <a:rPr dirty="0" err="1"/>
              <a:t>Efter</a:t>
            </a:r>
            <a:r>
              <a:rPr dirty="0"/>
              <a:t> </a:t>
            </a:r>
            <a:r>
              <a:rPr dirty="0" err="1"/>
              <a:t>avslutade</a:t>
            </a:r>
            <a:r>
              <a:rPr dirty="0"/>
              <a:t> studier </a:t>
            </a:r>
            <a:r>
              <a:rPr dirty="0" err="1"/>
              <a:t>kontaktar</a:t>
            </a:r>
            <a:r>
              <a:rPr dirty="0"/>
              <a:t> vi dig med </a:t>
            </a:r>
            <a:r>
              <a:rPr dirty="0" err="1"/>
              <a:t>viktig</a:t>
            </a:r>
            <a:r>
              <a:rPr dirty="0"/>
              <a:t> information om </a:t>
            </a:r>
            <a:r>
              <a:rPr dirty="0" err="1"/>
              <a:t>vad</a:t>
            </a:r>
            <a:r>
              <a:rPr dirty="0"/>
              <a:t> du ska </a:t>
            </a:r>
            <a:r>
              <a:rPr dirty="0" err="1"/>
              <a:t>tänka</a:t>
            </a:r>
            <a:r>
              <a:rPr dirty="0"/>
              <a:t> </a:t>
            </a:r>
            <a:r>
              <a:rPr dirty="0" err="1"/>
              <a:t>på</a:t>
            </a:r>
            <a:r>
              <a:rPr dirty="0"/>
              <a:t> </a:t>
            </a:r>
            <a:r>
              <a:rPr dirty="0" err="1"/>
              <a:t>som</a:t>
            </a:r>
            <a:r>
              <a:rPr dirty="0"/>
              <a:t> </a:t>
            </a:r>
            <a:r>
              <a:rPr dirty="0" err="1"/>
              <a:t>ny</a:t>
            </a:r>
            <a:r>
              <a:rPr dirty="0"/>
              <a:t> </a:t>
            </a:r>
            <a:r>
              <a:rPr dirty="0" err="1"/>
              <a:t>på</a:t>
            </a:r>
            <a:r>
              <a:rPr dirty="0"/>
              <a:t> </a:t>
            </a:r>
            <a:r>
              <a:rPr dirty="0" err="1"/>
              <a:t>arbetsmarknaden</a:t>
            </a:r>
            <a:endParaRPr dirty="0"/>
          </a:p>
        </p:txBody>
      </p:sp>
      <p:pic>
        <p:nvPicPr>
          <p:cNvPr id="1028"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pic>
        <p:nvPicPr>
          <p:cNvPr id="1029" name="Bild" descr="Bild"/>
          <p:cNvPicPr>
            <a:picLocks noChangeAspect="1"/>
          </p:cNvPicPr>
          <p:nvPr/>
        </p:nvPicPr>
        <p:blipFill>
          <a:blip r:embed="rId6"/>
          <a:stretch>
            <a:fillRect/>
          </a:stretch>
        </p:blipFill>
        <p:spPr>
          <a:xfrm rot="1500000">
            <a:off x="6989709" y="2641600"/>
            <a:ext cx="3371304" cy="351203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9" name="Bild" descr="Bild"/>
          <p:cNvPicPr>
            <a:picLocks/>
          </p:cNvPicPr>
          <p:nvPr/>
        </p:nvPicPr>
        <p:blipFill>
          <a:blip r:embed="rId3"/>
          <a:stretch>
            <a:fillRect/>
          </a:stretch>
        </p:blipFill>
        <p:spPr>
          <a:xfrm>
            <a:off x="-1367" y="2806"/>
            <a:ext cx="12194734" cy="6865088"/>
          </a:xfrm>
          <a:prstGeom prst="rect">
            <a:avLst/>
          </a:prstGeom>
          <a:ln w="12700">
            <a:miter lim="400000"/>
          </a:ln>
        </p:spPr>
      </p:pic>
      <p:pic>
        <p:nvPicPr>
          <p:cNvPr id="1080"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pic>
        <p:nvPicPr>
          <p:cNvPr id="1081" name="Bildobjekt 9" descr="Bildobjekt 9"/>
          <p:cNvPicPr>
            <a:picLocks noChangeAspect="1"/>
          </p:cNvPicPr>
          <p:nvPr/>
        </p:nvPicPr>
        <p:blipFill>
          <a:blip r:embed="rId5"/>
          <a:stretch>
            <a:fillRect/>
          </a:stretch>
        </p:blipFill>
        <p:spPr>
          <a:xfrm>
            <a:off x="1489500" y="3682627"/>
            <a:ext cx="648073" cy="648073"/>
          </a:xfrm>
          <a:prstGeom prst="rect">
            <a:avLst/>
          </a:prstGeom>
          <a:ln w="12700">
            <a:miter lim="400000"/>
          </a:ln>
          <a:effectLst>
            <a:reflection stA="52000" endPos="40000" dir="5400000" sy="-100000" algn="bl" rotWithShape="0"/>
          </a:effectLst>
        </p:spPr>
      </p:pic>
      <p:sp>
        <p:nvSpPr>
          <p:cNvPr id="1082" name="Rektangel 3"/>
          <p:cNvSpPr txBox="1"/>
          <p:nvPr/>
        </p:nvSpPr>
        <p:spPr>
          <a:xfrm>
            <a:off x="718895" y="4799541"/>
            <a:ext cx="4480561"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b="1"/>
            </a:pPr>
            <a:r>
              <a:rPr dirty="0"/>
              <a:t>Handels </a:t>
            </a:r>
            <a:r>
              <a:rPr dirty="0" err="1"/>
              <a:t>Direkt</a:t>
            </a:r>
            <a:r>
              <a:rPr dirty="0"/>
              <a:t>: </a:t>
            </a:r>
            <a:r>
              <a:rPr dirty="0">
                <a:solidFill>
                  <a:srgbClr val="C00000"/>
                </a:solidFill>
              </a:rPr>
              <a:t>0771-666 444</a:t>
            </a:r>
            <a:br>
              <a:rPr dirty="0">
                <a:solidFill>
                  <a:srgbClr val="C00000"/>
                </a:solidFill>
              </a:rPr>
            </a:br>
            <a:r>
              <a:rPr dirty="0"/>
              <a:t>Webb: </a:t>
            </a:r>
            <a:r>
              <a:rPr dirty="0">
                <a:solidFill>
                  <a:srgbClr val="C00000"/>
                </a:solidFill>
              </a:rPr>
              <a:t>Handels.se</a:t>
            </a:r>
            <a:br>
              <a:rPr lang="sv-SE" dirty="0">
                <a:solidFill>
                  <a:srgbClr val="C00000"/>
                </a:solidFill>
              </a:rPr>
            </a:br>
            <a:r>
              <a:rPr dirty="0"/>
              <a:t>Facebook: </a:t>
            </a:r>
            <a:r>
              <a:rPr dirty="0" err="1">
                <a:solidFill>
                  <a:srgbClr val="C00000"/>
                </a:solidFill>
              </a:rPr>
              <a:t>Handelsanställdas</a:t>
            </a:r>
            <a:r>
              <a:rPr dirty="0">
                <a:solidFill>
                  <a:srgbClr val="C00000"/>
                </a:solidFill>
              </a:rPr>
              <a:t> </a:t>
            </a:r>
            <a:r>
              <a:rPr dirty="0" err="1">
                <a:solidFill>
                  <a:srgbClr val="C00000"/>
                </a:solidFill>
              </a:rPr>
              <a:t>förbund</a:t>
            </a:r>
            <a:endParaRPr dirty="0">
              <a:solidFill>
                <a:srgbClr val="C00000"/>
              </a:solidFill>
            </a:endParaRPr>
          </a:p>
          <a:p>
            <a:pPr>
              <a:defRPr b="1"/>
            </a:pPr>
            <a:r>
              <a:rPr dirty="0"/>
              <a:t>Instagram: </a:t>
            </a:r>
            <a:r>
              <a:rPr dirty="0" err="1">
                <a:solidFill>
                  <a:srgbClr val="C00000"/>
                </a:solidFill>
              </a:rPr>
              <a:t>handelsfacket</a:t>
            </a:r>
            <a:endParaRPr dirty="0">
              <a:solidFill>
                <a:srgbClr val="C00000"/>
              </a:solidFill>
            </a:endParaRPr>
          </a:p>
          <a:p>
            <a:pPr>
              <a:defRPr b="1"/>
            </a:pPr>
            <a:r>
              <a:rPr dirty="0"/>
              <a:t>Twitter: </a:t>
            </a:r>
            <a:r>
              <a:rPr dirty="0">
                <a:solidFill>
                  <a:srgbClr val="C00000"/>
                </a:solidFill>
              </a:rPr>
              <a:t>@Handels_facket</a:t>
            </a:r>
          </a:p>
        </p:txBody>
      </p:sp>
      <p:pic>
        <p:nvPicPr>
          <p:cNvPr id="1083" name="Bildobjekt 15" descr="Bildobjekt 15"/>
          <p:cNvPicPr>
            <a:picLocks noChangeAspect="1"/>
          </p:cNvPicPr>
          <p:nvPr/>
        </p:nvPicPr>
        <p:blipFill>
          <a:blip r:embed="rId6"/>
          <a:stretch>
            <a:fillRect/>
          </a:stretch>
        </p:blipFill>
        <p:spPr>
          <a:xfrm>
            <a:off x="696888" y="3676808"/>
            <a:ext cx="648073" cy="648073"/>
          </a:xfrm>
          <a:prstGeom prst="rect">
            <a:avLst/>
          </a:prstGeom>
          <a:ln w="12700">
            <a:miter lim="400000"/>
          </a:ln>
          <a:effectLst>
            <a:reflection stA="52000" endPos="40000" dir="5400000" sy="-100000" algn="bl" rotWithShape="0"/>
          </a:effectLst>
        </p:spPr>
      </p:pic>
      <p:pic>
        <p:nvPicPr>
          <p:cNvPr id="1084" name="Bildobjekt 17" descr="Bildobjekt 17"/>
          <p:cNvPicPr>
            <a:picLocks noChangeAspect="1"/>
          </p:cNvPicPr>
          <p:nvPr/>
        </p:nvPicPr>
        <p:blipFill>
          <a:blip r:embed="rId7"/>
          <a:srcRect b="5070"/>
          <a:stretch>
            <a:fillRect/>
          </a:stretch>
        </p:blipFill>
        <p:spPr>
          <a:xfrm>
            <a:off x="3226296" y="3643793"/>
            <a:ext cx="723601" cy="686907"/>
          </a:xfrm>
          <a:prstGeom prst="rect">
            <a:avLst/>
          </a:prstGeom>
          <a:ln w="12700">
            <a:miter lim="400000"/>
          </a:ln>
          <a:effectLst>
            <a:reflection stA="52000" endPos="40000" dir="5400000" sy="-100000" algn="bl" rotWithShape="0"/>
          </a:effectLst>
        </p:spPr>
      </p:pic>
      <p:pic>
        <p:nvPicPr>
          <p:cNvPr id="1085" name="Bildobjekt 21" descr="Bildobjekt 21"/>
          <p:cNvPicPr>
            <a:picLocks noChangeAspect="1"/>
          </p:cNvPicPr>
          <p:nvPr/>
        </p:nvPicPr>
        <p:blipFill>
          <a:blip r:embed="rId8"/>
          <a:srcRect b="9720"/>
          <a:stretch>
            <a:fillRect/>
          </a:stretch>
        </p:blipFill>
        <p:spPr>
          <a:xfrm>
            <a:off x="2327945" y="3610619"/>
            <a:ext cx="805302" cy="727021"/>
          </a:xfrm>
          <a:prstGeom prst="rect">
            <a:avLst/>
          </a:prstGeom>
          <a:ln w="12700">
            <a:miter lim="400000"/>
          </a:ln>
          <a:effectLst>
            <a:reflection stA="52000" endPos="40000" dir="5400000" sy="-100000" algn="bl" rotWithShape="0"/>
          </a:effectLst>
        </p:spPr>
      </p:pic>
      <p:sp>
        <p:nvSpPr>
          <p:cNvPr id="1086" name="Rubrik 5"/>
          <p:cNvSpPr txBox="1"/>
          <p:nvPr/>
        </p:nvSpPr>
        <p:spPr>
          <a:xfrm>
            <a:off x="664633" y="668593"/>
            <a:ext cx="6099969" cy="473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nSpc>
                <a:spcPct val="90000"/>
              </a:lnSpc>
              <a:defRPr sz="7600" b="1" spc="-422">
                <a:solidFill>
                  <a:srgbClr val="832330"/>
                </a:solidFill>
              </a:defRPr>
            </a:lvl1pPr>
          </a:lstStyle>
          <a:p>
            <a:r>
              <a:t>Tack för att du lyssnade!</a:t>
            </a:r>
          </a:p>
        </p:txBody>
      </p:sp>
    </p:spTree>
    <p:extLst>
      <p:ext uri="{BB962C8B-B14F-4D97-AF65-F5344CB8AC3E}">
        <p14:creationId xmlns:p14="http://schemas.microsoft.com/office/powerpoint/2010/main" val="152505239"/>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Bild" descr="Bild"/>
          <p:cNvPicPr>
            <a:picLocks/>
          </p:cNvPicPr>
          <p:nvPr/>
        </p:nvPicPr>
        <p:blipFill>
          <a:blip r:embed="rId3"/>
          <a:stretch>
            <a:fillRect/>
          </a:stretch>
        </p:blipFill>
        <p:spPr>
          <a:xfrm>
            <a:off x="713" y="-100"/>
            <a:ext cx="12190573" cy="6858200"/>
          </a:xfrm>
          <a:prstGeom prst="rect">
            <a:avLst/>
          </a:prstGeom>
          <a:ln w="12700">
            <a:miter lim="400000"/>
          </a:ln>
        </p:spPr>
      </p:pic>
      <p:pic>
        <p:nvPicPr>
          <p:cNvPr id="125" name="Bild" descr="Bild"/>
          <p:cNvPicPr>
            <a:picLocks noChangeAspect="1"/>
          </p:cNvPicPr>
          <p:nvPr/>
        </p:nvPicPr>
        <p:blipFill>
          <a:blip r:embed="rId4"/>
          <a:stretch>
            <a:fillRect/>
          </a:stretch>
        </p:blipFill>
        <p:spPr>
          <a:xfrm>
            <a:off x="8960335" y="1431270"/>
            <a:ext cx="1224047" cy="3683001"/>
          </a:xfrm>
          <a:prstGeom prst="rect">
            <a:avLst/>
          </a:prstGeom>
          <a:ln w="12700">
            <a:miter lim="400000"/>
          </a:ln>
        </p:spPr>
      </p:pic>
      <p:sp>
        <p:nvSpPr>
          <p:cNvPr id="126" name="Rubrik 5"/>
          <p:cNvSpPr txBox="1"/>
          <p:nvPr/>
        </p:nvSpPr>
        <p:spPr>
          <a:xfrm>
            <a:off x="1569719" y="569940"/>
            <a:ext cx="9052561"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600" b="1" spc="-71">
                <a:solidFill>
                  <a:srgbClr val="F08701"/>
                </a:solidFill>
              </a:defRPr>
            </a:lvl1pPr>
          </a:lstStyle>
          <a:p>
            <a:r>
              <a:t>Vem bestämmer din lön?</a:t>
            </a:r>
          </a:p>
        </p:txBody>
      </p:sp>
      <p:pic>
        <p:nvPicPr>
          <p:cNvPr id="127"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sp>
        <p:nvSpPr>
          <p:cNvPr id="128" name="textruta 5"/>
          <p:cNvSpPr txBox="1"/>
          <p:nvPr/>
        </p:nvSpPr>
        <p:spPr>
          <a:xfrm>
            <a:off x="1548485" y="5365717"/>
            <a:ext cx="3727500" cy="4920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a:pPr>
            <a:r>
              <a:t>T ex blommarknaden.</a:t>
            </a:r>
          </a:p>
          <a:p>
            <a:pPr algn="ctr">
              <a:defRPr sz="1400"/>
            </a:pPr>
            <a:r>
              <a:t>Blommor skall vara vackra, färska, billiga etc.</a:t>
            </a:r>
          </a:p>
        </p:txBody>
      </p:sp>
      <p:sp>
        <p:nvSpPr>
          <p:cNvPr id="129" name="textruta 8"/>
          <p:cNvSpPr txBox="1"/>
          <p:nvPr/>
        </p:nvSpPr>
        <p:spPr>
          <a:xfrm>
            <a:off x="5485458" y="5365717"/>
            <a:ext cx="5886668" cy="4920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a:pPr>
            <a:r>
              <a:t>Arbetsmarknaden, där människor säljer arbete. </a:t>
            </a:r>
          </a:p>
          <a:p>
            <a:pPr algn="ctr">
              <a:defRPr sz="1400"/>
            </a:pPr>
            <a:r>
              <a:t>Inte en vara som andra. Det handlar om människor!</a:t>
            </a:r>
          </a:p>
        </p:txBody>
      </p:sp>
      <p:sp>
        <p:nvSpPr>
          <p:cNvPr id="130" name="textruta 5"/>
          <p:cNvSpPr txBox="1"/>
          <p:nvPr/>
        </p:nvSpPr>
        <p:spPr>
          <a:xfrm>
            <a:off x="1328591" y="1794643"/>
            <a:ext cx="4449862" cy="412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200" b="1">
                <a:solidFill>
                  <a:srgbClr val="F08701"/>
                </a:solidFill>
              </a:defRPr>
            </a:lvl1pPr>
          </a:lstStyle>
          <a:p>
            <a:r>
              <a:t>Saker säljs på olika marknader</a:t>
            </a:r>
          </a:p>
        </p:txBody>
      </p:sp>
      <p:pic>
        <p:nvPicPr>
          <p:cNvPr id="131" name="Bild" descr="Bild"/>
          <p:cNvPicPr>
            <a:picLocks noChangeAspect="1"/>
          </p:cNvPicPr>
          <p:nvPr/>
        </p:nvPicPr>
        <p:blipFill>
          <a:blip r:embed="rId6"/>
          <a:stretch>
            <a:fillRect/>
          </a:stretch>
        </p:blipFill>
        <p:spPr>
          <a:xfrm>
            <a:off x="1342333" y="2501452"/>
            <a:ext cx="4139804" cy="2032896"/>
          </a:xfrm>
          <a:prstGeom prst="rect">
            <a:avLst/>
          </a:prstGeom>
          <a:ln w="12700">
            <a:miter lim="400000"/>
          </a:ln>
        </p:spPr>
      </p:pic>
      <p:pic>
        <p:nvPicPr>
          <p:cNvPr id="132" name="Bild" descr="Bild"/>
          <p:cNvPicPr>
            <a:picLocks noChangeAspect="1"/>
          </p:cNvPicPr>
          <p:nvPr/>
        </p:nvPicPr>
        <p:blipFill>
          <a:blip r:embed="rId7"/>
          <a:stretch>
            <a:fillRect/>
          </a:stretch>
        </p:blipFill>
        <p:spPr>
          <a:xfrm>
            <a:off x="6673202" y="1431270"/>
            <a:ext cx="1285498" cy="3683001"/>
          </a:xfrm>
          <a:prstGeom prst="rect">
            <a:avLst/>
          </a:prstGeom>
          <a:ln w="12700">
            <a:miter lim="400000"/>
          </a:ln>
        </p:spPr>
      </p:pic>
      <p:pic>
        <p:nvPicPr>
          <p:cNvPr id="133" name="Bild" descr="Bild"/>
          <p:cNvPicPr>
            <a:picLocks noChangeAspect="1"/>
          </p:cNvPicPr>
          <p:nvPr/>
        </p:nvPicPr>
        <p:blipFill>
          <a:blip r:embed="rId8"/>
          <a:stretch>
            <a:fillRect/>
          </a:stretch>
        </p:blipFill>
        <p:spPr>
          <a:xfrm>
            <a:off x="7814219" y="1431270"/>
            <a:ext cx="1259871" cy="3683001"/>
          </a:xfrm>
          <a:prstGeom prst="rect">
            <a:avLst/>
          </a:prstGeom>
          <a:ln w="12700">
            <a:miter lim="400000"/>
          </a:ln>
        </p:spPr>
      </p:pic>
    </p:spTree>
    <p:extLst>
      <p:ext uri="{BB962C8B-B14F-4D97-AF65-F5344CB8AC3E}">
        <p14:creationId xmlns:p14="http://schemas.microsoft.com/office/powerpoint/2010/main" val="180947657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Bild" descr="Bild"/>
          <p:cNvPicPr>
            <a:picLocks/>
          </p:cNvPicPr>
          <p:nvPr/>
        </p:nvPicPr>
        <p:blipFill>
          <a:blip r:embed="rId3"/>
          <a:stretch>
            <a:fillRect/>
          </a:stretch>
        </p:blipFill>
        <p:spPr>
          <a:xfrm>
            <a:off x="713" y="-100"/>
            <a:ext cx="12190573" cy="6858200"/>
          </a:xfrm>
          <a:prstGeom prst="rect">
            <a:avLst/>
          </a:prstGeom>
          <a:ln w="12700">
            <a:miter lim="400000"/>
          </a:ln>
        </p:spPr>
      </p:pic>
      <p:pic>
        <p:nvPicPr>
          <p:cNvPr id="138" name="Bild" descr="Bild"/>
          <p:cNvPicPr>
            <a:picLocks noChangeAspect="1"/>
          </p:cNvPicPr>
          <p:nvPr/>
        </p:nvPicPr>
        <p:blipFill>
          <a:blip r:embed="rId4"/>
          <a:stretch>
            <a:fillRect/>
          </a:stretch>
        </p:blipFill>
        <p:spPr>
          <a:xfrm>
            <a:off x="2285328" y="1431270"/>
            <a:ext cx="1285498" cy="3683001"/>
          </a:xfrm>
          <a:prstGeom prst="rect">
            <a:avLst/>
          </a:prstGeom>
          <a:ln w="12700">
            <a:miter lim="400000"/>
          </a:ln>
        </p:spPr>
      </p:pic>
      <p:sp>
        <p:nvSpPr>
          <p:cNvPr id="139" name="textruta 5"/>
          <p:cNvSpPr txBox="1"/>
          <p:nvPr/>
        </p:nvSpPr>
        <p:spPr>
          <a:xfrm>
            <a:off x="1461703" y="5373215"/>
            <a:ext cx="2932748" cy="695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b="1"/>
            </a:pPr>
            <a:r>
              <a:t>Arbetsgivare.</a:t>
            </a:r>
          </a:p>
          <a:p>
            <a:pPr algn="ctr">
              <a:defRPr sz="1400"/>
            </a:pPr>
            <a:r>
              <a:t>Behöver anställa, söker arbetskraft</a:t>
            </a:r>
          </a:p>
          <a:p>
            <a:pPr algn="ctr">
              <a:defRPr sz="1400" b="1"/>
            </a:pPr>
            <a:r>
              <a:t>Medlem i arbetsgivarorganisation</a:t>
            </a:r>
          </a:p>
        </p:txBody>
      </p:sp>
      <p:sp>
        <p:nvSpPr>
          <p:cNvPr id="140" name="textruta 30"/>
          <p:cNvSpPr txBox="1"/>
          <p:nvPr/>
        </p:nvSpPr>
        <p:spPr>
          <a:xfrm>
            <a:off x="6689649" y="5358720"/>
            <a:ext cx="3509011" cy="8984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b="1"/>
            </a:pPr>
            <a:r>
              <a:t>Arbetstagare.</a:t>
            </a:r>
          </a:p>
          <a:p>
            <a:pPr algn="ctr">
              <a:defRPr sz="1400"/>
            </a:pPr>
            <a:r>
              <a:t>Behöver jobba, söker jobb</a:t>
            </a:r>
          </a:p>
          <a:p>
            <a:pPr algn="ctr">
              <a:defRPr sz="1400" b="1">
                <a:solidFill>
                  <a:srgbClr val="E32015"/>
                </a:solidFill>
              </a:defRPr>
            </a:pPr>
            <a:r>
              <a:t>Medlem i fackförening</a:t>
            </a:r>
          </a:p>
        </p:txBody>
      </p:sp>
      <p:sp>
        <p:nvSpPr>
          <p:cNvPr id="141" name="textruta 5"/>
          <p:cNvSpPr txBox="1"/>
          <p:nvPr/>
        </p:nvSpPr>
        <p:spPr>
          <a:xfrm>
            <a:off x="3013790" y="3442568"/>
            <a:ext cx="3797264" cy="288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400" b="1"/>
            </a:lvl1pPr>
          </a:lstStyle>
          <a:p>
            <a:r>
              <a:t>säljer du ditt arbete?</a:t>
            </a:r>
          </a:p>
        </p:txBody>
      </p:sp>
      <p:sp>
        <p:nvSpPr>
          <p:cNvPr id="142" name="Rubrik 5"/>
          <p:cNvSpPr txBox="1"/>
          <p:nvPr/>
        </p:nvSpPr>
        <p:spPr>
          <a:xfrm>
            <a:off x="1569719" y="569940"/>
            <a:ext cx="9052561"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600" b="1" spc="-71">
                <a:solidFill>
                  <a:srgbClr val="F08701"/>
                </a:solidFill>
              </a:defRPr>
            </a:lvl1pPr>
          </a:lstStyle>
          <a:p>
            <a:r>
              <a:t>Vem bestämmer din lön?</a:t>
            </a:r>
          </a:p>
        </p:txBody>
      </p:sp>
      <p:sp>
        <p:nvSpPr>
          <p:cNvPr id="143" name="Till vilket pris"/>
          <p:cNvSpPr txBox="1"/>
          <p:nvPr/>
        </p:nvSpPr>
        <p:spPr>
          <a:xfrm>
            <a:off x="4563666" y="2941688"/>
            <a:ext cx="1286668" cy="288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1"/>
            </a:lvl1pPr>
          </a:lstStyle>
          <a:p>
            <a:r>
              <a:t>Till vilket pris </a:t>
            </a:r>
          </a:p>
        </p:txBody>
      </p:sp>
      <p:pic>
        <p:nvPicPr>
          <p:cNvPr id="144"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pic>
        <p:nvPicPr>
          <p:cNvPr id="145" name="Bild" descr="Bild"/>
          <p:cNvPicPr>
            <a:picLocks noChangeAspect="1"/>
          </p:cNvPicPr>
          <p:nvPr/>
        </p:nvPicPr>
        <p:blipFill>
          <a:blip r:embed="rId6"/>
          <a:stretch>
            <a:fillRect/>
          </a:stretch>
        </p:blipFill>
        <p:spPr>
          <a:xfrm rot="10800000" flipH="1">
            <a:off x="3763633" y="2501900"/>
            <a:ext cx="2712689" cy="1700396"/>
          </a:xfrm>
          <a:prstGeom prst="rect">
            <a:avLst/>
          </a:prstGeom>
          <a:ln w="12700">
            <a:miter lim="400000"/>
          </a:ln>
        </p:spPr>
      </p:pic>
      <p:pic>
        <p:nvPicPr>
          <p:cNvPr id="146" name="Bild" descr="Bild"/>
          <p:cNvPicPr>
            <a:picLocks noChangeAspect="1"/>
          </p:cNvPicPr>
          <p:nvPr/>
        </p:nvPicPr>
        <p:blipFill>
          <a:blip r:embed="rId7"/>
          <a:stretch>
            <a:fillRect/>
          </a:stretch>
        </p:blipFill>
        <p:spPr>
          <a:xfrm>
            <a:off x="8960335" y="1431270"/>
            <a:ext cx="1224047" cy="3683001"/>
          </a:xfrm>
          <a:prstGeom prst="rect">
            <a:avLst/>
          </a:prstGeom>
          <a:ln w="12700">
            <a:miter lim="400000"/>
          </a:ln>
        </p:spPr>
      </p:pic>
      <p:pic>
        <p:nvPicPr>
          <p:cNvPr id="147" name="Bild" descr="Bild"/>
          <p:cNvPicPr>
            <a:picLocks noChangeAspect="1"/>
          </p:cNvPicPr>
          <p:nvPr/>
        </p:nvPicPr>
        <p:blipFill>
          <a:blip r:embed="rId8"/>
          <a:stretch>
            <a:fillRect/>
          </a:stretch>
        </p:blipFill>
        <p:spPr>
          <a:xfrm>
            <a:off x="6673202" y="1431270"/>
            <a:ext cx="1285498" cy="3683001"/>
          </a:xfrm>
          <a:prstGeom prst="rect">
            <a:avLst/>
          </a:prstGeom>
          <a:ln w="12700">
            <a:miter lim="400000"/>
          </a:ln>
        </p:spPr>
      </p:pic>
      <p:pic>
        <p:nvPicPr>
          <p:cNvPr id="148" name="Bild" descr="Bild"/>
          <p:cNvPicPr>
            <a:picLocks noChangeAspect="1"/>
          </p:cNvPicPr>
          <p:nvPr/>
        </p:nvPicPr>
        <p:blipFill>
          <a:blip r:embed="rId9"/>
          <a:stretch>
            <a:fillRect/>
          </a:stretch>
        </p:blipFill>
        <p:spPr>
          <a:xfrm>
            <a:off x="7814219" y="1431270"/>
            <a:ext cx="1259871" cy="3683001"/>
          </a:xfrm>
          <a:prstGeom prst="rect">
            <a:avLst/>
          </a:prstGeom>
          <a:ln w="12700">
            <a:miter lim="400000"/>
          </a:ln>
        </p:spPr>
      </p:pic>
    </p:spTree>
    <p:extLst>
      <p:ext uri="{BB962C8B-B14F-4D97-AF65-F5344CB8AC3E}">
        <p14:creationId xmlns:p14="http://schemas.microsoft.com/office/powerpoint/2010/main" val="298815708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Bild" descr="Bild"/>
          <p:cNvPicPr>
            <a:picLocks/>
          </p:cNvPicPr>
          <p:nvPr/>
        </p:nvPicPr>
        <p:blipFill>
          <a:blip r:embed="rId3"/>
          <a:stretch>
            <a:fillRect/>
          </a:stretch>
        </p:blipFill>
        <p:spPr>
          <a:xfrm>
            <a:off x="6337" y="3735"/>
            <a:ext cx="12179326" cy="6850530"/>
          </a:xfrm>
          <a:prstGeom prst="rect">
            <a:avLst/>
          </a:prstGeom>
          <a:ln w="12700">
            <a:miter lim="400000"/>
          </a:ln>
        </p:spPr>
      </p:pic>
      <p:pic>
        <p:nvPicPr>
          <p:cNvPr id="153" name="Bild" descr="Bild"/>
          <p:cNvPicPr>
            <a:picLocks noChangeAspect="1"/>
          </p:cNvPicPr>
          <p:nvPr/>
        </p:nvPicPr>
        <p:blipFill>
          <a:blip r:embed="rId4"/>
          <a:stretch>
            <a:fillRect/>
          </a:stretch>
        </p:blipFill>
        <p:spPr>
          <a:xfrm>
            <a:off x="8856978" y="1407921"/>
            <a:ext cx="2182181" cy="6565901"/>
          </a:xfrm>
          <a:prstGeom prst="rect">
            <a:avLst/>
          </a:prstGeom>
          <a:ln w="12700">
            <a:miter lim="400000"/>
          </a:ln>
        </p:spPr>
      </p:pic>
      <p:pic>
        <p:nvPicPr>
          <p:cNvPr id="154" name="Bild" descr="Bild"/>
          <p:cNvPicPr>
            <a:picLocks noChangeAspect="1"/>
          </p:cNvPicPr>
          <p:nvPr/>
        </p:nvPicPr>
        <p:blipFill>
          <a:blip r:embed="rId5"/>
          <a:stretch>
            <a:fillRect/>
          </a:stretch>
        </p:blipFill>
        <p:spPr>
          <a:xfrm>
            <a:off x="5462851" y="1589160"/>
            <a:ext cx="2291732" cy="6565901"/>
          </a:xfrm>
          <a:prstGeom prst="rect">
            <a:avLst/>
          </a:prstGeom>
          <a:ln w="12700">
            <a:miter lim="400000"/>
          </a:ln>
        </p:spPr>
      </p:pic>
      <p:pic>
        <p:nvPicPr>
          <p:cNvPr id="155" name="Bildobjekt 2" descr="Bildobjekt 2"/>
          <p:cNvPicPr>
            <a:picLocks noChangeAspect="1"/>
          </p:cNvPicPr>
          <p:nvPr/>
        </p:nvPicPr>
        <p:blipFill>
          <a:blip r:embed="rId6"/>
          <a:stretch>
            <a:fillRect/>
          </a:stretch>
        </p:blipFill>
        <p:spPr>
          <a:xfrm>
            <a:off x="10841797" y="5547014"/>
            <a:ext cx="1020557" cy="1020556"/>
          </a:xfrm>
          <a:prstGeom prst="rect">
            <a:avLst/>
          </a:prstGeom>
          <a:ln w="12700">
            <a:miter lim="400000"/>
          </a:ln>
        </p:spPr>
      </p:pic>
      <p:sp>
        <p:nvSpPr>
          <p:cNvPr id="156" name="Rubrik 5"/>
          <p:cNvSpPr txBox="1"/>
          <p:nvPr/>
        </p:nvSpPr>
        <p:spPr>
          <a:xfrm>
            <a:off x="512233" y="1671893"/>
            <a:ext cx="6099969" cy="473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a:lnSpc>
                <a:spcPct val="90000"/>
              </a:lnSpc>
              <a:defRPr sz="7600" b="1" spc="-422">
                <a:solidFill>
                  <a:srgbClr val="8F172E"/>
                </a:solidFill>
              </a:defRPr>
            </a:pPr>
            <a:r>
              <a:t>Vad säljer </a:t>
            </a:r>
          </a:p>
          <a:p>
            <a:pPr>
              <a:lnSpc>
                <a:spcPct val="90000"/>
              </a:lnSpc>
              <a:defRPr sz="7600" b="1" spc="-422">
                <a:solidFill>
                  <a:srgbClr val="8F172E"/>
                </a:solidFill>
              </a:defRPr>
            </a:pPr>
            <a:r>
              <a:t>du ditt </a:t>
            </a:r>
          </a:p>
          <a:p>
            <a:pPr>
              <a:lnSpc>
                <a:spcPct val="90000"/>
              </a:lnSpc>
              <a:defRPr sz="7600" b="1" spc="-422">
                <a:solidFill>
                  <a:srgbClr val="8F172E"/>
                </a:solidFill>
              </a:defRPr>
            </a:pPr>
            <a:r>
              <a:t>arbete för?</a:t>
            </a:r>
          </a:p>
        </p:txBody>
      </p:sp>
      <p:pic>
        <p:nvPicPr>
          <p:cNvPr id="157" name="Bild" descr="Bild"/>
          <p:cNvPicPr>
            <a:picLocks noChangeAspect="1"/>
          </p:cNvPicPr>
          <p:nvPr/>
        </p:nvPicPr>
        <p:blipFill>
          <a:blip r:embed="rId7"/>
          <a:stretch>
            <a:fillRect/>
          </a:stretch>
        </p:blipFill>
        <p:spPr>
          <a:xfrm>
            <a:off x="7061637" y="1278010"/>
            <a:ext cx="2458919" cy="7188201"/>
          </a:xfrm>
          <a:prstGeom prst="rect">
            <a:avLst/>
          </a:prstGeom>
          <a:ln w="12700">
            <a:miter lim="400000"/>
          </a:ln>
        </p:spPr>
      </p:pic>
    </p:spTree>
    <p:extLst>
      <p:ext uri="{BB962C8B-B14F-4D97-AF65-F5344CB8AC3E}">
        <p14:creationId xmlns:p14="http://schemas.microsoft.com/office/powerpoint/2010/main" val="2155781668"/>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Nr-181_Norrstrandsskolan_210706.jpg" descr="Nr-181_Norrstrandsskolan_210706.jpg"/>
          <p:cNvPicPr>
            <a:picLocks noChangeAspect="1"/>
          </p:cNvPicPr>
          <p:nvPr/>
        </p:nvPicPr>
        <p:blipFill>
          <a:blip r:embed="rId3"/>
          <a:stretch>
            <a:fillRect/>
          </a:stretch>
        </p:blipFill>
        <p:spPr>
          <a:xfrm>
            <a:off x="-8067" y="-1248347"/>
            <a:ext cx="12497812" cy="8332523"/>
          </a:xfrm>
          <a:prstGeom prst="rect">
            <a:avLst/>
          </a:prstGeom>
          <a:ln w="12700">
            <a:miter lim="400000"/>
          </a:ln>
        </p:spPr>
      </p:pic>
      <p:pic>
        <p:nvPicPr>
          <p:cNvPr id="162" name="Pennanteckning 1" descr="Pennanteckning 1"/>
          <p:cNvPicPr>
            <a:picLocks noChangeAspect="1"/>
          </p:cNvPicPr>
          <p:nvPr/>
        </p:nvPicPr>
        <p:blipFill>
          <a:blip r:embed="rId4"/>
          <a:stretch>
            <a:fillRect/>
          </a:stretch>
        </p:blipFill>
        <p:spPr>
          <a:xfrm>
            <a:off x="13420470" y="1052996"/>
            <a:ext cx="41307" cy="33116"/>
          </a:xfrm>
          <a:prstGeom prst="rect">
            <a:avLst/>
          </a:prstGeom>
          <a:ln w="12700">
            <a:miter lim="400000"/>
          </a:ln>
        </p:spPr>
      </p:pic>
      <p:pic>
        <p:nvPicPr>
          <p:cNvPr id="163" name="Bild" descr="Bild"/>
          <p:cNvPicPr>
            <a:picLocks noChangeAspect="1"/>
          </p:cNvPicPr>
          <p:nvPr/>
        </p:nvPicPr>
        <p:blipFill>
          <a:blip r:embed="rId5"/>
          <a:stretch>
            <a:fillRect/>
          </a:stretch>
        </p:blipFill>
        <p:spPr>
          <a:xfrm>
            <a:off x="10963492" y="5729205"/>
            <a:ext cx="779510" cy="658151"/>
          </a:xfrm>
          <a:prstGeom prst="rect">
            <a:avLst/>
          </a:prstGeom>
          <a:ln w="12700">
            <a:miter lim="400000"/>
          </a:ln>
        </p:spPr>
      </p:pic>
      <p:pic>
        <p:nvPicPr>
          <p:cNvPr id="164" name="Bild" descr="Bild"/>
          <p:cNvPicPr>
            <a:picLocks noChangeAspect="1"/>
          </p:cNvPicPr>
          <p:nvPr/>
        </p:nvPicPr>
        <p:blipFill>
          <a:blip r:embed="rId6"/>
          <a:stretch>
            <a:fillRect/>
          </a:stretch>
        </p:blipFill>
        <p:spPr>
          <a:xfrm>
            <a:off x="489160" y="4545855"/>
            <a:ext cx="1841501" cy="1841501"/>
          </a:xfrm>
          <a:prstGeom prst="rect">
            <a:avLst/>
          </a:prstGeom>
          <a:ln w="12700">
            <a:miter lim="400000"/>
          </a:ln>
        </p:spPr>
      </p:pic>
      <p:sp>
        <p:nvSpPr>
          <p:cNvPr id="165" name="Det…"/>
          <p:cNvSpPr txBox="1"/>
          <p:nvPr/>
        </p:nvSpPr>
        <p:spPr>
          <a:xfrm>
            <a:off x="282709" y="4780345"/>
            <a:ext cx="1842096" cy="13725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lvl="1" indent="0" algn="ctr">
              <a:lnSpc>
                <a:spcPct val="110000"/>
              </a:lnSpc>
              <a:defRPr sz="2400" b="1" spc="-133">
                <a:solidFill>
                  <a:srgbClr val="E2261B"/>
                </a:solidFill>
              </a:defRPr>
            </a:pPr>
            <a:r>
              <a:rPr dirty="0"/>
              <a:t>Det</a:t>
            </a:r>
          </a:p>
          <a:p>
            <a:pPr lvl="1" indent="0" algn="ctr">
              <a:lnSpc>
                <a:spcPct val="110000"/>
              </a:lnSpc>
              <a:defRPr sz="2400" b="1" spc="-133">
                <a:solidFill>
                  <a:srgbClr val="E2261B"/>
                </a:solidFill>
              </a:defRPr>
            </a:pPr>
            <a:r>
              <a:rPr dirty="0" err="1"/>
              <a:t>fackliga</a:t>
            </a:r>
            <a:endParaRPr dirty="0"/>
          </a:p>
          <a:p>
            <a:pPr lvl="1" indent="0" algn="ctr">
              <a:lnSpc>
                <a:spcPct val="110000"/>
              </a:lnSpc>
              <a:defRPr sz="2400" b="1" spc="-133">
                <a:solidFill>
                  <a:srgbClr val="E2261B"/>
                </a:solidFill>
              </a:defRPr>
            </a:pPr>
            <a:r>
              <a:rPr dirty="0" err="1"/>
              <a:t>löftet</a:t>
            </a:r>
            <a:endParaRPr dirty="0"/>
          </a:p>
        </p:txBody>
      </p:sp>
    </p:spTree>
    <p:extLst>
      <p:ext uri="{BB962C8B-B14F-4D97-AF65-F5344CB8AC3E}">
        <p14:creationId xmlns:p14="http://schemas.microsoft.com/office/powerpoint/2010/main" val="4217677061"/>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Nr-181_Norrstrandsskolan_210706.jpg" descr="Nr-181_Norrstrandsskolan_210706.jpg"/>
          <p:cNvPicPr>
            <a:picLocks noChangeAspect="1"/>
          </p:cNvPicPr>
          <p:nvPr/>
        </p:nvPicPr>
        <p:blipFill>
          <a:blip r:embed="rId3"/>
          <a:stretch>
            <a:fillRect/>
          </a:stretch>
        </p:blipFill>
        <p:spPr>
          <a:xfrm>
            <a:off x="-8067" y="-1248347"/>
            <a:ext cx="12497812" cy="8332523"/>
          </a:xfrm>
          <a:prstGeom prst="rect">
            <a:avLst/>
          </a:prstGeom>
          <a:ln w="12700">
            <a:miter lim="400000"/>
          </a:ln>
        </p:spPr>
      </p:pic>
      <p:pic>
        <p:nvPicPr>
          <p:cNvPr id="170" name="Pennanteckning 1" descr="Pennanteckning 1"/>
          <p:cNvPicPr>
            <a:picLocks noChangeAspect="1"/>
          </p:cNvPicPr>
          <p:nvPr/>
        </p:nvPicPr>
        <p:blipFill>
          <a:blip r:embed="rId4"/>
          <a:stretch>
            <a:fillRect/>
          </a:stretch>
        </p:blipFill>
        <p:spPr>
          <a:xfrm>
            <a:off x="13420470" y="1052996"/>
            <a:ext cx="41307" cy="33116"/>
          </a:xfrm>
          <a:prstGeom prst="rect">
            <a:avLst/>
          </a:prstGeom>
          <a:ln w="12700">
            <a:miter lim="400000"/>
          </a:ln>
        </p:spPr>
      </p:pic>
      <p:sp>
        <p:nvSpPr>
          <p:cNvPr id="171" name="Rubrik 5"/>
          <p:cNvSpPr txBox="1"/>
          <p:nvPr/>
        </p:nvSpPr>
        <p:spPr>
          <a:xfrm>
            <a:off x="463802" y="2229407"/>
            <a:ext cx="8858913" cy="6206587"/>
          </a:xfrm>
          <a:prstGeom prst="rect">
            <a:avLst/>
          </a:prstGeom>
          <a:ln w="12700">
            <a:miter lim="400000"/>
          </a:ln>
          <a:effectLst>
            <a:outerShdw blurRad="254000" dir="5400000" rotWithShape="0">
              <a:srgbClr val="000000">
                <a:alpha val="6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a:lnSpc>
                <a:spcPct val="90000"/>
              </a:lnSpc>
              <a:defRPr sz="4700" b="1" spc="-261">
                <a:solidFill>
                  <a:srgbClr val="FCF4D3"/>
                </a:solidFill>
              </a:defRPr>
            </a:pPr>
            <a:r>
              <a:t>Gärna bättre aldrig </a:t>
            </a:r>
          </a:p>
          <a:p>
            <a:pPr>
              <a:lnSpc>
                <a:spcPct val="90000"/>
              </a:lnSpc>
              <a:defRPr sz="4700" b="1" spc="-261">
                <a:solidFill>
                  <a:srgbClr val="FFFFFF"/>
                </a:solidFill>
              </a:defRPr>
            </a:pPr>
            <a:r>
              <a:rPr>
                <a:solidFill>
                  <a:srgbClr val="FCF4D3"/>
                </a:solidFill>
              </a:rPr>
              <a:t>sämre.</a:t>
            </a:r>
            <a:r>
              <a:t> Om vi håller </a:t>
            </a:r>
          </a:p>
          <a:p>
            <a:pPr>
              <a:lnSpc>
                <a:spcPct val="90000"/>
              </a:lnSpc>
              <a:defRPr sz="4700" b="1" spc="-261">
                <a:solidFill>
                  <a:srgbClr val="FFFFFF"/>
                </a:solidFill>
              </a:defRPr>
            </a:pPr>
            <a:r>
              <a:t>ihop får vi inflytande!</a:t>
            </a:r>
          </a:p>
        </p:txBody>
      </p:sp>
      <p:pic>
        <p:nvPicPr>
          <p:cNvPr id="172" name="Bild" descr="Bild"/>
          <p:cNvPicPr>
            <a:picLocks noChangeAspect="1"/>
          </p:cNvPicPr>
          <p:nvPr/>
        </p:nvPicPr>
        <p:blipFill>
          <a:blip r:embed="rId5"/>
          <a:stretch>
            <a:fillRect/>
          </a:stretch>
        </p:blipFill>
        <p:spPr>
          <a:xfrm>
            <a:off x="489160" y="4545855"/>
            <a:ext cx="1841501" cy="1841501"/>
          </a:xfrm>
          <a:prstGeom prst="rect">
            <a:avLst/>
          </a:prstGeom>
          <a:ln w="12700">
            <a:miter lim="400000"/>
          </a:ln>
        </p:spPr>
      </p:pic>
      <p:sp>
        <p:nvSpPr>
          <p:cNvPr id="173" name="Det…"/>
          <p:cNvSpPr txBox="1"/>
          <p:nvPr/>
        </p:nvSpPr>
        <p:spPr>
          <a:xfrm>
            <a:off x="240178" y="4780345"/>
            <a:ext cx="1842096" cy="13725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lvl="1" indent="0" algn="ctr">
              <a:lnSpc>
                <a:spcPct val="110000"/>
              </a:lnSpc>
              <a:defRPr sz="2400" b="1" spc="-133">
                <a:solidFill>
                  <a:srgbClr val="E2261B"/>
                </a:solidFill>
              </a:defRPr>
            </a:pPr>
            <a:r>
              <a:rPr dirty="0"/>
              <a:t>Det</a:t>
            </a:r>
          </a:p>
          <a:p>
            <a:pPr lvl="1" indent="0" algn="ctr">
              <a:lnSpc>
                <a:spcPct val="110000"/>
              </a:lnSpc>
              <a:defRPr sz="2400" b="1" spc="-133">
                <a:solidFill>
                  <a:srgbClr val="E2261B"/>
                </a:solidFill>
              </a:defRPr>
            </a:pPr>
            <a:r>
              <a:rPr dirty="0" err="1"/>
              <a:t>fackliga</a:t>
            </a:r>
            <a:endParaRPr dirty="0"/>
          </a:p>
          <a:p>
            <a:pPr lvl="1" indent="0" algn="ctr">
              <a:lnSpc>
                <a:spcPct val="110000"/>
              </a:lnSpc>
              <a:defRPr sz="2400" b="1" spc="-133">
                <a:solidFill>
                  <a:srgbClr val="E2261B"/>
                </a:solidFill>
              </a:defRPr>
            </a:pPr>
            <a:r>
              <a:rPr dirty="0" err="1"/>
              <a:t>löftet</a:t>
            </a:r>
            <a:endParaRPr dirty="0"/>
          </a:p>
        </p:txBody>
      </p:sp>
      <p:pic>
        <p:nvPicPr>
          <p:cNvPr id="174" name="Bild" descr="Bild"/>
          <p:cNvPicPr>
            <a:picLocks noChangeAspect="1"/>
          </p:cNvPicPr>
          <p:nvPr/>
        </p:nvPicPr>
        <p:blipFill>
          <a:blip r:embed="rId6"/>
          <a:stretch>
            <a:fillRect/>
          </a:stretch>
        </p:blipFill>
        <p:spPr>
          <a:xfrm>
            <a:off x="10963492" y="5729205"/>
            <a:ext cx="779510" cy="658151"/>
          </a:xfrm>
          <a:prstGeom prst="rect">
            <a:avLst/>
          </a:prstGeom>
          <a:ln w="12700">
            <a:miter lim="400000"/>
          </a:ln>
        </p:spPr>
      </p:pic>
    </p:spTree>
    <p:extLst>
      <p:ext uri="{BB962C8B-B14F-4D97-AF65-F5344CB8AC3E}">
        <p14:creationId xmlns:p14="http://schemas.microsoft.com/office/powerpoint/2010/main" val="2785935936"/>
      </p:ext>
    </p:extLst>
  </p:cSld>
  <p:clrMapOvr>
    <a:masterClrMapping/>
  </p:clrMapOvr>
  <p:transition spd="slow">
    <p:fade/>
  </p:transition>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andels">
  <a:themeElements>
    <a:clrScheme name="Handels">
      <a:dk1>
        <a:srgbClr val="000000"/>
      </a:dk1>
      <a:lt1>
        <a:srgbClr val="FFFFFF"/>
      </a:lt1>
      <a:dk2>
        <a:srgbClr val="A7A7A7"/>
      </a:dk2>
      <a:lt2>
        <a:srgbClr val="535353"/>
      </a:lt2>
      <a:accent1>
        <a:srgbClr val="E2261A"/>
      </a:accent1>
      <a:accent2>
        <a:srgbClr val="2DC6D6"/>
      </a:accent2>
      <a:accent3>
        <a:srgbClr val="FE7F03"/>
      </a:accent3>
      <a:accent4>
        <a:srgbClr val="00A486"/>
      </a:accent4>
      <a:accent5>
        <a:srgbClr val="8C2633"/>
      </a:accent5>
      <a:accent6>
        <a:srgbClr val="868C01"/>
      </a:accent6>
      <a:hlink>
        <a:srgbClr val="0000FF"/>
      </a:hlink>
      <a:folHlink>
        <a:srgbClr val="FF00FF"/>
      </a:folHlink>
    </a:clrScheme>
    <a:fontScheme name="Handels">
      <a:majorFont>
        <a:latin typeface="Helvetica"/>
        <a:ea typeface="Helvetica"/>
        <a:cs typeface="Helvetica"/>
      </a:majorFont>
      <a:minorFont>
        <a:latin typeface="Arial"/>
        <a:ea typeface="Arial"/>
        <a:cs typeface="Arial"/>
      </a:minorFont>
    </a:fontScheme>
    <a:fmtScheme name="Handel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5c75cb3-12d5-415f-9da5-3b7a9787cea9" xsi:nil="true"/>
    <lcf76f155ced4ddcb4097134ff3c332f xmlns="16084d06-3e8e-49e3-9312-e473a5b7c93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074355090C044D4696E56DBEB4A1EA1D" ma:contentTypeVersion="17" ma:contentTypeDescription="Skapa ett nytt dokument." ma:contentTypeScope="" ma:versionID="37bbc20838007ecf5518eaf5e5f4835b">
  <xsd:schema xmlns:xsd="http://www.w3.org/2001/XMLSchema" xmlns:xs="http://www.w3.org/2001/XMLSchema" xmlns:p="http://schemas.microsoft.com/office/2006/metadata/properties" xmlns:ns2="16084d06-3e8e-49e3-9312-e473a5b7c930" xmlns:ns3="f5c75cb3-12d5-415f-9da5-3b7a9787cea9" targetNamespace="http://schemas.microsoft.com/office/2006/metadata/properties" ma:root="true" ma:fieldsID="01f08ab83dec1c4e7907156713f8fe6d" ns2:_="" ns3:_="">
    <xsd:import namespace="16084d06-3e8e-49e3-9312-e473a5b7c930"/>
    <xsd:import namespace="f5c75cb3-12d5-415f-9da5-3b7a9787cea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084d06-3e8e-49e3-9312-e473a5b7c9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Bildmarkeringar" ma:readOnly="false" ma:fieldId="{5cf76f15-5ced-4ddc-b409-7134ff3c332f}" ma:taxonomyMulti="true" ma:sspId="07b0dcc0-e665-4050-ae29-3b7657684338"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c75cb3-12d5-415f-9da5-3b7a9787cea9" elementFormDefault="qualified">
    <xsd:import namespace="http://schemas.microsoft.com/office/2006/documentManagement/types"/>
    <xsd:import namespace="http://schemas.microsoft.com/office/infopath/2007/PartnerControls"/>
    <xsd:element name="SharedWithUsers" ma:index="13"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at med information" ma:internalName="SharedWithDetails" ma:readOnly="true">
      <xsd:simpleType>
        <xsd:restriction base="dms:Note">
          <xsd:maxLength value="255"/>
        </xsd:restriction>
      </xsd:simpleType>
    </xsd:element>
    <xsd:element name="TaxCatchAll" ma:index="19" nillable="true" ma:displayName="Taxonomy Catch All Column" ma:hidden="true" ma:list="{88f952ec-11d6-40b5-9617-6d59e2035c40}" ma:internalName="TaxCatchAll" ma:showField="CatchAllData" ma:web="f5c75cb3-12d5-415f-9da5-3b7a9787ce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EE7BEF-283C-4FF7-A82D-D0936891B2DD}">
  <ds:schemaRefs>
    <ds:schemaRef ds:uri="http://schemas.microsoft.com/sharepoint/v3/contenttype/forms"/>
  </ds:schemaRefs>
</ds:datastoreItem>
</file>

<file path=customXml/itemProps2.xml><?xml version="1.0" encoding="utf-8"?>
<ds:datastoreItem xmlns:ds="http://schemas.openxmlformats.org/officeDocument/2006/customXml" ds:itemID="{A521A2CE-EED9-4764-ACAC-89D8BC97F69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271B338-A845-47F6-B1E7-2E2464306F95}"/>
</file>

<file path=docProps/app.xml><?xml version="1.0" encoding="utf-8"?>
<Properties xmlns="http://schemas.openxmlformats.org/officeDocument/2006/extended-properties" xmlns:vt="http://schemas.openxmlformats.org/officeDocument/2006/docPropsVTypes">
  <TotalTime>0</TotalTime>
  <Words>9629</Words>
  <Application>Microsoft Office PowerPoint</Application>
  <PresentationFormat>Bredbild</PresentationFormat>
  <Paragraphs>681</Paragraphs>
  <Slides>41</Slides>
  <Notes>35</Notes>
  <HiddenSlides>0</HiddenSlides>
  <MMClips>0</MMClips>
  <ScaleCrop>false</ScaleCrop>
  <HeadingPairs>
    <vt:vector size="6" baseType="variant">
      <vt:variant>
        <vt:lpstr>Använt teckensnitt</vt:lpstr>
      </vt:variant>
      <vt:variant>
        <vt:i4>11</vt:i4>
      </vt:variant>
      <vt:variant>
        <vt:lpstr>Tema</vt:lpstr>
      </vt:variant>
      <vt:variant>
        <vt:i4>2</vt:i4>
      </vt:variant>
      <vt:variant>
        <vt:lpstr>Bildrubriker</vt:lpstr>
      </vt:variant>
      <vt:variant>
        <vt:i4>41</vt:i4>
      </vt:variant>
    </vt:vector>
  </HeadingPairs>
  <TitlesOfParts>
    <vt:vector size="54" baseType="lpstr">
      <vt:lpstr>Arial</vt:lpstr>
      <vt:lpstr>Avenir LT W01 95 Black</vt:lpstr>
      <vt:lpstr>Avenir Next LT Pro</vt:lpstr>
      <vt:lpstr>Calibri</vt:lpstr>
      <vt:lpstr>Calibri Light</vt:lpstr>
      <vt:lpstr>Cambria</vt:lpstr>
      <vt:lpstr>Cambria-Bold</vt:lpstr>
      <vt:lpstr>Cambria-Italic</vt:lpstr>
      <vt:lpstr>Google Sans</vt:lpstr>
      <vt:lpstr>Lato</vt:lpstr>
      <vt:lpstr>Open Sans</vt:lpstr>
      <vt:lpstr>Office-tema</vt:lpstr>
      <vt:lpstr>Handels</vt:lpstr>
      <vt:lpstr>För dig som  är på väg ut i  arbetslivet</vt:lpstr>
      <vt:lpstr>För dig som  är på väg ut i  arbetslivet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Karin Wernberg</dc:creator>
  <cp:lastModifiedBy>Tomasz Friberg</cp:lastModifiedBy>
  <cp:revision>46</cp:revision>
  <dcterms:created xsi:type="dcterms:W3CDTF">2021-09-15T11:45:41Z</dcterms:created>
  <dcterms:modified xsi:type="dcterms:W3CDTF">2023-08-04T06:37:10Z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0x010100074355090C044D4696E56DBEB4A1EA1D</vt:lpwstr>
  </property>
</Properties>
</file>