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8"/>
  </p:notesMasterIdLst>
  <p:sldIdLst>
    <p:sldId id="256" r:id="rId5"/>
    <p:sldId id="257" r:id="rId6"/>
    <p:sldId id="259" r:id="rId7"/>
    <p:sldId id="260" r:id="rId8"/>
    <p:sldId id="261" r:id="rId9"/>
    <p:sldId id="262" r:id="rId10"/>
    <p:sldId id="263" r:id="rId11"/>
    <p:sldId id="264" r:id="rId12"/>
    <p:sldId id="268" r:id="rId13"/>
    <p:sldId id="271" r:id="rId14"/>
    <p:sldId id="272" r:id="rId15"/>
    <p:sldId id="276" r:id="rId16"/>
    <p:sldId id="292" r:id="rId17"/>
    <p:sldId id="300" r:id="rId18"/>
    <p:sldId id="301" r:id="rId19"/>
    <p:sldId id="302" r:id="rId20"/>
    <p:sldId id="303" r:id="rId21"/>
    <p:sldId id="304" r:id="rId22"/>
    <p:sldId id="305" r:id="rId23"/>
    <p:sldId id="306" r:id="rId24"/>
    <p:sldId id="307" r:id="rId25"/>
    <p:sldId id="308" r:id="rId26"/>
    <p:sldId id="309" r:id="rId27"/>
    <p:sldId id="310" r:id="rId28"/>
    <p:sldId id="312" r:id="rId29"/>
    <p:sldId id="313" r:id="rId30"/>
    <p:sldId id="314" r:id="rId31"/>
    <p:sldId id="317" r:id="rId32"/>
    <p:sldId id="325" r:id="rId33"/>
    <p:sldId id="326" r:id="rId34"/>
    <p:sldId id="327" r:id="rId35"/>
    <p:sldId id="328" r:id="rId36"/>
    <p:sldId id="329" r:id="rId37"/>
    <p:sldId id="330" r:id="rId38"/>
    <p:sldId id="331" r:id="rId39"/>
    <p:sldId id="332" r:id="rId40"/>
    <p:sldId id="334" r:id="rId41"/>
    <p:sldId id="337" r:id="rId42"/>
    <p:sldId id="341" r:id="rId43"/>
    <p:sldId id="343" r:id="rId44"/>
    <p:sldId id="344" r:id="rId45"/>
    <p:sldId id="345" r:id="rId46"/>
    <p:sldId id="358" r:id="rId4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309379-B384-4647-9438-3DC9D0EF7EB2}" v="1" dt="2026-08-26T11:25:46.98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BCB"/>
          </a:solidFill>
        </a:fill>
      </a:tcStyle>
    </a:wholeTbl>
    <a:band2H>
      <a:tcTxStyle/>
      <a:tcStyle>
        <a:tcBdr/>
        <a:fill>
          <a:solidFill>
            <a:srgbClr val="FA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7CA"/>
          </a:solidFill>
        </a:fill>
      </a:tcStyle>
    </a:wholeTbl>
    <a:band2H>
      <a:tcTxStyle/>
      <a:tcStyle>
        <a:tcBdr/>
        <a:fill>
          <a:solidFill>
            <a:srgbClr val="FFE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CA"/>
          </a:solidFill>
        </a:fill>
      </a:tcStyle>
    </a:wholeTbl>
    <a:band2H>
      <a:tcTxStyle/>
      <a:tcStyle>
        <a:tcBdr/>
        <a:fill>
          <a:solidFill>
            <a:srgbClr val="EDED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844" autoAdjust="0"/>
  </p:normalViewPr>
  <p:slideViewPr>
    <p:cSldViewPr snapToGrid="0">
      <p:cViewPr varScale="1">
        <p:scale>
          <a:sx n="94" d="100"/>
          <a:sy n="94" d="100"/>
        </p:scale>
        <p:origin x="68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an Khello Sheikhi" userId="9f8a2ab2-7fb4-4e06-a79c-d21d10480323" providerId="ADAL" clId="{288DC8A9-9376-48FC-A30C-108B84940C74}"/>
    <pc:docChg chg="addSld delSld modSld sldOrd">
      <pc:chgData name="Goran Khello Sheikhi" userId="9f8a2ab2-7fb4-4e06-a79c-d21d10480323" providerId="ADAL" clId="{288DC8A9-9376-48FC-A30C-108B84940C74}" dt="2026-08-27T11:07:56.389" v="28" actId="47"/>
      <pc:docMkLst>
        <pc:docMk/>
      </pc:docMkLst>
      <pc:sldChg chg="del">
        <pc:chgData name="Goran Khello Sheikhi" userId="9f8a2ab2-7fb4-4e06-a79c-d21d10480323" providerId="ADAL" clId="{288DC8A9-9376-48FC-A30C-108B84940C74}" dt="2026-08-27T11:02:20.831" v="2" actId="47"/>
        <pc:sldMkLst>
          <pc:docMk/>
          <pc:sldMk cId="0" sldId="258"/>
        </pc:sldMkLst>
      </pc:sldChg>
      <pc:sldChg chg="del">
        <pc:chgData name="Goran Khello Sheikhi" userId="9f8a2ab2-7fb4-4e06-a79c-d21d10480323" providerId="ADAL" clId="{288DC8A9-9376-48FC-A30C-108B84940C74}" dt="2026-08-27T11:02:47.704" v="3" actId="47"/>
        <pc:sldMkLst>
          <pc:docMk/>
          <pc:sldMk cId="0" sldId="265"/>
        </pc:sldMkLst>
      </pc:sldChg>
      <pc:sldChg chg="del">
        <pc:chgData name="Goran Khello Sheikhi" userId="9f8a2ab2-7fb4-4e06-a79c-d21d10480323" providerId="ADAL" clId="{288DC8A9-9376-48FC-A30C-108B84940C74}" dt="2026-08-27T11:02:47.704" v="3" actId="47"/>
        <pc:sldMkLst>
          <pc:docMk/>
          <pc:sldMk cId="0" sldId="266"/>
        </pc:sldMkLst>
      </pc:sldChg>
      <pc:sldChg chg="del">
        <pc:chgData name="Goran Khello Sheikhi" userId="9f8a2ab2-7fb4-4e06-a79c-d21d10480323" providerId="ADAL" clId="{288DC8A9-9376-48FC-A30C-108B84940C74}" dt="2026-08-27T11:02:47.704" v="3" actId="47"/>
        <pc:sldMkLst>
          <pc:docMk/>
          <pc:sldMk cId="0" sldId="267"/>
        </pc:sldMkLst>
      </pc:sldChg>
      <pc:sldChg chg="del">
        <pc:chgData name="Goran Khello Sheikhi" userId="9f8a2ab2-7fb4-4e06-a79c-d21d10480323" providerId="ADAL" clId="{288DC8A9-9376-48FC-A30C-108B84940C74}" dt="2026-08-27T11:06:19.612" v="11" actId="47"/>
        <pc:sldMkLst>
          <pc:docMk/>
          <pc:sldMk cId="0" sldId="269"/>
        </pc:sldMkLst>
      </pc:sldChg>
      <pc:sldChg chg="del">
        <pc:chgData name="Goran Khello Sheikhi" userId="9f8a2ab2-7fb4-4e06-a79c-d21d10480323" providerId="ADAL" clId="{288DC8A9-9376-48FC-A30C-108B84940C74}" dt="2026-08-27T11:06:19.612" v="11" actId="47"/>
        <pc:sldMkLst>
          <pc:docMk/>
          <pc:sldMk cId="0" sldId="270"/>
        </pc:sldMkLst>
      </pc:sldChg>
      <pc:sldChg chg="ord">
        <pc:chgData name="Goran Khello Sheikhi" userId="9f8a2ab2-7fb4-4e06-a79c-d21d10480323" providerId="ADAL" clId="{288DC8A9-9376-48FC-A30C-108B84940C74}" dt="2026-08-27T11:03:02.628" v="5"/>
        <pc:sldMkLst>
          <pc:docMk/>
          <pc:sldMk cId="0" sldId="271"/>
        </pc:sldMkLst>
      </pc:sldChg>
      <pc:sldChg chg="ord">
        <pc:chgData name="Goran Khello Sheikhi" userId="9f8a2ab2-7fb4-4e06-a79c-d21d10480323" providerId="ADAL" clId="{288DC8A9-9376-48FC-A30C-108B84940C74}" dt="2026-08-27T11:03:02.628" v="5"/>
        <pc:sldMkLst>
          <pc:docMk/>
          <pc:sldMk cId="0" sldId="272"/>
        </pc:sldMkLst>
      </pc:sldChg>
      <pc:sldChg chg="del">
        <pc:chgData name="Goran Khello Sheikhi" userId="9f8a2ab2-7fb4-4e06-a79c-d21d10480323" providerId="ADAL" clId="{288DC8A9-9376-48FC-A30C-108B84940C74}" dt="2026-08-27T11:06:19.612" v="11" actId="47"/>
        <pc:sldMkLst>
          <pc:docMk/>
          <pc:sldMk cId="0" sldId="273"/>
        </pc:sldMkLst>
      </pc:sldChg>
      <pc:sldChg chg="del">
        <pc:chgData name="Goran Khello Sheikhi" userId="9f8a2ab2-7fb4-4e06-a79c-d21d10480323" providerId="ADAL" clId="{288DC8A9-9376-48FC-A30C-108B84940C74}" dt="2026-08-27T11:06:19.612" v="11" actId="47"/>
        <pc:sldMkLst>
          <pc:docMk/>
          <pc:sldMk cId="0" sldId="274"/>
        </pc:sldMkLst>
      </pc:sldChg>
      <pc:sldChg chg="ord">
        <pc:chgData name="Goran Khello Sheikhi" userId="9f8a2ab2-7fb4-4e06-a79c-d21d10480323" providerId="ADAL" clId="{288DC8A9-9376-48FC-A30C-108B84940C74}" dt="2026-08-27T11:03:20.124" v="7"/>
        <pc:sldMkLst>
          <pc:docMk/>
          <pc:sldMk cId="0" sldId="276"/>
        </pc:sldMkLst>
      </pc:sldChg>
      <pc:sldChg chg="del">
        <pc:chgData name="Goran Khello Sheikhi" userId="9f8a2ab2-7fb4-4e06-a79c-d21d10480323" providerId="ADAL" clId="{288DC8A9-9376-48FC-A30C-108B84940C74}" dt="2026-08-27T11:04:02.128" v="10" actId="47"/>
        <pc:sldMkLst>
          <pc:docMk/>
          <pc:sldMk cId="0" sldId="277"/>
        </pc:sldMkLst>
      </pc:sldChg>
      <pc:sldChg chg="del">
        <pc:chgData name="Goran Khello Sheikhi" userId="9f8a2ab2-7fb4-4e06-a79c-d21d10480323" providerId="ADAL" clId="{288DC8A9-9376-48FC-A30C-108B84940C74}" dt="2026-08-27T11:04:02.128" v="10" actId="47"/>
        <pc:sldMkLst>
          <pc:docMk/>
          <pc:sldMk cId="0" sldId="278"/>
        </pc:sldMkLst>
      </pc:sldChg>
      <pc:sldChg chg="del">
        <pc:chgData name="Goran Khello Sheikhi" userId="9f8a2ab2-7fb4-4e06-a79c-d21d10480323" providerId="ADAL" clId="{288DC8A9-9376-48FC-A30C-108B84940C74}" dt="2026-08-27T11:04:02.128" v="10" actId="47"/>
        <pc:sldMkLst>
          <pc:docMk/>
          <pc:sldMk cId="0" sldId="279"/>
        </pc:sldMkLst>
      </pc:sldChg>
      <pc:sldChg chg="del">
        <pc:chgData name="Goran Khello Sheikhi" userId="9f8a2ab2-7fb4-4e06-a79c-d21d10480323" providerId="ADAL" clId="{288DC8A9-9376-48FC-A30C-108B84940C74}" dt="2026-08-27T11:04:02.128" v="10" actId="47"/>
        <pc:sldMkLst>
          <pc:docMk/>
          <pc:sldMk cId="0" sldId="280"/>
        </pc:sldMkLst>
      </pc:sldChg>
      <pc:sldChg chg="del">
        <pc:chgData name="Goran Khello Sheikhi" userId="9f8a2ab2-7fb4-4e06-a79c-d21d10480323" providerId="ADAL" clId="{288DC8A9-9376-48FC-A30C-108B84940C74}" dt="2026-08-27T11:04:02.128" v="10" actId="47"/>
        <pc:sldMkLst>
          <pc:docMk/>
          <pc:sldMk cId="0" sldId="281"/>
        </pc:sldMkLst>
      </pc:sldChg>
      <pc:sldChg chg="del">
        <pc:chgData name="Goran Khello Sheikhi" userId="9f8a2ab2-7fb4-4e06-a79c-d21d10480323" providerId="ADAL" clId="{288DC8A9-9376-48FC-A30C-108B84940C74}" dt="2026-08-27T11:04:02.128" v="10" actId="47"/>
        <pc:sldMkLst>
          <pc:docMk/>
          <pc:sldMk cId="0" sldId="283"/>
        </pc:sldMkLst>
      </pc:sldChg>
      <pc:sldChg chg="del">
        <pc:chgData name="Goran Khello Sheikhi" userId="9f8a2ab2-7fb4-4e06-a79c-d21d10480323" providerId="ADAL" clId="{288DC8A9-9376-48FC-A30C-108B84940C74}" dt="2026-08-27T11:04:02.128" v="10" actId="47"/>
        <pc:sldMkLst>
          <pc:docMk/>
          <pc:sldMk cId="0" sldId="284"/>
        </pc:sldMkLst>
      </pc:sldChg>
      <pc:sldChg chg="del">
        <pc:chgData name="Goran Khello Sheikhi" userId="9f8a2ab2-7fb4-4e06-a79c-d21d10480323" providerId="ADAL" clId="{288DC8A9-9376-48FC-A30C-108B84940C74}" dt="2026-08-27T11:04:02.128" v="10" actId="47"/>
        <pc:sldMkLst>
          <pc:docMk/>
          <pc:sldMk cId="0" sldId="285"/>
        </pc:sldMkLst>
      </pc:sldChg>
      <pc:sldChg chg="del">
        <pc:chgData name="Goran Khello Sheikhi" userId="9f8a2ab2-7fb4-4e06-a79c-d21d10480323" providerId="ADAL" clId="{288DC8A9-9376-48FC-A30C-108B84940C74}" dt="2026-08-27T11:04:02.128" v="10" actId="47"/>
        <pc:sldMkLst>
          <pc:docMk/>
          <pc:sldMk cId="0" sldId="286"/>
        </pc:sldMkLst>
      </pc:sldChg>
      <pc:sldChg chg="del">
        <pc:chgData name="Goran Khello Sheikhi" userId="9f8a2ab2-7fb4-4e06-a79c-d21d10480323" providerId="ADAL" clId="{288DC8A9-9376-48FC-A30C-108B84940C74}" dt="2026-08-27T11:04:02.128" v="10" actId="47"/>
        <pc:sldMkLst>
          <pc:docMk/>
          <pc:sldMk cId="0" sldId="287"/>
        </pc:sldMkLst>
      </pc:sldChg>
      <pc:sldChg chg="del">
        <pc:chgData name="Goran Khello Sheikhi" userId="9f8a2ab2-7fb4-4e06-a79c-d21d10480323" providerId="ADAL" clId="{288DC8A9-9376-48FC-A30C-108B84940C74}" dt="2026-08-27T11:04:02.128" v="10" actId="47"/>
        <pc:sldMkLst>
          <pc:docMk/>
          <pc:sldMk cId="0" sldId="288"/>
        </pc:sldMkLst>
      </pc:sldChg>
      <pc:sldChg chg="del">
        <pc:chgData name="Goran Khello Sheikhi" userId="9f8a2ab2-7fb4-4e06-a79c-d21d10480323" providerId="ADAL" clId="{288DC8A9-9376-48FC-A30C-108B84940C74}" dt="2026-08-27T11:04:02.128" v="10" actId="47"/>
        <pc:sldMkLst>
          <pc:docMk/>
          <pc:sldMk cId="0" sldId="289"/>
        </pc:sldMkLst>
      </pc:sldChg>
      <pc:sldChg chg="del">
        <pc:chgData name="Goran Khello Sheikhi" userId="9f8a2ab2-7fb4-4e06-a79c-d21d10480323" providerId="ADAL" clId="{288DC8A9-9376-48FC-A30C-108B84940C74}" dt="2026-08-27T11:04:02.128" v="10" actId="47"/>
        <pc:sldMkLst>
          <pc:docMk/>
          <pc:sldMk cId="0" sldId="290"/>
        </pc:sldMkLst>
      </pc:sldChg>
      <pc:sldChg chg="ord">
        <pc:chgData name="Goran Khello Sheikhi" userId="9f8a2ab2-7fb4-4e06-a79c-d21d10480323" providerId="ADAL" clId="{288DC8A9-9376-48FC-A30C-108B84940C74}" dt="2026-08-27T11:03:31.399" v="9"/>
        <pc:sldMkLst>
          <pc:docMk/>
          <pc:sldMk cId="2337491459" sldId="292"/>
        </pc:sldMkLst>
      </pc:sldChg>
      <pc:sldChg chg="del">
        <pc:chgData name="Goran Khello Sheikhi" userId="9f8a2ab2-7fb4-4e06-a79c-d21d10480323" providerId="ADAL" clId="{288DC8A9-9376-48FC-A30C-108B84940C74}" dt="2026-08-27T11:04:02.128" v="10" actId="47"/>
        <pc:sldMkLst>
          <pc:docMk/>
          <pc:sldMk cId="0" sldId="297"/>
        </pc:sldMkLst>
      </pc:sldChg>
      <pc:sldChg chg="del">
        <pc:chgData name="Goran Khello Sheikhi" userId="9f8a2ab2-7fb4-4e06-a79c-d21d10480323" providerId="ADAL" clId="{288DC8A9-9376-48FC-A30C-108B84940C74}" dt="2026-08-27T11:04:02.128" v="10" actId="47"/>
        <pc:sldMkLst>
          <pc:docMk/>
          <pc:sldMk cId="0" sldId="298"/>
        </pc:sldMkLst>
      </pc:sldChg>
      <pc:sldChg chg="del">
        <pc:chgData name="Goran Khello Sheikhi" userId="9f8a2ab2-7fb4-4e06-a79c-d21d10480323" providerId="ADAL" clId="{288DC8A9-9376-48FC-A30C-108B84940C74}" dt="2026-08-27T11:06:25.414" v="12" actId="47"/>
        <pc:sldMkLst>
          <pc:docMk/>
          <pc:sldMk cId="0" sldId="299"/>
        </pc:sldMkLst>
      </pc:sldChg>
      <pc:sldChg chg="del">
        <pc:chgData name="Goran Khello Sheikhi" userId="9f8a2ab2-7fb4-4e06-a79c-d21d10480323" providerId="ADAL" clId="{288DC8A9-9376-48FC-A30C-108B84940C74}" dt="2026-08-27T11:06:36.674" v="13" actId="47"/>
        <pc:sldMkLst>
          <pc:docMk/>
          <pc:sldMk cId="0" sldId="311"/>
        </pc:sldMkLst>
      </pc:sldChg>
      <pc:sldChg chg="del">
        <pc:chgData name="Goran Khello Sheikhi" userId="9f8a2ab2-7fb4-4e06-a79c-d21d10480323" providerId="ADAL" clId="{288DC8A9-9376-48FC-A30C-108B84940C74}" dt="2026-08-27T11:06:43.560" v="14" actId="47"/>
        <pc:sldMkLst>
          <pc:docMk/>
          <pc:sldMk cId="0" sldId="315"/>
        </pc:sldMkLst>
      </pc:sldChg>
      <pc:sldChg chg="del">
        <pc:chgData name="Goran Khello Sheikhi" userId="9f8a2ab2-7fb4-4e06-a79c-d21d10480323" providerId="ADAL" clId="{288DC8A9-9376-48FC-A30C-108B84940C74}" dt="2026-08-27T11:06:52.101" v="15" actId="47"/>
        <pc:sldMkLst>
          <pc:docMk/>
          <pc:sldMk cId="0" sldId="316"/>
        </pc:sldMkLst>
      </pc:sldChg>
      <pc:sldChg chg="del">
        <pc:chgData name="Goran Khello Sheikhi" userId="9f8a2ab2-7fb4-4e06-a79c-d21d10480323" providerId="ADAL" clId="{288DC8A9-9376-48FC-A30C-108B84940C74}" dt="2026-08-27T11:07:03.034" v="16" actId="47"/>
        <pc:sldMkLst>
          <pc:docMk/>
          <pc:sldMk cId="0" sldId="318"/>
        </pc:sldMkLst>
      </pc:sldChg>
      <pc:sldChg chg="del">
        <pc:chgData name="Goran Khello Sheikhi" userId="9f8a2ab2-7fb4-4e06-a79c-d21d10480323" providerId="ADAL" clId="{288DC8A9-9376-48FC-A30C-108B84940C74}" dt="2026-08-27T11:07:03.034" v="16" actId="47"/>
        <pc:sldMkLst>
          <pc:docMk/>
          <pc:sldMk cId="0" sldId="319"/>
        </pc:sldMkLst>
      </pc:sldChg>
      <pc:sldChg chg="del">
        <pc:chgData name="Goran Khello Sheikhi" userId="9f8a2ab2-7fb4-4e06-a79c-d21d10480323" providerId="ADAL" clId="{288DC8A9-9376-48FC-A30C-108B84940C74}" dt="2026-08-27T11:07:03.034" v="16" actId="47"/>
        <pc:sldMkLst>
          <pc:docMk/>
          <pc:sldMk cId="0" sldId="320"/>
        </pc:sldMkLst>
      </pc:sldChg>
      <pc:sldChg chg="del">
        <pc:chgData name="Goran Khello Sheikhi" userId="9f8a2ab2-7fb4-4e06-a79c-d21d10480323" providerId="ADAL" clId="{288DC8A9-9376-48FC-A30C-108B84940C74}" dt="2026-08-27T11:07:03.034" v="16" actId="47"/>
        <pc:sldMkLst>
          <pc:docMk/>
          <pc:sldMk cId="0" sldId="321"/>
        </pc:sldMkLst>
      </pc:sldChg>
      <pc:sldChg chg="del">
        <pc:chgData name="Goran Khello Sheikhi" userId="9f8a2ab2-7fb4-4e06-a79c-d21d10480323" providerId="ADAL" clId="{288DC8A9-9376-48FC-A30C-108B84940C74}" dt="2026-08-27T11:07:03.034" v="16" actId="47"/>
        <pc:sldMkLst>
          <pc:docMk/>
          <pc:sldMk cId="0" sldId="322"/>
        </pc:sldMkLst>
      </pc:sldChg>
      <pc:sldChg chg="del">
        <pc:chgData name="Goran Khello Sheikhi" userId="9f8a2ab2-7fb4-4e06-a79c-d21d10480323" providerId="ADAL" clId="{288DC8A9-9376-48FC-A30C-108B84940C74}" dt="2026-08-27T11:07:03.034" v="16" actId="47"/>
        <pc:sldMkLst>
          <pc:docMk/>
          <pc:sldMk cId="0" sldId="323"/>
        </pc:sldMkLst>
      </pc:sldChg>
      <pc:sldChg chg="del">
        <pc:chgData name="Goran Khello Sheikhi" userId="9f8a2ab2-7fb4-4e06-a79c-d21d10480323" providerId="ADAL" clId="{288DC8A9-9376-48FC-A30C-108B84940C74}" dt="2026-08-27T11:07:03.034" v="16" actId="47"/>
        <pc:sldMkLst>
          <pc:docMk/>
          <pc:sldMk cId="0" sldId="324"/>
        </pc:sldMkLst>
      </pc:sldChg>
      <pc:sldChg chg="del">
        <pc:chgData name="Goran Khello Sheikhi" userId="9f8a2ab2-7fb4-4e06-a79c-d21d10480323" providerId="ADAL" clId="{288DC8A9-9376-48FC-A30C-108B84940C74}" dt="2026-08-27T11:07:23.355" v="17" actId="47"/>
        <pc:sldMkLst>
          <pc:docMk/>
          <pc:sldMk cId="0" sldId="333"/>
        </pc:sldMkLst>
      </pc:sldChg>
      <pc:sldChg chg="del">
        <pc:chgData name="Goran Khello Sheikhi" userId="9f8a2ab2-7fb4-4e06-a79c-d21d10480323" providerId="ADAL" clId="{288DC8A9-9376-48FC-A30C-108B84940C74}" dt="2026-08-27T11:07:36.151" v="21" actId="47"/>
        <pc:sldMkLst>
          <pc:docMk/>
          <pc:sldMk cId="0" sldId="335"/>
        </pc:sldMkLst>
      </pc:sldChg>
      <pc:sldChg chg="del">
        <pc:chgData name="Goran Khello Sheikhi" userId="9f8a2ab2-7fb4-4e06-a79c-d21d10480323" providerId="ADAL" clId="{288DC8A9-9376-48FC-A30C-108B84940C74}" dt="2026-08-27T11:07:33.058" v="20" actId="47"/>
        <pc:sldMkLst>
          <pc:docMk/>
          <pc:sldMk cId="0" sldId="336"/>
        </pc:sldMkLst>
      </pc:sldChg>
      <pc:sldChg chg="del">
        <pc:chgData name="Goran Khello Sheikhi" userId="9f8a2ab2-7fb4-4e06-a79c-d21d10480323" providerId="ADAL" clId="{288DC8A9-9376-48FC-A30C-108B84940C74}" dt="2026-08-27T11:07:47.117" v="24" actId="47"/>
        <pc:sldMkLst>
          <pc:docMk/>
          <pc:sldMk cId="0" sldId="338"/>
        </pc:sldMkLst>
      </pc:sldChg>
      <pc:sldChg chg="del">
        <pc:chgData name="Goran Khello Sheikhi" userId="9f8a2ab2-7fb4-4e06-a79c-d21d10480323" providerId="ADAL" clId="{288DC8A9-9376-48FC-A30C-108B84940C74}" dt="2026-08-27T11:07:48.052" v="25" actId="47"/>
        <pc:sldMkLst>
          <pc:docMk/>
          <pc:sldMk cId="0" sldId="339"/>
        </pc:sldMkLst>
      </pc:sldChg>
      <pc:sldChg chg="del">
        <pc:chgData name="Goran Khello Sheikhi" userId="9f8a2ab2-7fb4-4e06-a79c-d21d10480323" providerId="ADAL" clId="{288DC8A9-9376-48FC-A30C-108B84940C74}" dt="2026-08-27T11:07:48.842" v="26" actId="47"/>
        <pc:sldMkLst>
          <pc:docMk/>
          <pc:sldMk cId="0" sldId="340"/>
        </pc:sldMkLst>
      </pc:sldChg>
      <pc:sldChg chg="ord">
        <pc:chgData name="Goran Khello Sheikhi" userId="9f8a2ab2-7fb4-4e06-a79c-d21d10480323" providerId="ADAL" clId="{288DC8A9-9376-48FC-A30C-108B84940C74}" dt="2026-08-27T11:07:30.056" v="19"/>
        <pc:sldMkLst>
          <pc:docMk/>
          <pc:sldMk cId="0" sldId="341"/>
        </pc:sldMkLst>
      </pc:sldChg>
      <pc:sldChg chg="del">
        <pc:chgData name="Goran Khello Sheikhi" userId="9f8a2ab2-7fb4-4e06-a79c-d21d10480323" providerId="ADAL" clId="{288DC8A9-9376-48FC-A30C-108B84940C74}" dt="2026-08-27T11:07:51.512" v="27" actId="47"/>
        <pc:sldMkLst>
          <pc:docMk/>
          <pc:sldMk cId="0" sldId="342"/>
        </pc:sldMkLst>
      </pc:sldChg>
      <pc:sldChg chg="ord">
        <pc:chgData name="Goran Khello Sheikhi" userId="9f8a2ab2-7fb4-4e06-a79c-d21d10480323" providerId="ADAL" clId="{288DC8A9-9376-48FC-A30C-108B84940C74}" dt="2026-08-27T11:07:45.783" v="23"/>
        <pc:sldMkLst>
          <pc:docMk/>
          <pc:sldMk cId="0" sldId="343"/>
        </pc:sldMkLst>
      </pc:sldChg>
      <pc:sldChg chg="del">
        <pc:chgData name="Goran Khello Sheikhi" userId="9f8a2ab2-7fb4-4e06-a79c-d21d10480323" providerId="ADAL" clId="{288DC8A9-9376-48FC-A30C-108B84940C74}" dt="2026-08-27T11:07:56.389" v="28" actId="47"/>
        <pc:sldMkLst>
          <pc:docMk/>
          <pc:sldMk cId="0" sldId="348"/>
        </pc:sldMkLst>
      </pc:sldChg>
      <pc:sldChg chg="del">
        <pc:chgData name="Goran Khello Sheikhi" userId="9f8a2ab2-7fb4-4e06-a79c-d21d10480323" providerId="ADAL" clId="{288DC8A9-9376-48FC-A30C-108B84940C74}" dt="2026-08-26T11:25:51.504" v="1" actId="47"/>
        <pc:sldMkLst>
          <pc:docMk/>
          <pc:sldMk cId="0" sldId="349"/>
        </pc:sldMkLst>
      </pc:sldChg>
      <pc:sldChg chg="del">
        <pc:chgData name="Goran Khello Sheikhi" userId="9f8a2ab2-7fb4-4e06-a79c-d21d10480323" providerId="ADAL" clId="{288DC8A9-9376-48FC-A30C-108B84940C74}" dt="2026-08-27T11:06:19.612" v="11" actId="47"/>
        <pc:sldMkLst>
          <pc:docMk/>
          <pc:sldMk cId="3886341967" sldId="350"/>
        </pc:sldMkLst>
      </pc:sldChg>
      <pc:sldChg chg="del">
        <pc:chgData name="Goran Khello Sheikhi" userId="9f8a2ab2-7fb4-4e06-a79c-d21d10480323" providerId="ADAL" clId="{288DC8A9-9376-48FC-A30C-108B84940C74}" dt="2026-08-27T11:04:02.128" v="10" actId="47"/>
        <pc:sldMkLst>
          <pc:docMk/>
          <pc:sldMk cId="336981037" sldId="351"/>
        </pc:sldMkLst>
      </pc:sldChg>
      <pc:sldChg chg="del">
        <pc:chgData name="Goran Khello Sheikhi" userId="9f8a2ab2-7fb4-4e06-a79c-d21d10480323" providerId="ADAL" clId="{288DC8A9-9376-48FC-A30C-108B84940C74}" dt="2026-08-27T11:04:02.128" v="10" actId="47"/>
        <pc:sldMkLst>
          <pc:docMk/>
          <pc:sldMk cId="520402500" sldId="352"/>
        </pc:sldMkLst>
      </pc:sldChg>
      <pc:sldChg chg="del">
        <pc:chgData name="Goran Khello Sheikhi" userId="9f8a2ab2-7fb4-4e06-a79c-d21d10480323" providerId="ADAL" clId="{288DC8A9-9376-48FC-A30C-108B84940C74}" dt="2026-08-27T11:04:02.128" v="10" actId="47"/>
        <pc:sldMkLst>
          <pc:docMk/>
          <pc:sldMk cId="537876202" sldId="353"/>
        </pc:sldMkLst>
      </pc:sldChg>
      <pc:sldChg chg="del">
        <pc:chgData name="Goran Khello Sheikhi" userId="9f8a2ab2-7fb4-4e06-a79c-d21d10480323" providerId="ADAL" clId="{288DC8A9-9376-48FC-A30C-108B84940C74}" dt="2026-08-27T11:04:02.128" v="10" actId="47"/>
        <pc:sldMkLst>
          <pc:docMk/>
          <pc:sldMk cId="199359540" sldId="354"/>
        </pc:sldMkLst>
      </pc:sldChg>
      <pc:sldChg chg="del">
        <pc:chgData name="Goran Khello Sheikhi" userId="9f8a2ab2-7fb4-4e06-a79c-d21d10480323" providerId="ADAL" clId="{288DC8A9-9376-48FC-A30C-108B84940C74}" dt="2026-08-27T11:04:02.128" v="10" actId="47"/>
        <pc:sldMkLst>
          <pc:docMk/>
          <pc:sldMk cId="272154164" sldId="355"/>
        </pc:sldMkLst>
      </pc:sldChg>
      <pc:sldChg chg="del">
        <pc:chgData name="Goran Khello Sheikhi" userId="9f8a2ab2-7fb4-4e06-a79c-d21d10480323" providerId="ADAL" clId="{288DC8A9-9376-48FC-A30C-108B84940C74}" dt="2026-08-27T11:04:02.128" v="10" actId="47"/>
        <pc:sldMkLst>
          <pc:docMk/>
          <pc:sldMk cId="3314472501" sldId="356"/>
        </pc:sldMkLst>
      </pc:sldChg>
      <pc:sldChg chg="del">
        <pc:chgData name="Goran Khello Sheikhi" userId="9f8a2ab2-7fb4-4e06-a79c-d21d10480323" providerId="ADAL" clId="{288DC8A9-9376-48FC-A30C-108B84940C74}" dt="2026-08-27T11:04:02.128" v="10" actId="47"/>
        <pc:sldMkLst>
          <pc:docMk/>
          <pc:sldMk cId="2988603726" sldId="357"/>
        </pc:sldMkLst>
      </pc:sldChg>
      <pc:sldChg chg="add">
        <pc:chgData name="Goran Khello Sheikhi" userId="9f8a2ab2-7fb4-4e06-a79c-d21d10480323" providerId="ADAL" clId="{288DC8A9-9376-48FC-A30C-108B84940C74}" dt="2026-08-26T11:25:46.974" v="0"/>
        <pc:sldMkLst>
          <pc:docMk/>
          <pc:sldMk cId="0" sldId="358"/>
        </pc:sldMkLst>
      </pc:sldChg>
      <pc:sldMasterChg chg="delSldLayout">
        <pc:chgData name="Goran Khello Sheikhi" userId="9f8a2ab2-7fb4-4e06-a79c-d21d10480323" providerId="ADAL" clId="{288DC8A9-9376-48FC-A30C-108B84940C74}" dt="2026-08-27T11:02:47.704" v="3" actId="47"/>
        <pc:sldMasterMkLst>
          <pc:docMk/>
          <pc:sldMasterMk cId="0" sldId="2147483648"/>
        </pc:sldMasterMkLst>
        <pc:sldLayoutChg chg="del">
          <pc:chgData name="Goran Khello Sheikhi" userId="9f8a2ab2-7fb4-4e06-a79c-d21d10480323" providerId="ADAL" clId="{288DC8A9-9376-48FC-A30C-108B84940C74}" dt="2026-08-27T11:02:47.704" v="3" actId="47"/>
          <pc:sldLayoutMkLst>
            <pc:docMk/>
            <pc:sldMasterMk cId="0" sldId="2147483648"/>
            <pc:sldLayoutMk cId="0" sldId="214748365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 name="Shape 80"/>
          <p:cNvSpPr>
            <a:spLocks noGrp="1" noRot="1" noChangeAspect="1"/>
          </p:cNvSpPr>
          <p:nvPr>
            <p:ph type="sldImg"/>
          </p:nvPr>
        </p:nvSpPr>
        <p:spPr>
          <a:xfrm>
            <a:off x="1143000" y="685800"/>
            <a:ext cx="4572000" cy="3429000"/>
          </a:xfrm>
          <a:prstGeom prst="rect">
            <a:avLst/>
          </a:prstGeom>
        </p:spPr>
        <p:txBody>
          <a:bodyPr/>
          <a:lstStyle/>
          <a:p>
            <a:endParaRPr/>
          </a:p>
        </p:txBody>
      </p:sp>
      <p:sp>
        <p:nvSpPr>
          <p:cNvPr id="81" name="Shape 8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vimeo.com/12923478"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youtube.com/watch?v=79HJ5cjp88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9" name="Shape 89"/>
          <p:cNvSpPr>
            <a:spLocks noGrp="1"/>
          </p:cNvSpPr>
          <p:nvPr>
            <p:ph type="body" sz="quarter" idx="1"/>
          </p:nvPr>
        </p:nvSpPr>
        <p:spPr>
          <a:prstGeom prst="rect">
            <a:avLst/>
          </a:prstGeom>
        </p:spPr>
        <p:txBody>
          <a:bodyPr/>
          <a:lstStyle/>
          <a:p>
            <a:pPr>
              <a:spcBef>
                <a:spcPts val="0"/>
              </a:spcBef>
              <a:defRPr b="1"/>
            </a:pPr>
            <a:r>
              <a:rPr dirty="0" err="1"/>
              <a:t>Inledning</a:t>
            </a:r>
            <a:r>
              <a:t> </a:t>
            </a:r>
          </a:p>
          <a:p>
            <a:pPr>
              <a:spcBef>
                <a:spcPts val="0"/>
              </a:spcBef>
            </a:pPr>
            <a:r>
              <a:t>Materialet är ett exempel på vad du kan ta upp. Det innehåller många powerpointbilder och andra verktyg du kan använda dig av som skolinformatör. Tanken är inte att du ska visa alla bilder och ordagrant säga exakt allt som finns med i talarmanuset, utan du kan själv välja vilka bilder och anpassa informationen efter tid, inriktning och årskurs. </a:t>
            </a:r>
          </a:p>
          <a:p>
            <a:pPr>
              <a:spcBef>
                <a:spcPts val="0"/>
              </a:spcBef>
            </a:pPr>
            <a:endParaRPr/>
          </a:p>
          <a:p>
            <a:pPr>
              <a:spcBef>
                <a:spcPts val="0"/>
              </a:spcBef>
            </a:pPr>
            <a:r>
              <a:t>På handels.se/skolinfo finns alla verktyg och powerpoint-presentationer som är anpassade efter årskurs. </a:t>
            </a:r>
          </a:p>
          <a:p>
            <a:pPr>
              <a:spcBef>
                <a:spcPts val="0"/>
              </a:spcBef>
            </a:pPr>
            <a:r>
              <a:t> </a:t>
            </a:r>
          </a:p>
          <a:p>
            <a:pPr>
              <a:spcBef>
                <a:spcPts val="0"/>
              </a:spcBef>
            </a:pPr>
            <a:r>
              <a:t>Vi använder oftast Handels workshop (magneter) om lag/avtal eftersom vi vet att det är ett bra sätt att göra eleverna delaktiga och ta till sig information. </a:t>
            </a:r>
          </a:p>
          <a:p>
            <a:pPr>
              <a:spcBef>
                <a:spcPts val="0"/>
              </a:spcBef>
            </a:pPr>
            <a:r>
              <a:t>Vi ser också alltid till att informera om saker som är bra att tänka på nu när man ska ut och jobba och ger alla elever foldern ”På väg ut i arbetslivet”.</a:t>
            </a:r>
          </a:p>
          <a:p>
            <a:pPr>
              <a:spcBef>
                <a:spcPts val="0"/>
              </a:spcBef>
            </a:pPr>
            <a:r>
              <a:t> </a:t>
            </a:r>
          </a:p>
          <a:p>
            <a:pPr>
              <a:spcBef>
                <a:spcPts val="0"/>
              </a:spcBef>
            </a:pPr>
            <a:r>
              <a:t>Det är såklart viktigt att de allra flesta elever är eller blir elevmedlemmar. Tänk på att inte vänta med info om elevmedlemskap till slutet av presentationen. Det kan bli stressigt och glömmas bort, utan försök flika in det ungefär i mitten av presentationen och påminn i slutet. </a:t>
            </a:r>
          </a:p>
          <a:p>
            <a:pPr>
              <a:spcBef>
                <a:spcPts val="0"/>
              </a:spcBef>
            </a:pPr>
            <a:r>
              <a:t>  </a:t>
            </a:r>
          </a:p>
          <a:p>
            <a:pPr>
              <a:spcBef>
                <a:spcPts val="0"/>
              </a:spcBef>
              <a:defRPr b="1"/>
            </a:pPr>
            <a:r>
              <a:t>Presentation</a:t>
            </a:r>
            <a:r>
              <a:rPr b="0"/>
              <a:t> </a:t>
            </a:r>
          </a:p>
          <a:p>
            <a:pPr>
              <a:spcBef>
                <a:spcPts val="0"/>
              </a:spcBef>
            </a:pPr>
            <a:r>
              <a:t>Berätta vem du är, vad du jobbar med i vanliga fall samt lite om varför du valde att bli medlem och engagera dig i Handels. </a:t>
            </a:r>
          </a:p>
          <a:p>
            <a:pPr>
              <a:spcBef>
                <a:spcPts val="0"/>
              </a:spcBef>
            </a:pPr>
            <a:r>
              <a:t>Tänk på att inte ”namedroppa” uppdrag eller så. </a:t>
            </a:r>
          </a:p>
          <a:p>
            <a:pPr>
              <a:spcBef>
                <a:spcPts val="0"/>
              </a:spcBef>
            </a:pPr>
            <a:r>
              <a:t>Vi vill att eleverna ska kunna identifiera sig med oss skolinformatörer. Vi är vanliga medlemmar/handelsanställda som valt att engagera oss. </a:t>
            </a:r>
          </a:p>
          <a:p>
            <a:pPr>
              <a:spcBef>
                <a:spcPts val="0"/>
              </a:spcBef>
            </a:pPr>
            <a:r>
              <a:t>Om du har tid be gärna eleverna att presentera sig samt om de jobbar/har jobbat någonstans.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xfrm>
            <a:off x="381000" y="685800"/>
            <a:ext cx="6096000" cy="3429000"/>
          </a:xfrm>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Shape 30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 name="Shape 309"/>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xfrm>
            <a:off x="381000" y="685800"/>
            <a:ext cx="6096000" cy="3429000"/>
          </a:xfrm>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p>
          <a:p>
            <a:pPr>
              <a:spcBef>
                <a:spcPts val="0"/>
              </a:spcBef>
            </a:pPr>
            <a:endParaRPr lang="sv-SE"/>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Shape 442"/>
          <p:cNvSpPr>
            <a:spLocks noGrp="1" noRot="1" noChangeAspect="1"/>
          </p:cNvSpPr>
          <p:nvPr>
            <p:ph type="sldImg"/>
          </p:nvPr>
        </p:nvSpPr>
        <p:spPr>
          <a:xfrm>
            <a:off x="381000" y="685800"/>
            <a:ext cx="6096000" cy="3429000"/>
          </a:xfrm>
          <a:prstGeom prst="rect">
            <a:avLst/>
          </a:prstGeom>
        </p:spPr>
        <p:txBody>
          <a:bodyPr/>
          <a:lstStyle/>
          <a:p>
            <a:endParaRPr/>
          </a:p>
        </p:txBody>
      </p:sp>
      <p:sp>
        <p:nvSpPr>
          <p:cNvPr id="443" name="Shape 443"/>
          <p:cNvSpPr>
            <a:spLocks noGrp="1"/>
          </p:cNvSpPr>
          <p:nvPr>
            <p:ph type="body" sz="quarter" idx="1"/>
          </p:nvPr>
        </p:nvSpPr>
        <p:spPr>
          <a:prstGeom prst="rect">
            <a:avLst/>
          </a:prstGeom>
        </p:spPr>
        <p:txBody>
          <a:bodyPr/>
          <a:lstStyle/>
          <a:p>
            <a:pPr>
              <a:spcBef>
                <a:spcPts val="0"/>
              </a:spcBef>
            </a:pPr>
            <a:r>
              <a:rPr err="1"/>
              <a:t>Berätta</a:t>
            </a:r>
            <a:r>
              <a:t> om </a:t>
            </a:r>
            <a:r>
              <a:rPr err="1"/>
              <a:t>lägstalönerna</a:t>
            </a:r>
            <a:r>
              <a:t> i </a:t>
            </a:r>
            <a:r>
              <a:rPr err="1"/>
              <a:t>detaljhandelsavtalet</a:t>
            </a:r>
            <a:r>
              <a:t> (</a:t>
            </a:r>
            <a:r>
              <a:rPr err="1"/>
              <a:t>butik</a:t>
            </a:r>
            <a:r>
              <a:t>). </a:t>
            </a:r>
          </a:p>
          <a:p>
            <a:pPr>
              <a:spcBef>
                <a:spcPts val="0"/>
              </a:spcBef>
            </a:pPr>
            <a:endParaRPr/>
          </a:p>
          <a:p>
            <a:pPr>
              <a:spcBef>
                <a:spcPts val="0"/>
              </a:spcBef>
            </a:pPr>
            <a:r>
              <a:rPr err="1"/>
              <a:t>Berätta</a:t>
            </a:r>
            <a:r>
              <a:t> att dessa </a:t>
            </a:r>
            <a:r>
              <a:rPr err="1"/>
              <a:t>gäller</a:t>
            </a:r>
            <a:r>
              <a:t> </a:t>
            </a:r>
            <a:r>
              <a:rPr err="1"/>
              <a:t>där</a:t>
            </a:r>
            <a:r>
              <a:t> det </a:t>
            </a:r>
            <a:r>
              <a:rPr err="1"/>
              <a:t>finns</a:t>
            </a:r>
            <a:r>
              <a:t> </a:t>
            </a:r>
            <a:r>
              <a:rPr err="1"/>
              <a:t>kollektivavtal</a:t>
            </a:r>
            <a:r>
              <a:t> och gå </a:t>
            </a:r>
            <a:r>
              <a:rPr err="1"/>
              <a:t>igenom</a:t>
            </a:r>
            <a:r>
              <a:t> </a:t>
            </a:r>
            <a:r>
              <a:rPr err="1"/>
              <a:t>vikten</a:t>
            </a:r>
            <a:r>
              <a:t> av att det </a:t>
            </a:r>
            <a:r>
              <a:rPr err="1"/>
              <a:t>finns</a:t>
            </a:r>
            <a:r>
              <a:t> </a:t>
            </a:r>
            <a:r>
              <a:rPr err="1"/>
              <a:t>ett</a:t>
            </a:r>
            <a:r>
              <a:t> </a:t>
            </a:r>
            <a:r>
              <a:rPr err="1"/>
              <a:t>avtal</a:t>
            </a:r>
            <a:r>
              <a:t>. </a:t>
            </a:r>
          </a:p>
          <a:p>
            <a:pPr>
              <a:spcBef>
                <a:spcPts val="0"/>
              </a:spcBef>
            </a:pPr>
            <a:r>
              <a:t> </a:t>
            </a:r>
          </a:p>
          <a:p>
            <a:pPr>
              <a:spcBef>
                <a:spcPts val="0"/>
              </a:spcBef>
            </a:pPr>
            <a:r>
              <a:rPr err="1"/>
              <a:t>Informera</a:t>
            </a:r>
            <a:r>
              <a:t> de som </a:t>
            </a:r>
            <a:r>
              <a:rPr err="1"/>
              <a:t>går</a:t>
            </a:r>
            <a:r>
              <a:t> </a:t>
            </a:r>
            <a:r>
              <a:rPr err="1"/>
              <a:t>Handelsprogrammet</a:t>
            </a:r>
            <a:r>
              <a:t> om att de </a:t>
            </a:r>
            <a:r>
              <a:rPr err="1"/>
              <a:t>enligt</a:t>
            </a:r>
            <a:r>
              <a:t> </a:t>
            </a:r>
            <a:r>
              <a:rPr err="1"/>
              <a:t>avtalet</a:t>
            </a:r>
            <a:r>
              <a:t> ska ha </a:t>
            </a:r>
            <a:r>
              <a:rPr err="1"/>
              <a:t>lön</a:t>
            </a:r>
            <a:r>
              <a:t> med </a:t>
            </a:r>
            <a:r>
              <a:rPr err="1"/>
              <a:t>ett</a:t>
            </a:r>
            <a:r>
              <a:t> </a:t>
            </a:r>
            <a:r>
              <a:rPr err="1"/>
              <a:t>års</a:t>
            </a:r>
            <a:r>
              <a:t> </a:t>
            </a:r>
            <a:r>
              <a:rPr b="1" err="1"/>
              <a:t>branschvana</a:t>
            </a:r>
            <a:r>
              <a:t> </a:t>
            </a:r>
            <a:r>
              <a:rPr err="1"/>
              <a:t>när</a:t>
            </a:r>
            <a:r>
              <a:t> de </a:t>
            </a:r>
            <a:r>
              <a:rPr err="1"/>
              <a:t>börjar</a:t>
            </a:r>
            <a:r>
              <a:t> </a:t>
            </a:r>
            <a:r>
              <a:rPr err="1"/>
              <a:t>jobba</a:t>
            </a:r>
            <a:r>
              <a:t> </a:t>
            </a:r>
            <a:r>
              <a:rPr err="1"/>
              <a:t>efter</a:t>
            </a:r>
            <a:r>
              <a:t> att ha </a:t>
            </a:r>
            <a:r>
              <a:rPr err="1"/>
              <a:t>slutfört</a:t>
            </a:r>
            <a:r>
              <a:t> </a:t>
            </a:r>
            <a:r>
              <a:rPr err="1"/>
              <a:t>gymnasiet</a:t>
            </a:r>
            <a:r>
              <a:t>. </a:t>
            </a:r>
          </a:p>
          <a:p>
            <a:pPr>
              <a:spcBef>
                <a:spcPts val="0"/>
              </a:spcBef>
            </a:pPr>
            <a:r>
              <a:t>Elev </a:t>
            </a:r>
            <a:r>
              <a:rPr err="1"/>
              <a:t>som</a:t>
            </a:r>
            <a:r>
              <a:t> </a:t>
            </a:r>
            <a:r>
              <a:rPr err="1"/>
              <a:t>går</a:t>
            </a:r>
            <a:r>
              <a:t> </a:t>
            </a:r>
            <a:r>
              <a:rPr err="1"/>
              <a:t>ut</a:t>
            </a:r>
            <a:r>
              <a:t> Handels- </a:t>
            </a:r>
            <a:r>
              <a:rPr err="1"/>
              <a:t>och</a:t>
            </a:r>
            <a:r>
              <a:t> </a:t>
            </a:r>
            <a:r>
              <a:rPr err="1"/>
              <a:t>administrationsprogrammet</a:t>
            </a:r>
            <a:r>
              <a:t> med </a:t>
            </a:r>
            <a:r>
              <a:rPr err="1"/>
              <a:t>fullständiga</a:t>
            </a:r>
            <a:r>
              <a:t> </a:t>
            </a:r>
            <a:r>
              <a:rPr err="1"/>
              <a:t>betyg</a:t>
            </a:r>
            <a:r>
              <a:t> </a:t>
            </a:r>
            <a:r>
              <a:rPr err="1"/>
              <a:t>får</a:t>
            </a:r>
            <a:r>
              <a:t> </a:t>
            </a:r>
            <a:r>
              <a:rPr err="1"/>
              <a:t>tillgodoräkna</a:t>
            </a:r>
            <a:r>
              <a:t> sig </a:t>
            </a:r>
            <a:r>
              <a:rPr err="1"/>
              <a:t>ett</a:t>
            </a:r>
            <a:r>
              <a:t> </a:t>
            </a:r>
            <a:r>
              <a:rPr err="1"/>
              <a:t>års</a:t>
            </a:r>
            <a:r>
              <a:t> </a:t>
            </a:r>
            <a:r>
              <a:rPr err="1"/>
              <a:t>branschvana</a:t>
            </a:r>
            <a:r>
              <a:rPr lang="sv-SE"/>
              <a:t>.</a:t>
            </a:r>
            <a:r>
              <a:t> </a:t>
            </a:r>
            <a:r>
              <a:rPr err="1"/>
              <a:t>Hantverksprogram</a:t>
            </a:r>
            <a:r>
              <a:t> (</a:t>
            </a:r>
            <a:r>
              <a:rPr err="1"/>
              <a:t>exempelvis</a:t>
            </a:r>
            <a:r>
              <a:t> florist </a:t>
            </a:r>
            <a:r>
              <a:rPr err="1"/>
              <a:t>och</a:t>
            </a:r>
            <a:r>
              <a:t> </a:t>
            </a:r>
            <a:r>
              <a:rPr err="1"/>
              <a:t>dekoratör</a:t>
            </a:r>
            <a:r>
              <a:t>) </a:t>
            </a:r>
            <a:r>
              <a:rPr err="1"/>
              <a:t>får</a:t>
            </a:r>
            <a:r>
              <a:t> </a:t>
            </a:r>
            <a:r>
              <a:rPr err="1"/>
              <a:t>tillgodoräkna</a:t>
            </a:r>
            <a:r>
              <a:t> sig </a:t>
            </a:r>
            <a:r>
              <a:rPr err="1"/>
              <a:t>två</a:t>
            </a:r>
            <a:r>
              <a:t> </a:t>
            </a:r>
            <a:r>
              <a:rPr err="1"/>
              <a:t>års</a:t>
            </a:r>
            <a:r>
              <a:t> </a:t>
            </a:r>
            <a:r>
              <a:rPr err="1"/>
              <a:t>branschvana</a:t>
            </a:r>
            <a:r>
              <a:rPr lang="sv-SE"/>
              <a:t> under </a:t>
            </a:r>
            <a:r>
              <a:rPr lang="sv-SE" err="1"/>
              <a:t>förutsättning</a:t>
            </a:r>
            <a:r>
              <a:rPr lang="sv-SE"/>
              <a:t> </a:t>
            </a:r>
            <a:r>
              <a:rPr lang="sv-SE" err="1"/>
              <a:t>att</a:t>
            </a:r>
            <a:r>
              <a:rPr lang="sv-SE"/>
              <a:t> dem arbetar med hantverket</a:t>
            </a:r>
            <a:r>
              <a:t>.</a:t>
            </a:r>
            <a:r>
              <a:rPr lang="sv-SE"/>
              <a:t> </a:t>
            </a:r>
            <a:endParaRPr/>
          </a:p>
          <a:p>
            <a:pPr>
              <a:spcBef>
                <a:spcPts val="0"/>
              </a:spcBef>
            </a:pPr>
            <a:r>
              <a:t>Det </a:t>
            </a:r>
            <a:r>
              <a:rPr err="1"/>
              <a:t>förutsätter</a:t>
            </a:r>
            <a:r>
              <a:t> de </a:t>
            </a:r>
            <a:r>
              <a:rPr err="1"/>
              <a:t>jobbar</a:t>
            </a:r>
            <a:r>
              <a:t> på en </a:t>
            </a:r>
            <a:r>
              <a:rPr err="1"/>
              <a:t>arbetsplats</a:t>
            </a:r>
            <a:r>
              <a:t> med </a:t>
            </a:r>
            <a:r>
              <a:rPr err="1"/>
              <a:t>detaljhandelsavtalet</a:t>
            </a:r>
            <a:r>
              <a:t>. </a:t>
            </a:r>
          </a:p>
          <a:p>
            <a:pPr>
              <a:spcBef>
                <a:spcPts val="0"/>
              </a:spcBef>
            </a:pPr>
            <a:r>
              <a:t> </a:t>
            </a:r>
          </a:p>
          <a:p>
            <a:pPr>
              <a:spcBef>
                <a:spcPts val="0"/>
              </a:spcBef>
            </a:pPr>
            <a:r>
              <a:t>Har du </a:t>
            </a:r>
            <a:r>
              <a:rPr err="1"/>
              <a:t>mer</a:t>
            </a:r>
            <a:r>
              <a:t> tid </a:t>
            </a:r>
            <a:r>
              <a:rPr err="1"/>
              <a:t>kan</a:t>
            </a:r>
            <a:r>
              <a:t> du </a:t>
            </a:r>
            <a:r>
              <a:rPr err="1"/>
              <a:t>låta</a:t>
            </a:r>
            <a:r>
              <a:t> </a:t>
            </a:r>
            <a:r>
              <a:rPr err="1"/>
              <a:t>eleverna</a:t>
            </a:r>
            <a:r>
              <a:t> </a:t>
            </a:r>
            <a:r>
              <a:rPr err="1"/>
              <a:t>bläddra</a:t>
            </a:r>
            <a:r>
              <a:t> i </a:t>
            </a:r>
            <a:r>
              <a:rPr err="1"/>
              <a:t>kollektivavtalet</a:t>
            </a:r>
            <a:r>
              <a:t>. Du </a:t>
            </a:r>
            <a:r>
              <a:rPr err="1"/>
              <a:t>kan</a:t>
            </a:r>
            <a:r>
              <a:t> be dem till </a:t>
            </a:r>
            <a:r>
              <a:rPr err="1"/>
              <a:t>exempel</a:t>
            </a:r>
            <a:r>
              <a:t> </a:t>
            </a:r>
            <a:r>
              <a:rPr err="1"/>
              <a:t>själva</a:t>
            </a:r>
            <a:r>
              <a:t> </a:t>
            </a:r>
            <a:r>
              <a:rPr err="1"/>
              <a:t>slå</a:t>
            </a:r>
            <a:r>
              <a:t> upp var det </a:t>
            </a:r>
            <a:r>
              <a:rPr err="1"/>
              <a:t>står</a:t>
            </a:r>
            <a:r>
              <a:t> </a:t>
            </a:r>
            <a:r>
              <a:rPr err="1"/>
              <a:t>hur</a:t>
            </a:r>
            <a:r>
              <a:t> </a:t>
            </a:r>
            <a:r>
              <a:rPr err="1"/>
              <a:t>mycket</a:t>
            </a:r>
            <a:r>
              <a:t> man ska </a:t>
            </a:r>
            <a:r>
              <a:rPr err="1"/>
              <a:t>få</a:t>
            </a:r>
            <a:r>
              <a:t> i </a:t>
            </a:r>
            <a:r>
              <a:rPr err="1"/>
              <a:t>ob-ersättning</a:t>
            </a:r>
            <a:r>
              <a:t>, </a:t>
            </a:r>
            <a:r>
              <a:rPr err="1"/>
              <a:t>vilken</a:t>
            </a:r>
            <a:r>
              <a:t> </a:t>
            </a:r>
            <a:r>
              <a:rPr err="1"/>
              <a:t>lägstalön</a:t>
            </a:r>
            <a:r>
              <a:t> </a:t>
            </a:r>
            <a:r>
              <a:rPr err="1"/>
              <a:t>gäller</a:t>
            </a:r>
            <a:r>
              <a:t> för en 18 </a:t>
            </a:r>
            <a:r>
              <a:rPr err="1"/>
              <a:t>åring</a:t>
            </a:r>
            <a:r>
              <a:t> är och </a:t>
            </a:r>
            <a:r>
              <a:rPr err="1"/>
              <a:t>så</a:t>
            </a:r>
            <a:r>
              <a:t> </a:t>
            </a:r>
            <a:r>
              <a:rPr err="1"/>
              <a:t>vidare</a:t>
            </a:r>
            <a:r>
              <a:t>.</a:t>
            </a:r>
          </a:p>
          <a:p>
            <a:pPr>
              <a:spcBef>
                <a:spcPts val="0"/>
              </a:spcBef>
            </a:pPr>
            <a:r>
              <a:t> </a:t>
            </a:r>
          </a:p>
          <a:p>
            <a:pPr>
              <a:spcBef>
                <a:spcPts val="0"/>
              </a:spcBef>
            </a:pPr>
            <a:r>
              <a:t>Om du har </a:t>
            </a:r>
            <a:r>
              <a:rPr err="1"/>
              <a:t>ytterligare</a:t>
            </a:r>
            <a:r>
              <a:t> tid, visa </a:t>
            </a:r>
            <a:r>
              <a:rPr err="1"/>
              <a:t>gärna</a:t>
            </a:r>
            <a:r>
              <a:t> </a:t>
            </a:r>
            <a:r>
              <a:rPr err="1"/>
              <a:t>Videomixfilmen</a:t>
            </a:r>
            <a:r>
              <a:t> och </a:t>
            </a:r>
            <a:r>
              <a:rPr err="1"/>
              <a:t>låt</a:t>
            </a:r>
            <a:r>
              <a:t> dem </a:t>
            </a:r>
            <a:r>
              <a:rPr err="1"/>
              <a:t>resonera</a:t>
            </a:r>
            <a:r>
              <a:t> </a:t>
            </a:r>
            <a:r>
              <a:rPr err="1"/>
              <a:t>kring</a:t>
            </a:r>
            <a:r>
              <a:t> </a:t>
            </a:r>
            <a:r>
              <a:rPr err="1"/>
              <a:t>varför</a:t>
            </a:r>
            <a:r>
              <a:t> det är </a:t>
            </a:r>
            <a:r>
              <a:rPr err="1"/>
              <a:t>så</a:t>
            </a:r>
            <a:r>
              <a:t> </a:t>
            </a:r>
            <a:r>
              <a:rPr err="1"/>
              <a:t>viktigt</a:t>
            </a:r>
            <a:r>
              <a:t> att </a:t>
            </a:r>
            <a:r>
              <a:rPr err="1"/>
              <a:t>facket</a:t>
            </a:r>
            <a:r>
              <a:t> </a:t>
            </a:r>
            <a:r>
              <a:rPr err="1"/>
              <a:t>tecknar</a:t>
            </a:r>
            <a:r>
              <a:t> </a:t>
            </a:r>
            <a:r>
              <a:rPr err="1"/>
              <a:t>kollektivavtal</a:t>
            </a:r>
            <a:r>
              <a:t>.</a:t>
            </a:r>
          </a:p>
          <a:p>
            <a:pPr>
              <a:spcBef>
                <a:spcPts val="0"/>
              </a:spcBef>
            </a:pPr>
            <a:r>
              <a:t> </a:t>
            </a:r>
          </a:p>
          <a:p>
            <a:pPr>
              <a:spcBef>
                <a:spcPts val="0"/>
              </a:spcBef>
              <a:defRPr b="1"/>
            </a:pPr>
            <a:r>
              <a:rPr err="1"/>
              <a:t>Verktyg</a:t>
            </a:r>
            <a:r>
              <a:t>:</a:t>
            </a:r>
          </a:p>
          <a:p>
            <a:pPr>
              <a:spcBef>
                <a:spcPts val="0"/>
              </a:spcBef>
            </a:pPr>
            <a:r>
              <a:rPr err="1"/>
              <a:t>Vykort</a:t>
            </a:r>
            <a:r>
              <a:t> med </a:t>
            </a:r>
            <a:r>
              <a:rPr err="1"/>
              <a:t>lägstalönerna</a:t>
            </a:r>
            <a:r>
              <a:t> i </a:t>
            </a:r>
            <a:r>
              <a:rPr err="1"/>
              <a:t>butik</a:t>
            </a:r>
            <a:r>
              <a:t> / lager</a:t>
            </a:r>
          </a:p>
          <a:p>
            <a:pPr>
              <a:spcBef>
                <a:spcPts val="0"/>
              </a:spcBef>
            </a:pPr>
            <a:r>
              <a:rPr err="1"/>
              <a:t>Detaljhandelsavtalet</a:t>
            </a:r>
            <a:endParaRPr/>
          </a:p>
          <a:p>
            <a:pPr>
              <a:spcBef>
                <a:spcPts val="0"/>
              </a:spcBef>
            </a:pPr>
            <a:r>
              <a:rPr err="1"/>
              <a:t>Videomixfilmen</a:t>
            </a:r>
            <a:r>
              <a:t>: </a:t>
            </a:r>
            <a:r>
              <a:rPr u="sng">
                <a:solidFill>
                  <a:srgbClr val="0000FF"/>
                </a:solidFill>
                <a:uFill>
                  <a:solidFill>
                    <a:srgbClr val="0000FF"/>
                  </a:solidFill>
                </a:uFill>
                <a:hlinkClick r:id="rId3"/>
              </a:rPr>
              <a:t>https://vimeo.com/12923478</a:t>
            </a:r>
            <a:r>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hape 663"/>
          <p:cNvSpPr>
            <a:spLocks noGrp="1" noRot="1" noChangeAspect="1"/>
          </p:cNvSpPr>
          <p:nvPr>
            <p:ph type="sldImg"/>
          </p:nvPr>
        </p:nvSpPr>
        <p:spPr>
          <a:xfrm>
            <a:off x="381000" y="685800"/>
            <a:ext cx="6096000" cy="3429000"/>
          </a:xfrm>
          <a:prstGeom prst="rect">
            <a:avLst/>
          </a:prstGeom>
        </p:spPr>
        <p:txBody>
          <a:bodyPr/>
          <a:lstStyle/>
          <a:p>
            <a:endParaRPr/>
          </a:p>
        </p:txBody>
      </p:sp>
      <p:sp>
        <p:nvSpPr>
          <p:cNvPr id="664" name="Shape 664"/>
          <p:cNvSpPr>
            <a:spLocks noGrp="1"/>
          </p:cNvSpPr>
          <p:nvPr>
            <p:ph type="body" sz="quarter" idx="1"/>
          </p:nvPr>
        </p:nvSpPr>
        <p:spPr>
          <a:prstGeom prst="rect">
            <a:avLst/>
          </a:prstGeom>
        </p:spPr>
        <p:txBody>
          <a:bodyPr/>
          <a:lstStyle/>
          <a:p>
            <a:pPr>
              <a:spcBef>
                <a:spcPts val="0"/>
              </a:spcBef>
            </a:pPr>
            <a:r>
              <a:t>Dela ut ett förslag på anställningsbevis eller visa på det som finns i powerpointen. Berätta lite om hur det ska vara ifyllt. </a:t>
            </a:r>
          </a:p>
          <a:p>
            <a:pPr>
              <a:spcBef>
                <a:spcPts val="0"/>
              </a:spcBef>
            </a:pPr>
            <a:endParaRPr/>
          </a:p>
          <a:p>
            <a:pPr>
              <a:spcBef>
                <a:spcPts val="0"/>
              </a:spcBef>
            </a:pPr>
            <a:r>
              <a:t>Det ska tydligt framgå exakt vilken arbetsgivare du arbetar för samt på vilket/vilka arbetsställen (var) du förväntas arbeta. Det ska också framgå vilken anställningsform du har. Det ska framgå vilken tid anställningen omfattar. Alltså när anställningen startar och eventuellt slutar (om tidsbegränsad anställning). </a:t>
            </a:r>
          </a:p>
          <a:p>
            <a:pPr>
              <a:spcBef>
                <a:spcPts val="0"/>
              </a:spcBef>
            </a:pPr>
            <a:endParaRPr/>
          </a:p>
          <a:p>
            <a:pPr>
              <a:spcBef>
                <a:spcPts val="0"/>
              </a:spcBef>
            </a:pPr>
            <a:r>
              <a:t>Påminn om att det är viktigt att som anställd får ett av originalen och sparar det på en plats som du själv har tillgång till. Förslagsvis hemma. </a:t>
            </a:r>
          </a:p>
          <a:p>
            <a:pPr>
              <a:spcBef>
                <a:spcPts val="0"/>
              </a:spcBef>
            </a:pPr>
            <a:endParaRPr/>
          </a:p>
          <a:p>
            <a:pPr>
              <a:spcBef>
                <a:spcPts val="0"/>
              </a:spcBef>
            </a:pPr>
            <a:r>
              <a:t>De saker dem kommit överens om med arbetsgivaren ska stå med, bland annat vilken lön som gäller. </a:t>
            </a:r>
          </a:p>
          <a:p>
            <a:pPr>
              <a:spcBef>
                <a:spcPts val="0"/>
              </a:spcBef>
            </a:pPr>
            <a:endParaRPr/>
          </a:p>
          <a:p>
            <a:pPr>
              <a:spcBef>
                <a:spcPts val="0"/>
              </a:spcBef>
            </a:pPr>
            <a:r>
              <a:t>Självklart ska kollektivavtalet följas. Om det står en lägre lön i anställningsbeviset än vad kollektivavtalet lägst stipulerar så gäller den högre lönen i kollektivavtalet förutsatt att arbetsgivaren är bundet av kollektivavtalet. Det vill säga är med i arbetsgivarorganisationen eller själv har skrivit under kollektivavtalet (så kallat hängavtal).</a:t>
            </a:r>
          </a:p>
          <a:p>
            <a:pPr>
              <a:spcBef>
                <a:spcPts val="0"/>
              </a:spcBef>
            </a:pPr>
            <a:endParaRPr/>
          </a:p>
          <a:p>
            <a:pPr>
              <a:spcBef>
                <a:spcPts val="0"/>
              </a:spcBef>
            </a:pPr>
            <a:r>
              <a:t>Handels inställning är att du ska ha ett anställningsbevis första jobbdagen. </a:t>
            </a:r>
          </a:p>
          <a:p>
            <a:pPr>
              <a:spcBef>
                <a:spcPts val="0"/>
              </a:spcBef>
            </a:pPr>
            <a:r>
              <a:t> </a:t>
            </a:r>
          </a:p>
          <a:p>
            <a:pPr>
              <a:spcBef>
                <a:spcPts val="0"/>
              </a:spcBef>
              <a:defRPr b="1"/>
            </a:pPr>
            <a:r>
              <a:t>Verktyg:</a:t>
            </a:r>
          </a:p>
          <a:p>
            <a:pPr>
              <a:spcBef>
                <a:spcPts val="0"/>
              </a:spcBef>
            </a:pPr>
            <a:r>
              <a:t>Förslag på anställningsbevis. Finns på handels.se/skolinfo</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pPr>
              <a:spcBef>
                <a:spcPts val="0"/>
              </a:spcBef>
              <a:defRPr b="1"/>
            </a:pPr>
            <a:r>
              <a:rPr dirty="0" err="1"/>
              <a:t>Förklara</a:t>
            </a:r>
            <a:r>
              <a:rPr dirty="0"/>
              <a:t> de </a:t>
            </a:r>
            <a:r>
              <a:rPr dirty="0" err="1"/>
              <a:t>olika</a:t>
            </a:r>
            <a:r>
              <a:rPr dirty="0"/>
              <a:t> </a:t>
            </a:r>
            <a:r>
              <a:rPr dirty="0" err="1"/>
              <a:t>anställningsformerna</a:t>
            </a:r>
            <a:r>
              <a:rPr dirty="0"/>
              <a:t>.</a:t>
            </a:r>
          </a:p>
          <a:p>
            <a:pPr>
              <a:spcBef>
                <a:spcPts val="0"/>
              </a:spcBef>
            </a:pPr>
            <a:r>
              <a:rPr dirty="0"/>
              <a:t> </a:t>
            </a:r>
          </a:p>
          <a:p>
            <a:pPr>
              <a:spcBef>
                <a:spcPts val="0"/>
              </a:spcBef>
              <a:defRPr b="1"/>
            </a:pPr>
            <a:r>
              <a:rPr dirty="0" err="1"/>
              <a:t>Tillsvidare</a:t>
            </a:r>
            <a:r>
              <a:rPr lang="sv-SE" dirty="0"/>
              <a:t>  </a:t>
            </a:r>
            <a:r>
              <a:rPr dirty="0"/>
              <a:t> </a:t>
            </a:r>
            <a:r>
              <a:rPr b="0" dirty="0"/>
              <a:t>En </a:t>
            </a:r>
            <a:r>
              <a:rPr b="0" dirty="0" err="1"/>
              <a:t>anställning</a:t>
            </a:r>
            <a:r>
              <a:rPr b="0" dirty="0"/>
              <a:t> </a:t>
            </a:r>
            <a:r>
              <a:rPr b="0" dirty="0" err="1"/>
              <a:t>som</a:t>
            </a:r>
            <a:r>
              <a:rPr b="0" dirty="0"/>
              <a:t> </a:t>
            </a:r>
            <a:r>
              <a:rPr b="0" dirty="0" err="1"/>
              <a:t>fortsätter</a:t>
            </a:r>
            <a:r>
              <a:rPr b="0" dirty="0"/>
              <a:t> tills </a:t>
            </a:r>
            <a:r>
              <a:rPr b="0" dirty="0" err="1"/>
              <a:t>dess</a:t>
            </a:r>
            <a:r>
              <a:rPr b="0" dirty="0"/>
              <a:t> </a:t>
            </a:r>
            <a:r>
              <a:rPr b="0" dirty="0" err="1"/>
              <a:t>arbetsgivaren</a:t>
            </a:r>
            <a:r>
              <a:rPr b="0" dirty="0"/>
              <a:t> </a:t>
            </a:r>
            <a:r>
              <a:rPr b="0" dirty="0" err="1"/>
              <a:t>eller</a:t>
            </a:r>
            <a:r>
              <a:rPr b="0" dirty="0"/>
              <a:t> den </a:t>
            </a:r>
            <a:r>
              <a:rPr b="0" dirty="0" err="1"/>
              <a:t>anställda</a:t>
            </a:r>
            <a:r>
              <a:rPr b="0" dirty="0"/>
              <a:t> </a:t>
            </a:r>
            <a:r>
              <a:rPr b="0" dirty="0" err="1"/>
              <a:t>säger</a:t>
            </a:r>
            <a:r>
              <a:rPr b="0" dirty="0"/>
              <a:t> </a:t>
            </a:r>
            <a:r>
              <a:rPr b="0" dirty="0" err="1"/>
              <a:t>upp</a:t>
            </a:r>
            <a:r>
              <a:rPr b="0" dirty="0"/>
              <a:t> den. Trygg form av </a:t>
            </a:r>
            <a:r>
              <a:rPr b="0" dirty="0" err="1"/>
              <a:t>anställning</a:t>
            </a:r>
            <a:r>
              <a:rPr b="0" dirty="0"/>
              <a:t>, </a:t>
            </a:r>
            <a:r>
              <a:rPr b="0" dirty="0" err="1"/>
              <a:t>kallas</a:t>
            </a:r>
            <a:r>
              <a:rPr b="0" dirty="0"/>
              <a:t> </a:t>
            </a:r>
            <a:r>
              <a:rPr b="0" dirty="0" err="1"/>
              <a:t>ofta</a:t>
            </a:r>
            <a:r>
              <a:rPr b="0" dirty="0"/>
              <a:t> för ”fast”.</a:t>
            </a:r>
            <a:r>
              <a:rPr lang="sv-SE" dirty="0"/>
              <a:t> </a:t>
            </a:r>
            <a:endParaRPr b="0" dirty="0"/>
          </a:p>
          <a:p>
            <a:pPr>
              <a:spcBef>
                <a:spcPts val="0"/>
              </a:spcBef>
            </a:pPr>
            <a:r>
              <a:rPr dirty="0" err="1"/>
              <a:t>Uppsägning</a:t>
            </a:r>
            <a:r>
              <a:rPr dirty="0"/>
              <a:t> </a:t>
            </a:r>
            <a:r>
              <a:rPr dirty="0" err="1"/>
              <a:t>från</a:t>
            </a:r>
            <a:r>
              <a:rPr dirty="0"/>
              <a:t> </a:t>
            </a:r>
            <a:r>
              <a:rPr dirty="0" err="1"/>
              <a:t>arbetsgivarens</a:t>
            </a:r>
            <a:r>
              <a:rPr dirty="0"/>
              <a:t> </a:t>
            </a:r>
            <a:r>
              <a:rPr dirty="0" err="1"/>
              <a:t>sida</a:t>
            </a:r>
            <a:r>
              <a:rPr dirty="0"/>
              <a:t> </a:t>
            </a:r>
            <a:r>
              <a:rPr dirty="0" err="1"/>
              <a:t>kräver</a:t>
            </a:r>
            <a:r>
              <a:rPr dirty="0"/>
              <a:t> </a:t>
            </a:r>
            <a:r>
              <a:rPr dirty="0" err="1"/>
              <a:t>saklig</a:t>
            </a:r>
            <a:r>
              <a:rPr dirty="0"/>
              <a:t> </a:t>
            </a:r>
            <a:r>
              <a:rPr dirty="0" err="1"/>
              <a:t>grund</a:t>
            </a:r>
            <a:r>
              <a:rPr dirty="0"/>
              <a:t>. </a:t>
            </a:r>
            <a:r>
              <a:rPr dirty="0" err="1"/>
              <a:t>Antingen</a:t>
            </a:r>
            <a:r>
              <a:rPr dirty="0"/>
              <a:t> på </a:t>
            </a:r>
            <a:r>
              <a:rPr dirty="0" err="1"/>
              <a:t>grund</a:t>
            </a:r>
            <a:r>
              <a:rPr dirty="0"/>
              <a:t> av </a:t>
            </a:r>
            <a:r>
              <a:rPr dirty="0" err="1"/>
              <a:t>så</a:t>
            </a:r>
            <a:r>
              <a:rPr dirty="0"/>
              <a:t> </a:t>
            </a:r>
            <a:r>
              <a:rPr dirty="0" err="1"/>
              <a:t>kallad</a:t>
            </a:r>
            <a:r>
              <a:rPr dirty="0"/>
              <a:t> </a:t>
            </a:r>
            <a:r>
              <a:rPr dirty="0" err="1"/>
              <a:t>arbetsbrist</a:t>
            </a:r>
            <a:r>
              <a:rPr dirty="0"/>
              <a:t> </a:t>
            </a:r>
            <a:r>
              <a:rPr dirty="0" err="1"/>
              <a:t>eller</a:t>
            </a:r>
            <a:r>
              <a:rPr dirty="0"/>
              <a:t> </a:t>
            </a:r>
            <a:r>
              <a:rPr dirty="0" err="1"/>
              <a:t>personliga</a:t>
            </a:r>
            <a:r>
              <a:rPr dirty="0"/>
              <a:t> </a:t>
            </a:r>
            <a:r>
              <a:rPr dirty="0" err="1"/>
              <a:t>skäl</a:t>
            </a:r>
            <a:r>
              <a:rPr dirty="0"/>
              <a:t>. </a:t>
            </a:r>
          </a:p>
          <a:p>
            <a:pPr>
              <a:spcBef>
                <a:spcPts val="0"/>
              </a:spcBef>
              <a:defRPr u="sng"/>
            </a:pPr>
            <a:r>
              <a:rPr dirty="0" err="1"/>
              <a:t>Personliga</a:t>
            </a:r>
            <a:r>
              <a:rPr dirty="0"/>
              <a:t> </a:t>
            </a:r>
            <a:r>
              <a:rPr dirty="0" err="1"/>
              <a:t>skäl</a:t>
            </a:r>
            <a:r>
              <a:rPr dirty="0"/>
              <a:t> </a:t>
            </a:r>
            <a:r>
              <a:rPr u="none" dirty="0" err="1"/>
              <a:t>handlar</a:t>
            </a:r>
            <a:r>
              <a:rPr u="none" dirty="0"/>
              <a:t> </a:t>
            </a:r>
            <a:r>
              <a:rPr u="none" dirty="0" err="1"/>
              <a:t>oftast</a:t>
            </a:r>
            <a:r>
              <a:rPr u="none" dirty="0"/>
              <a:t> om </a:t>
            </a:r>
            <a:r>
              <a:rPr u="none" dirty="0" err="1"/>
              <a:t>misskötsamhet</a:t>
            </a:r>
            <a:r>
              <a:rPr u="none" dirty="0"/>
              <a:t>, </a:t>
            </a:r>
            <a:r>
              <a:rPr u="none" dirty="0" err="1"/>
              <a:t>ibland</a:t>
            </a:r>
            <a:r>
              <a:rPr u="none" dirty="0"/>
              <a:t> trots </a:t>
            </a:r>
            <a:r>
              <a:rPr u="none" dirty="0" err="1"/>
              <a:t>varningar</a:t>
            </a:r>
            <a:r>
              <a:rPr u="none" dirty="0"/>
              <a:t>. </a:t>
            </a:r>
          </a:p>
          <a:p>
            <a:pPr>
              <a:spcBef>
                <a:spcPts val="0"/>
              </a:spcBef>
              <a:defRPr u="sng"/>
            </a:pPr>
            <a:r>
              <a:rPr dirty="0"/>
              <a:t>Vid </a:t>
            </a:r>
            <a:r>
              <a:rPr dirty="0" err="1"/>
              <a:t>uppsägning</a:t>
            </a:r>
            <a:r>
              <a:rPr dirty="0"/>
              <a:t> på </a:t>
            </a:r>
            <a:r>
              <a:rPr dirty="0" err="1"/>
              <a:t>grund</a:t>
            </a:r>
            <a:r>
              <a:rPr dirty="0"/>
              <a:t> av </a:t>
            </a:r>
            <a:r>
              <a:rPr dirty="0" err="1"/>
              <a:t>arbetsbrist</a:t>
            </a:r>
            <a:r>
              <a:rPr u="none" dirty="0"/>
              <a:t> </a:t>
            </a:r>
            <a:r>
              <a:rPr u="none" dirty="0" err="1"/>
              <a:t>går</a:t>
            </a:r>
            <a:r>
              <a:rPr u="none" dirty="0"/>
              <a:t> man </a:t>
            </a:r>
            <a:r>
              <a:rPr u="none" dirty="0" err="1"/>
              <a:t>efter</a:t>
            </a:r>
            <a:r>
              <a:rPr u="none" dirty="0"/>
              <a:t> </a:t>
            </a:r>
            <a:r>
              <a:rPr u="none" dirty="0" err="1"/>
              <a:t>en</a:t>
            </a:r>
            <a:r>
              <a:rPr u="none" dirty="0"/>
              <a:t> </a:t>
            </a:r>
            <a:r>
              <a:rPr u="none" dirty="0" err="1"/>
              <a:t>turordningslista</a:t>
            </a:r>
            <a:r>
              <a:rPr u="none" dirty="0"/>
              <a:t> </a:t>
            </a:r>
            <a:r>
              <a:rPr u="none" dirty="0" err="1"/>
              <a:t>där</a:t>
            </a:r>
            <a:r>
              <a:rPr u="none" dirty="0"/>
              <a:t> den </a:t>
            </a:r>
            <a:r>
              <a:rPr u="none" dirty="0" err="1"/>
              <a:t>som</a:t>
            </a:r>
            <a:r>
              <a:rPr u="none" dirty="0"/>
              <a:t> </a:t>
            </a:r>
            <a:r>
              <a:rPr u="none" dirty="0" err="1"/>
              <a:t>senast</a:t>
            </a:r>
            <a:r>
              <a:rPr u="none" dirty="0"/>
              <a:t> </a:t>
            </a:r>
            <a:r>
              <a:rPr u="none" dirty="0" err="1"/>
              <a:t>anställdes</a:t>
            </a:r>
            <a:r>
              <a:rPr u="none" dirty="0"/>
              <a:t> </a:t>
            </a:r>
            <a:r>
              <a:rPr u="none" dirty="0" err="1"/>
              <a:t>är</a:t>
            </a:r>
            <a:r>
              <a:rPr u="none" dirty="0"/>
              <a:t> den </a:t>
            </a:r>
            <a:r>
              <a:rPr u="none" dirty="0" err="1"/>
              <a:t>första</a:t>
            </a:r>
            <a:r>
              <a:rPr u="none" dirty="0"/>
              <a:t> </a:t>
            </a:r>
            <a:r>
              <a:rPr u="none" dirty="0" err="1"/>
              <a:t>att</a:t>
            </a:r>
            <a:r>
              <a:rPr u="none" dirty="0"/>
              <a:t> </a:t>
            </a:r>
            <a:r>
              <a:rPr u="none" dirty="0" err="1"/>
              <a:t>bli</a:t>
            </a:r>
            <a:r>
              <a:rPr u="none" dirty="0"/>
              <a:t> </a:t>
            </a:r>
            <a:r>
              <a:rPr u="none" dirty="0" err="1"/>
              <a:t>uppsagd</a:t>
            </a:r>
            <a:r>
              <a:rPr u="none" dirty="0"/>
              <a:t>. Detta om </a:t>
            </a:r>
            <a:r>
              <a:rPr u="none" dirty="0" err="1"/>
              <a:t>inte</a:t>
            </a:r>
            <a:r>
              <a:rPr u="none" dirty="0"/>
              <a:t> </a:t>
            </a:r>
            <a:r>
              <a:rPr u="none" dirty="0" err="1"/>
              <a:t>en</a:t>
            </a:r>
            <a:r>
              <a:rPr u="none" dirty="0"/>
              <a:t> </a:t>
            </a:r>
            <a:r>
              <a:rPr u="none" dirty="0" err="1"/>
              <a:t>annan</a:t>
            </a:r>
            <a:r>
              <a:rPr u="none" dirty="0"/>
              <a:t> </a:t>
            </a:r>
            <a:r>
              <a:rPr u="none" dirty="0" err="1"/>
              <a:t>lösning</a:t>
            </a:r>
            <a:r>
              <a:rPr u="none" dirty="0"/>
              <a:t> </a:t>
            </a:r>
            <a:r>
              <a:rPr u="none" dirty="0" err="1"/>
              <a:t>förhandlas</a:t>
            </a:r>
            <a:r>
              <a:rPr u="none" dirty="0"/>
              <a:t> </a:t>
            </a:r>
            <a:r>
              <a:rPr u="none" dirty="0" err="1"/>
              <a:t>fram</a:t>
            </a:r>
            <a:r>
              <a:rPr u="none" dirty="0"/>
              <a:t> med </a:t>
            </a:r>
            <a:r>
              <a:rPr u="none" dirty="0" err="1"/>
              <a:t>facket</a:t>
            </a:r>
            <a:r>
              <a:rPr u="none" dirty="0"/>
              <a:t>. Det </a:t>
            </a:r>
            <a:r>
              <a:rPr u="none" dirty="0" err="1"/>
              <a:t>är</a:t>
            </a:r>
            <a:r>
              <a:rPr u="none" dirty="0"/>
              <a:t> </a:t>
            </a:r>
            <a:r>
              <a:rPr u="none" dirty="0" err="1"/>
              <a:t>vanligt</a:t>
            </a:r>
            <a:r>
              <a:rPr u="none" dirty="0"/>
              <a:t> </a:t>
            </a:r>
            <a:r>
              <a:rPr u="none" dirty="0" err="1"/>
              <a:t>att</a:t>
            </a:r>
            <a:r>
              <a:rPr u="none" dirty="0"/>
              <a:t> </a:t>
            </a:r>
            <a:r>
              <a:rPr u="none" dirty="0" err="1"/>
              <a:t>facket</a:t>
            </a:r>
            <a:r>
              <a:rPr u="none" dirty="0"/>
              <a:t> </a:t>
            </a:r>
            <a:r>
              <a:rPr u="none" dirty="0" err="1"/>
              <a:t>hittar</a:t>
            </a:r>
            <a:r>
              <a:rPr u="none" dirty="0"/>
              <a:t> </a:t>
            </a:r>
            <a:r>
              <a:rPr u="none" dirty="0" err="1"/>
              <a:t>bättre</a:t>
            </a:r>
            <a:r>
              <a:rPr u="none" dirty="0"/>
              <a:t> </a:t>
            </a:r>
            <a:r>
              <a:rPr u="none" dirty="0" err="1"/>
              <a:t>lösning</a:t>
            </a:r>
            <a:r>
              <a:rPr u="none" dirty="0"/>
              <a:t>. Om du </a:t>
            </a:r>
            <a:r>
              <a:rPr u="none" dirty="0" err="1"/>
              <a:t>blir</a:t>
            </a:r>
            <a:r>
              <a:rPr u="none" dirty="0"/>
              <a:t> </a:t>
            </a:r>
            <a:r>
              <a:rPr u="none" dirty="0" err="1"/>
              <a:t>uppsagd</a:t>
            </a:r>
            <a:r>
              <a:rPr u="none" dirty="0"/>
              <a:t> </a:t>
            </a:r>
            <a:r>
              <a:rPr u="none" dirty="0" err="1"/>
              <a:t>har</a:t>
            </a:r>
            <a:r>
              <a:rPr u="none" dirty="0"/>
              <a:t> du </a:t>
            </a:r>
            <a:r>
              <a:rPr u="none" dirty="0" err="1"/>
              <a:t>minst</a:t>
            </a:r>
            <a:r>
              <a:rPr u="none" dirty="0"/>
              <a:t> </a:t>
            </a:r>
            <a:r>
              <a:rPr u="none" dirty="0" err="1"/>
              <a:t>en</a:t>
            </a:r>
            <a:r>
              <a:rPr u="none" dirty="0"/>
              <a:t> </a:t>
            </a:r>
            <a:r>
              <a:rPr u="none" dirty="0" err="1"/>
              <a:t>månads</a:t>
            </a:r>
            <a:r>
              <a:rPr u="none" dirty="0"/>
              <a:t> </a:t>
            </a:r>
            <a:r>
              <a:rPr u="none" dirty="0" err="1"/>
              <a:t>uppsägningstid</a:t>
            </a:r>
            <a:r>
              <a:rPr u="none" dirty="0"/>
              <a:t>.</a:t>
            </a:r>
          </a:p>
          <a:p>
            <a:pPr>
              <a:spcBef>
                <a:spcPts val="0"/>
              </a:spcBef>
            </a:pPr>
            <a:endParaRPr u="none" dirty="0"/>
          </a:p>
          <a:p>
            <a:pPr>
              <a:spcBef>
                <a:spcPts val="0"/>
              </a:spcBef>
              <a:defRPr b="1"/>
            </a:pPr>
            <a:r>
              <a:rPr dirty="0" err="1"/>
              <a:t>Provanställning</a:t>
            </a:r>
            <a:r>
              <a:rPr lang="sv-SE" dirty="0"/>
              <a:t>  </a:t>
            </a:r>
            <a:r>
              <a:rPr b="0" dirty="0"/>
              <a:t> En </a:t>
            </a:r>
            <a:r>
              <a:rPr b="0" dirty="0" err="1"/>
              <a:t>anställning</a:t>
            </a:r>
            <a:r>
              <a:rPr b="0" dirty="0"/>
              <a:t> </a:t>
            </a:r>
            <a:r>
              <a:rPr b="0" dirty="0" err="1"/>
              <a:t>som</a:t>
            </a:r>
            <a:r>
              <a:rPr b="0" dirty="0"/>
              <a:t> </a:t>
            </a:r>
            <a:r>
              <a:rPr b="0" dirty="0" err="1"/>
              <a:t>efter</a:t>
            </a:r>
            <a:r>
              <a:rPr b="0" dirty="0"/>
              <a:t> </a:t>
            </a:r>
            <a:r>
              <a:rPr b="0" dirty="0" err="1"/>
              <a:t>senast</a:t>
            </a:r>
            <a:r>
              <a:rPr b="0" dirty="0"/>
              <a:t> 6 </a:t>
            </a:r>
            <a:r>
              <a:rPr b="0" dirty="0" err="1"/>
              <a:t>månader</a:t>
            </a:r>
            <a:r>
              <a:rPr b="0" dirty="0"/>
              <a:t> </a:t>
            </a:r>
            <a:r>
              <a:rPr b="0" dirty="0" err="1"/>
              <a:t>övergår</a:t>
            </a:r>
            <a:r>
              <a:rPr b="0" dirty="0"/>
              <a:t> till </a:t>
            </a:r>
            <a:r>
              <a:rPr b="0" dirty="0" err="1"/>
              <a:t>en</a:t>
            </a:r>
            <a:r>
              <a:rPr b="0" dirty="0"/>
              <a:t> </a:t>
            </a:r>
            <a:r>
              <a:rPr b="0" dirty="0" err="1"/>
              <a:t>tillsvidareanställning</a:t>
            </a:r>
            <a:r>
              <a:rPr b="0" dirty="0"/>
              <a:t>.</a:t>
            </a:r>
            <a:r>
              <a:rPr lang="sv-SE" dirty="0"/>
              <a:t> En frisörelev kan ha provanställning upp till 8 månader</a:t>
            </a:r>
            <a:r>
              <a:rPr lang="sv-SE" b="1" dirty="0"/>
              <a:t>.</a:t>
            </a:r>
            <a:r>
              <a:rPr b="0" dirty="0"/>
              <a:t> Detta </a:t>
            </a:r>
            <a:r>
              <a:rPr b="0" dirty="0" err="1"/>
              <a:t>är</a:t>
            </a:r>
            <a:r>
              <a:rPr b="0" dirty="0"/>
              <a:t> </a:t>
            </a:r>
            <a:r>
              <a:rPr b="0" dirty="0" err="1"/>
              <a:t>arbetsgivarens</a:t>
            </a:r>
            <a:r>
              <a:rPr b="0" dirty="0"/>
              <a:t> </a:t>
            </a:r>
            <a:r>
              <a:rPr b="0" dirty="0" err="1"/>
              <a:t>chans</a:t>
            </a:r>
            <a:r>
              <a:rPr b="0" dirty="0"/>
              <a:t> </a:t>
            </a:r>
            <a:r>
              <a:rPr b="0" dirty="0" err="1"/>
              <a:t>att</a:t>
            </a:r>
            <a:r>
              <a:rPr b="0" dirty="0"/>
              <a:t> </a:t>
            </a:r>
            <a:r>
              <a:rPr b="0" dirty="0" err="1"/>
              <a:t>kolla</a:t>
            </a:r>
            <a:r>
              <a:rPr b="0" dirty="0"/>
              <a:t> om man </a:t>
            </a:r>
            <a:r>
              <a:rPr b="0" dirty="0" err="1"/>
              <a:t>passar</a:t>
            </a:r>
            <a:r>
              <a:rPr b="0" dirty="0"/>
              <a:t> för </a:t>
            </a:r>
            <a:r>
              <a:rPr b="0" dirty="0" err="1"/>
              <a:t>jobbet</a:t>
            </a:r>
            <a:r>
              <a:rPr b="0" dirty="0"/>
              <a:t>. En </a:t>
            </a:r>
            <a:r>
              <a:rPr b="0" dirty="0" err="1"/>
              <a:t>provanställning</a:t>
            </a:r>
            <a:r>
              <a:rPr b="0" dirty="0"/>
              <a:t> </a:t>
            </a:r>
            <a:r>
              <a:rPr b="0" dirty="0" err="1"/>
              <a:t>kan</a:t>
            </a:r>
            <a:r>
              <a:rPr b="0" dirty="0"/>
              <a:t> </a:t>
            </a:r>
            <a:r>
              <a:rPr b="0" dirty="0" err="1"/>
              <a:t>avbrytas</a:t>
            </a:r>
            <a:r>
              <a:rPr b="0" dirty="0"/>
              <a:t> under </a:t>
            </a:r>
            <a:r>
              <a:rPr b="0" dirty="0" err="1"/>
              <a:t>prövotiden</a:t>
            </a:r>
            <a:r>
              <a:rPr b="0" dirty="0"/>
              <a:t>. Du </a:t>
            </a:r>
            <a:r>
              <a:rPr b="0" dirty="0" err="1"/>
              <a:t>har</a:t>
            </a:r>
            <a:r>
              <a:rPr b="0" dirty="0"/>
              <a:t> </a:t>
            </a:r>
            <a:r>
              <a:rPr b="0" dirty="0" err="1"/>
              <a:t>då</a:t>
            </a:r>
            <a:r>
              <a:rPr b="0" dirty="0"/>
              <a:t> </a:t>
            </a:r>
            <a:r>
              <a:rPr b="0" dirty="0" err="1"/>
              <a:t>två</a:t>
            </a:r>
            <a:r>
              <a:rPr b="0" dirty="0"/>
              <a:t> </a:t>
            </a:r>
            <a:r>
              <a:rPr b="0" dirty="0" err="1"/>
              <a:t>veckors</a:t>
            </a:r>
            <a:r>
              <a:rPr b="0" dirty="0"/>
              <a:t> </a:t>
            </a:r>
            <a:r>
              <a:rPr b="0" dirty="0" err="1"/>
              <a:t>uppsägningstid</a:t>
            </a:r>
            <a:r>
              <a:rPr b="0" dirty="0"/>
              <a:t>.</a:t>
            </a:r>
            <a:r>
              <a:rPr lang="sv-SE" dirty="0"/>
              <a:t>  </a:t>
            </a:r>
            <a:endParaRPr dirty="0"/>
          </a:p>
          <a:p>
            <a:pPr>
              <a:spcBef>
                <a:spcPts val="0"/>
              </a:spcBef>
              <a:defRPr sz="800"/>
            </a:pPr>
            <a:endParaRPr b="0" dirty="0"/>
          </a:p>
          <a:p>
            <a:pPr>
              <a:spcBef>
                <a:spcPts val="0"/>
              </a:spcBef>
              <a:defRPr u="sng"/>
            </a:pPr>
            <a:r>
              <a:rPr dirty="0" err="1"/>
              <a:t>Visstidsanställningar</a:t>
            </a:r>
            <a:r>
              <a:rPr dirty="0"/>
              <a:t>/</a:t>
            </a:r>
            <a:r>
              <a:rPr dirty="0" err="1"/>
              <a:t>olika</a:t>
            </a:r>
            <a:r>
              <a:rPr dirty="0"/>
              <a:t> former av </a:t>
            </a:r>
            <a:r>
              <a:rPr dirty="0" err="1"/>
              <a:t>tidsbegränsade</a:t>
            </a:r>
            <a:r>
              <a:rPr dirty="0"/>
              <a:t> </a:t>
            </a:r>
            <a:r>
              <a:rPr dirty="0" err="1"/>
              <a:t>anställningar</a:t>
            </a:r>
            <a:r>
              <a:rPr dirty="0"/>
              <a:t>:</a:t>
            </a:r>
          </a:p>
          <a:p>
            <a:pPr>
              <a:spcBef>
                <a:spcPts val="0"/>
              </a:spcBef>
              <a:defRPr u="sng"/>
            </a:pPr>
            <a:endParaRPr dirty="0"/>
          </a:p>
          <a:p>
            <a:pPr>
              <a:spcBef>
                <a:spcPts val="0"/>
              </a:spcBef>
              <a:defRPr b="1"/>
            </a:pPr>
            <a:r>
              <a:rPr dirty="0" err="1"/>
              <a:t>Vikariat</a:t>
            </a:r>
            <a:r>
              <a:rPr b="0" dirty="0"/>
              <a:t>   </a:t>
            </a:r>
            <a:r>
              <a:rPr b="0" dirty="0" err="1"/>
              <a:t>Ett</a:t>
            </a:r>
            <a:r>
              <a:rPr b="0" dirty="0"/>
              <a:t> </a:t>
            </a:r>
            <a:r>
              <a:rPr b="0" dirty="0" err="1"/>
              <a:t>vikariat</a:t>
            </a:r>
            <a:r>
              <a:rPr b="0" dirty="0"/>
              <a:t> </a:t>
            </a:r>
            <a:r>
              <a:rPr b="0" dirty="0" err="1"/>
              <a:t>betyder</a:t>
            </a:r>
            <a:r>
              <a:rPr b="0" dirty="0"/>
              <a:t> </a:t>
            </a:r>
            <a:r>
              <a:rPr b="0" dirty="0" err="1"/>
              <a:t>att</a:t>
            </a:r>
            <a:r>
              <a:rPr b="0" dirty="0"/>
              <a:t> du </a:t>
            </a:r>
            <a:r>
              <a:rPr b="0" dirty="0" err="1"/>
              <a:t>jobbar</a:t>
            </a:r>
            <a:r>
              <a:rPr b="0" dirty="0"/>
              <a:t> för </a:t>
            </a:r>
            <a:r>
              <a:rPr b="0" dirty="0" err="1"/>
              <a:t>en</a:t>
            </a:r>
            <a:r>
              <a:rPr b="0" dirty="0"/>
              <a:t> </a:t>
            </a:r>
            <a:r>
              <a:rPr b="0" dirty="0" err="1"/>
              <a:t>annan</a:t>
            </a:r>
            <a:r>
              <a:rPr b="0" dirty="0"/>
              <a:t> person </a:t>
            </a:r>
            <a:r>
              <a:rPr b="0" dirty="0" err="1"/>
              <a:t>medan</a:t>
            </a:r>
            <a:r>
              <a:rPr b="0" dirty="0"/>
              <a:t> den </a:t>
            </a:r>
            <a:r>
              <a:rPr b="0" dirty="0" err="1"/>
              <a:t>är</a:t>
            </a:r>
            <a:r>
              <a:rPr b="0" dirty="0"/>
              <a:t> </a:t>
            </a:r>
            <a:r>
              <a:rPr b="0" dirty="0" err="1"/>
              <a:t>sjuk</a:t>
            </a:r>
            <a:r>
              <a:rPr b="0" dirty="0"/>
              <a:t>/</a:t>
            </a:r>
            <a:r>
              <a:rPr b="0" dirty="0" err="1"/>
              <a:t>föräldraledig</a:t>
            </a:r>
            <a:r>
              <a:rPr b="0" dirty="0"/>
              <a:t> </a:t>
            </a:r>
            <a:r>
              <a:rPr b="0" dirty="0" err="1"/>
              <a:t>eller</a:t>
            </a:r>
            <a:r>
              <a:rPr b="0" dirty="0"/>
              <a:t> </a:t>
            </a:r>
            <a:r>
              <a:rPr b="0" dirty="0" err="1"/>
              <a:t>liknande</a:t>
            </a:r>
            <a:r>
              <a:rPr b="0" dirty="0"/>
              <a:t>. </a:t>
            </a:r>
          </a:p>
          <a:p>
            <a:pPr>
              <a:spcBef>
                <a:spcPts val="0"/>
              </a:spcBef>
            </a:pPr>
            <a:endParaRPr b="0" dirty="0"/>
          </a:p>
          <a:p>
            <a:pPr>
              <a:spcBef>
                <a:spcPts val="0"/>
              </a:spcBef>
              <a:defRPr b="1"/>
            </a:pPr>
            <a:r>
              <a:rPr dirty="0" err="1"/>
              <a:t>Säsongsanställning</a:t>
            </a:r>
            <a:r>
              <a:rPr b="0" dirty="0"/>
              <a:t>    En </a:t>
            </a:r>
            <a:r>
              <a:rPr b="0" dirty="0" err="1"/>
              <a:t>säsongsanställning</a:t>
            </a:r>
            <a:r>
              <a:rPr b="0" dirty="0"/>
              <a:t> </a:t>
            </a:r>
            <a:r>
              <a:rPr b="0" dirty="0" err="1"/>
              <a:t>kan</a:t>
            </a:r>
            <a:r>
              <a:rPr b="0" dirty="0"/>
              <a:t> </a:t>
            </a:r>
            <a:r>
              <a:rPr b="0" dirty="0" err="1"/>
              <a:t>träffas</a:t>
            </a:r>
            <a:r>
              <a:rPr b="0" dirty="0"/>
              <a:t> för </a:t>
            </a:r>
            <a:r>
              <a:rPr b="0" dirty="0" err="1"/>
              <a:t>ett</a:t>
            </a:r>
            <a:r>
              <a:rPr b="0" dirty="0"/>
              <a:t> arbete </a:t>
            </a:r>
            <a:r>
              <a:rPr b="0" dirty="0" err="1"/>
              <a:t>som</a:t>
            </a:r>
            <a:r>
              <a:rPr b="0" dirty="0"/>
              <a:t> bara </a:t>
            </a:r>
            <a:r>
              <a:rPr b="0" dirty="0" err="1"/>
              <a:t>kan</a:t>
            </a:r>
            <a:r>
              <a:rPr b="0" dirty="0"/>
              <a:t> </a:t>
            </a:r>
            <a:r>
              <a:rPr b="0" dirty="0" err="1"/>
              <a:t>utföras</a:t>
            </a:r>
            <a:r>
              <a:rPr b="0" dirty="0"/>
              <a:t> under </a:t>
            </a:r>
            <a:r>
              <a:rPr b="0" dirty="0" err="1"/>
              <a:t>en</a:t>
            </a:r>
            <a:r>
              <a:rPr b="0" dirty="0"/>
              <a:t> </a:t>
            </a:r>
            <a:r>
              <a:rPr b="0" dirty="0" err="1"/>
              <a:t>viss</a:t>
            </a:r>
            <a:r>
              <a:rPr b="0" dirty="0"/>
              <a:t> </a:t>
            </a:r>
            <a:r>
              <a:rPr b="0" dirty="0" err="1"/>
              <a:t>säsong</a:t>
            </a:r>
            <a:r>
              <a:rPr b="0" dirty="0"/>
              <a:t>. </a:t>
            </a:r>
            <a:r>
              <a:rPr b="0" dirty="0" err="1"/>
              <a:t>Så</a:t>
            </a:r>
            <a:r>
              <a:rPr b="0" dirty="0"/>
              <a:t> </a:t>
            </a:r>
            <a:r>
              <a:rPr b="0" dirty="0" err="1"/>
              <a:t>som</a:t>
            </a:r>
            <a:r>
              <a:rPr b="0" dirty="0"/>
              <a:t> </a:t>
            </a:r>
            <a:r>
              <a:rPr b="0" dirty="0" err="1"/>
              <a:t>skidlärare</a:t>
            </a:r>
            <a:r>
              <a:rPr b="0" dirty="0"/>
              <a:t> </a:t>
            </a:r>
            <a:r>
              <a:rPr b="0" dirty="0" err="1"/>
              <a:t>i</a:t>
            </a:r>
            <a:r>
              <a:rPr b="0" dirty="0"/>
              <a:t> </a:t>
            </a:r>
            <a:r>
              <a:rPr b="0" dirty="0" err="1"/>
              <a:t>fjällen</a:t>
            </a:r>
            <a:r>
              <a:rPr b="0" dirty="0"/>
              <a:t>, </a:t>
            </a:r>
            <a:r>
              <a:rPr b="0" dirty="0" err="1"/>
              <a:t>attraktionsansvarig</a:t>
            </a:r>
            <a:r>
              <a:rPr b="0" dirty="0"/>
              <a:t> på </a:t>
            </a:r>
            <a:r>
              <a:rPr b="0" dirty="0" err="1"/>
              <a:t>Gröna</a:t>
            </a:r>
            <a:r>
              <a:rPr b="0" dirty="0"/>
              <a:t> Lund </a:t>
            </a:r>
            <a:r>
              <a:rPr b="0" dirty="0" err="1"/>
              <a:t>eller</a:t>
            </a:r>
            <a:r>
              <a:rPr b="0" dirty="0"/>
              <a:t> </a:t>
            </a:r>
            <a:r>
              <a:rPr b="0" dirty="0" err="1"/>
              <a:t>Liseberg</a:t>
            </a:r>
            <a:r>
              <a:rPr b="0" dirty="0"/>
              <a:t>, </a:t>
            </a:r>
            <a:r>
              <a:rPr b="0" dirty="0" err="1"/>
              <a:t>bärplockning</a:t>
            </a:r>
            <a:r>
              <a:rPr b="0" dirty="0"/>
              <a:t> och </a:t>
            </a:r>
            <a:r>
              <a:rPr b="0" dirty="0" err="1"/>
              <a:t>så</a:t>
            </a:r>
            <a:r>
              <a:rPr b="0" dirty="0"/>
              <a:t> </a:t>
            </a:r>
            <a:r>
              <a:rPr b="0" dirty="0" err="1"/>
              <a:t>vidare</a:t>
            </a:r>
            <a:r>
              <a:rPr b="0" dirty="0"/>
              <a:t>.</a:t>
            </a:r>
          </a:p>
          <a:p>
            <a:pPr>
              <a:spcBef>
                <a:spcPts val="0"/>
              </a:spcBef>
            </a:pPr>
            <a:endParaRPr b="0" dirty="0"/>
          </a:p>
          <a:p>
            <a:pPr>
              <a:spcBef>
                <a:spcPts val="0"/>
              </a:spcBef>
              <a:defRPr b="1"/>
            </a:pPr>
            <a:r>
              <a:rPr lang="sv-SE" dirty="0"/>
              <a:t>Särskild</a:t>
            </a:r>
            <a:r>
              <a:rPr dirty="0"/>
              <a:t> </a:t>
            </a:r>
            <a:r>
              <a:rPr dirty="0" err="1"/>
              <a:t>visstidsanställning</a:t>
            </a:r>
            <a:r>
              <a:rPr lang="sv-SE" dirty="0"/>
              <a:t>   </a:t>
            </a:r>
            <a:r>
              <a:rPr dirty="0"/>
              <a:t> </a:t>
            </a:r>
            <a:r>
              <a:rPr b="0" dirty="0"/>
              <a:t>Kallas av </a:t>
            </a:r>
            <a:r>
              <a:rPr b="0" dirty="0" err="1"/>
              <a:t>många</a:t>
            </a:r>
            <a:r>
              <a:rPr b="0" dirty="0"/>
              <a:t> för </a:t>
            </a:r>
            <a:r>
              <a:rPr b="0" dirty="0" err="1"/>
              <a:t>timanställning</a:t>
            </a:r>
            <a:r>
              <a:rPr b="0" dirty="0"/>
              <a:t> </a:t>
            </a:r>
            <a:r>
              <a:rPr b="0" dirty="0" err="1"/>
              <a:t>eller</a:t>
            </a:r>
            <a:r>
              <a:rPr b="0" dirty="0"/>
              <a:t> vid </a:t>
            </a:r>
            <a:r>
              <a:rPr b="0" dirty="0" err="1"/>
              <a:t>behov</a:t>
            </a:r>
            <a:r>
              <a:rPr b="0" dirty="0"/>
              <a:t>. Det </a:t>
            </a:r>
            <a:r>
              <a:rPr b="0" dirty="0" err="1"/>
              <a:t>är</a:t>
            </a:r>
            <a:r>
              <a:rPr b="0" dirty="0"/>
              <a:t> </a:t>
            </a:r>
            <a:r>
              <a:rPr b="0" dirty="0" err="1"/>
              <a:t>problematiskt</a:t>
            </a:r>
            <a:r>
              <a:rPr b="0" dirty="0"/>
              <a:t> </a:t>
            </a:r>
            <a:r>
              <a:rPr b="0" dirty="0" err="1"/>
              <a:t>att</a:t>
            </a:r>
            <a:r>
              <a:rPr b="0" dirty="0"/>
              <a:t> </a:t>
            </a:r>
            <a:r>
              <a:rPr b="0" dirty="0" err="1"/>
              <a:t>många</a:t>
            </a:r>
            <a:r>
              <a:rPr b="0" dirty="0"/>
              <a:t>, </a:t>
            </a:r>
            <a:r>
              <a:rPr b="0" dirty="0" err="1"/>
              <a:t>speciellt</a:t>
            </a:r>
            <a:r>
              <a:rPr b="0" dirty="0"/>
              <a:t> </a:t>
            </a:r>
            <a:r>
              <a:rPr b="0" dirty="0" err="1"/>
              <a:t>unga</a:t>
            </a:r>
            <a:r>
              <a:rPr b="0" dirty="0"/>
              <a:t>, </a:t>
            </a:r>
            <a:r>
              <a:rPr b="0" dirty="0" err="1"/>
              <a:t>tvingas</a:t>
            </a:r>
            <a:r>
              <a:rPr b="0" dirty="0"/>
              <a:t> ha </a:t>
            </a:r>
            <a:r>
              <a:rPr b="0" dirty="0" err="1"/>
              <a:t>mycket</a:t>
            </a:r>
            <a:r>
              <a:rPr b="0" dirty="0"/>
              <a:t> </a:t>
            </a:r>
            <a:r>
              <a:rPr b="0" dirty="0" err="1"/>
              <a:t>otrygga</a:t>
            </a:r>
            <a:r>
              <a:rPr b="0" dirty="0"/>
              <a:t> </a:t>
            </a:r>
            <a:r>
              <a:rPr b="0" dirty="0" err="1"/>
              <a:t>jobb</a:t>
            </a:r>
            <a:r>
              <a:rPr b="0" dirty="0"/>
              <a:t> under </a:t>
            </a:r>
            <a:r>
              <a:rPr b="0" dirty="0" err="1"/>
              <a:t>väldigt</a:t>
            </a:r>
            <a:r>
              <a:rPr b="0" dirty="0"/>
              <a:t> </a:t>
            </a:r>
            <a:r>
              <a:rPr b="0" dirty="0" err="1"/>
              <a:t>lång</a:t>
            </a:r>
            <a:r>
              <a:rPr b="0" dirty="0"/>
              <a:t> </a:t>
            </a:r>
            <a:r>
              <a:rPr b="0" dirty="0" err="1"/>
              <a:t>tid</a:t>
            </a:r>
            <a:r>
              <a:rPr b="0" dirty="0"/>
              <a:t> </a:t>
            </a:r>
            <a:r>
              <a:rPr b="0" dirty="0" err="1"/>
              <a:t>vilket</a:t>
            </a:r>
            <a:r>
              <a:rPr b="0" dirty="0"/>
              <a:t> </a:t>
            </a:r>
            <a:r>
              <a:rPr b="0" dirty="0" err="1"/>
              <a:t>gör</a:t>
            </a:r>
            <a:r>
              <a:rPr b="0" dirty="0"/>
              <a:t> det </a:t>
            </a:r>
            <a:r>
              <a:rPr b="0" dirty="0" err="1"/>
              <a:t>svårt</a:t>
            </a:r>
            <a:r>
              <a:rPr b="0" dirty="0"/>
              <a:t> </a:t>
            </a:r>
            <a:r>
              <a:rPr b="0" dirty="0" err="1"/>
              <a:t>att</a:t>
            </a:r>
            <a:r>
              <a:rPr b="0" dirty="0"/>
              <a:t> </a:t>
            </a:r>
            <a:r>
              <a:rPr b="0" dirty="0" err="1"/>
              <a:t>planera</a:t>
            </a:r>
            <a:r>
              <a:rPr b="0" dirty="0"/>
              <a:t> </a:t>
            </a:r>
            <a:r>
              <a:rPr b="0" dirty="0" err="1"/>
              <a:t>sina</a:t>
            </a:r>
            <a:r>
              <a:rPr b="0" dirty="0"/>
              <a:t> liv och </a:t>
            </a:r>
            <a:r>
              <a:rPr b="0" dirty="0" err="1"/>
              <a:t>känna</a:t>
            </a:r>
            <a:r>
              <a:rPr b="0" dirty="0"/>
              <a:t> </a:t>
            </a:r>
            <a:r>
              <a:rPr b="0" dirty="0" err="1"/>
              <a:t>trygghet</a:t>
            </a:r>
            <a:r>
              <a:rPr b="0" dirty="0"/>
              <a:t>. </a:t>
            </a:r>
            <a:r>
              <a:rPr b="0" dirty="0" err="1"/>
              <a:t>Många</a:t>
            </a:r>
            <a:r>
              <a:rPr b="0" dirty="0"/>
              <a:t> med </a:t>
            </a:r>
            <a:r>
              <a:rPr lang="sv-SE" b="0" dirty="0"/>
              <a:t>särskild</a:t>
            </a:r>
            <a:r>
              <a:rPr b="0" dirty="0"/>
              <a:t> </a:t>
            </a:r>
            <a:r>
              <a:rPr b="0" dirty="0" err="1"/>
              <a:t>visstidsanställning</a:t>
            </a:r>
            <a:r>
              <a:rPr b="0" dirty="0"/>
              <a:t> </a:t>
            </a:r>
            <a:r>
              <a:rPr b="0" dirty="0" err="1"/>
              <a:t>har</a:t>
            </a:r>
            <a:r>
              <a:rPr b="0" dirty="0"/>
              <a:t> </a:t>
            </a:r>
            <a:r>
              <a:rPr b="0" dirty="0" err="1"/>
              <a:t>en</a:t>
            </a:r>
            <a:r>
              <a:rPr b="0" dirty="0"/>
              <a:t> </a:t>
            </a:r>
            <a:r>
              <a:rPr b="0" dirty="0" err="1"/>
              <a:t>mycket</a:t>
            </a:r>
            <a:r>
              <a:rPr b="0" dirty="0"/>
              <a:t> </a:t>
            </a:r>
            <a:r>
              <a:rPr b="0" dirty="0" err="1"/>
              <a:t>otrygg</a:t>
            </a:r>
            <a:r>
              <a:rPr b="0" dirty="0"/>
              <a:t> </a:t>
            </a:r>
            <a:r>
              <a:rPr b="0" dirty="0" err="1"/>
              <a:t>arbetssituation</a:t>
            </a:r>
            <a:r>
              <a:rPr b="0" dirty="0"/>
              <a:t>. Handels </a:t>
            </a:r>
            <a:r>
              <a:rPr b="0" dirty="0" err="1"/>
              <a:t>arbetar</a:t>
            </a:r>
            <a:r>
              <a:rPr b="0" dirty="0"/>
              <a:t> för </a:t>
            </a:r>
            <a:r>
              <a:rPr b="0" dirty="0" err="1"/>
              <a:t>trygga</a:t>
            </a:r>
            <a:r>
              <a:rPr b="0" dirty="0"/>
              <a:t> </a:t>
            </a:r>
            <a:r>
              <a:rPr b="0" dirty="0" err="1"/>
              <a:t>jobb</a:t>
            </a:r>
            <a:r>
              <a:rPr b="0" dirty="0"/>
              <a:t> och </a:t>
            </a:r>
            <a:r>
              <a:rPr b="0" dirty="0" err="1"/>
              <a:t>förbättring</a:t>
            </a:r>
            <a:r>
              <a:rPr b="0" dirty="0"/>
              <a:t>.</a:t>
            </a:r>
            <a:r>
              <a:rPr lang="sv-SE" dirty="0"/>
              <a:t> </a:t>
            </a:r>
            <a:endParaRPr b="0" dirty="0"/>
          </a:p>
          <a:p>
            <a:pPr>
              <a:spcBef>
                <a:spcPts val="0"/>
              </a:spcBef>
            </a:pPr>
            <a:r>
              <a:rPr dirty="0"/>
              <a:t>Handels </a:t>
            </a:r>
            <a:r>
              <a:rPr dirty="0" err="1"/>
              <a:t>tycker</a:t>
            </a:r>
            <a:r>
              <a:rPr dirty="0"/>
              <a:t> </a:t>
            </a:r>
            <a:r>
              <a:rPr dirty="0" err="1"/>
              <a:t>att</a:t>
            </a:r>
            <a:r>
              <a:rPr dirty="0"/>
              <a:t> </a:t>
            </a:r>
            <a:r>
              <a:rPr dirty="0" err="1"/>
              <a:t>arbetsgivarens</a:t>
            </a:r>
            <a:r>
              <a:rPr dirty="0"/>
              <a:t> </a:t>
            </a:r>
            <a:r>
              <a:rPr dirty="0" err="1"/>
              <a:t>permanenta</a:t>
            </a:r>
            <a:r>
              <a:rPr dirty="0"/>
              <a:t> </a:t>
            </a:r>
            <a:r>
              <a:rPr dirty="0" err="1"/>
              <a:t>behov</a:t>
            </a:r>
            <a:r>
              <a:rPr dirty="0"/>
              <a:t> av </a:t>
            </a:r>
            <a:r>
              <a:rPr dirty="0" err="1"/>
              <a:t>arbetskraft</a:t>
            </a:r>
            <a:r>
              <a:rPr dirty="0"/>
              <a:t> ska </a:t>
            </a:r>
            <a:r>
              <a:rPr dirty="0" err="1"/>
              <a:t>fyllas</a:t>
            </a:r>
            <a:r>
              <a:rPr dirty="0"/>
              <a:t> </a:t>
            </a:r>
            <a:r>
              <a:rPr dirty="0" err="1"/>
              <a:t>genom</a:t>
            </a:r>
            <a:r>
              <a:rPr dirty="0"/>
              <a:t> </a:t>
            </a:r>
            <a:r>
              <a:rPr dirty="0" err="1"/>
              <a:t>trygga</a:t>
            </a:r>
            <a:r>
              <a:rPr dirty="0"/>
              <a:t> </a:t>
            </a:r>
            <a:r>
              <a:rPr dirty="0" err="1"/>
              <a:t>anställningar</a:t>
            </a:r>
            <a:r>
              <a:rPr dirty="0"/>
              <a:t>. Inte </a:t>
            </a:r>
            <a:r>
              <a:rPr dirty="0" err="1"/>
              <a:t>genom</a:t>
            </a:r>
            <a:r>
              <a:rPr dirty="0"/>
              <a:t> </a:t>
            </a:r>
            <a:r>
              <a:rPr dirty="0" err="1"/>
              <a:t>korta</a:t>
            </a:r>
            <a:r>
              <a:rPr dirty="0"/>
              <a:t> </a:t>
            </a:r>
            <a:r>
              <a:rPr lang="sv-SE" dirty="0"/>
              <a:t>särskild</a:t>
            </a:r>
            <a:r>
              <a:rPr dirty="0"/>
              <a:t> </a:t>
            </a:r>
            <a:r>
              <a:rPr dirty="0" err="1"/>
              <a:t>visstidsanställningar</a:t>
            </a:r>
            <a:r>
              <a:rPr dirty="0"/>
              <a:t>. </a:t>
            </a:r>
            <a:r>
              <a:rPr dirty="0" err="1"/>
              <a:t>Så</a:t>
            </a:r>
            <a:r>
              <a:rPr dirty="0"/>
              <a:t> </a:t>
            </a:r>
            <a:r>
              <a:rPr dirty="0" err="1"/>
              <a:t>är</a:t>
            </a:r>
            <a:r>
              <a:rPr dirty="0"/>
              <a:t> det </a:t>
            </a:r>
            <a:r>
              <a:rPr dirty="0" err="1"/>
              <a:t>tyvärr</a:t>
            </a:r>
            <a:r>
              <a:rPr dirty="0"/>
              <a:t> </a:t>
            </a:r>
            <a:r>
              <a:rPr dirty="0" err="1"/>
              <a:t>inte</a:t>
            </a:r>
            <a:r>
              <a:rPr dirty="0"/>
              <a:t> </a:t>
            </a:r>
            <a:r>
              <a:rPr dirty="0" err="1"/>
              <a:t>idag</a:t>
            </a:r>
            <a:r>
              <a:rPr dirty="0"/>
              <a:t>.</a:t>
            </a:r>
            <a:r>
              <a:rPr lang="sv-SE" dirty="0"/>
              <a:t>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Shape 727"/>
          <p:cNvSpPr>
            <a:spLocks noGrp="1" noRot="1" noChangeAspect="1"/>
          </p:cNvSpPr>
          <p:nvPr>
            <p:ph type="sldImg"/>
          </p:nvPr>
        </p:nvSpPr>
        <p:spPr>
          <a:xfrm>
            <a:off x="381000" y="685800"/>
            <a:ext cx="6096000" cy="3429000"/>
          </a:xfrm>
          <a:prstGeom prst="rect">
            <a:avLst/>
          </a:prstGeom>
        </p:spPr>
        <p:txBody>
          <a:bodyPr/>
          <a:lstStyle/>
          <a:p>
            <a:endParaRPr/>
          </a:p>
        </p:txBody>
      </p:sp>
      <p:sp>
        <p:nvSpPr>
          <p:cNvPr id="728" name="Shape 728"/>
          <p:cNvSpPr>
            <a:spLocks noGrp="1"/>
          </p:cNvSpPr>
          <p:nvPr>
            <p:ph type="body" sz="quarter" idx="1"/>
          </p:nvPr>
        </p:nvSpPr>
        <p:spPr>
          <a:prstGeom prst="rect">
            <a:avLst/>
          </a:prstGeom>
        </p:spPr>
        <p:txBody>
          <a:bodyPr/>
          <a:lstStyle/>
          <a:p>
            <a:pPr>
              <a:spcBef>
                <a:spcPts val="0"/>
              </a:spcBef>
            </a:pPr>
            <a:r>
              <a:t>Regnavtal är ett problem, särskilt för sommarjobbare. Det betyder att den anställde inte får jobba som planerat om vädret är dåligt och arbetsgivarens verksamhet går på lågvarv. Regnavtal är inte okej. </a:t>
            </a:r>
          </a:p>
          <a:p>
            <a:pPr>
              <a:spcBef>
                <a:spcPts val="0"/>
              </a:spcBef>
            </a:pPr>
            <a:endParaRPr/>
          </a:p>
          <a:p>
            <a:pPr>
              <a:spcBef>
                <a:spcPts val="0"/>
              </a:spcBef>
            </a:pPr>
            <a:r>
              <a:t>En del arbetsgivare försöker tyvärr göra jobbet till något där de anställda får ta risken.</a:t>
            </a:r>
          </a:p>
          <a:p>
            <a:pPr>
              <a:spcBef>
                <a:spcPts val="0"/>
              </a:spcBef>
            </a:pPr>
            <a:endParaRPr/>
          </a:p>
          <a:p>
            <a:pPr>
              <a:spcBef>
                <a:spcPts val="0"/>
              </a:spcBef>
            </a:pPr>
            <a:r>
              <a:t>Du har rätt till din lön enligt schema och det ni kommit överens om. </a:t>
            </a:r>
          </a:p>
          <a:p>
            <a:pPr>
              <a:spcBef>
                <a:spcPts val="0"/>
              </a:spcBef>
            </a:pPr>
            <a:endParaRPr/>
          </a:p>
          <a:p>
            <a:pPr>
              <a:spcBef>
                <a:spcPts val="0"/>
              </a:spcBef>
            </a:pPr>
            <a:r>
              <a:t>Du förebygger många problem genom att ha ett anställningsbevis och ett tydligt schema.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noRot="1" noChangeAspect="1"/>
          </p:cNvSpPr>
          <p:nvPr>
            <p:ph type="sldImg"/>
          </p:nvPr>
        </p:nvSpPr>
        <p:spPr>
          <a:xfrm>
            <a:off x="381000" y="685800"/>
            <a:ext cx="6096000" cy="3429000"/>
          </a:xfrm>
          <a:prstGeom prst="rect">
            <a:avLst/>
          </a:prstGeom>
        </p:spPr>
        <p:txBody>
          <a:bodyPr/>
          <a:lstStyle/>
          <a:p>
            <a:endParaRPr/>
          </a:p>
        </p:txBody>
      </p:sp>
      <p:sp>
        <p:nvSpPr>
          <p:cNvPr id="735" name="Shape 735"/>
          <p:cNvSpPr>
            <a:spLocks noGrp="1"/>
          </p:cNvSpPr>
          <p:nvPr>
            <p:ph type="body" sz="quarter" idx="1"/>
          </p:nvPr>
        </p:nvSpPr>
        <p:spPr>
          <a:prstGeom prst="rect">
            <a:avLst/>
          </a:prstGeom>
        </p:spPr>
        <p:txBody>
          <a:bodyPr/>
          <a:lstStyle/>
          <a:p>
            <a:pPr>
              <a:spcBef>
                <a:spcPts val="0"/>
              </a:spcBef>
            </a:pPr>
            <a:r>
              <a:t>I Sverige har vi inte minimilöner i lag. Det betyder att det inte är olagligt att betala ut en väldigt låg lön. </a:t>
            </a:r>
          </a:p>
          <a:p>
            <a:pPr>
              <a:spcBef>
                <a:spcPts val="0"/>
              </a:spcBef>
            </a:pPr>
            <a:endParaRPr/>
          </a:p>
          <a:p>
            <a:pPr>
              <a:spcBef>
                <a:spcPts val="0"/>
              </a:spcBef>
            </a:pPr>
            <a:r>
              <a:t>Om du vill kan du fråga eleverna vilken lön de tror att lagen säger att man minst har rätt till. De kommer antagligen bli förvånade när du berättar att svaret är 0 kr. Det finns ju ingen minimilön enligt lag. </a:t>
            </a:r>
          </a:p>
          <a:p>
            <a:pPr>
              <a:spcBef>
                <a:spcPts val="0"/>
              </a:spcBef>
            </a:pPr>
            <a:endParaRPr/>
          </a:p>
          <a:p>
            <a:pPr>
              <a:spcBef>
                <a:spcPts val="0"/>
              </a:spcBef>
            </a:pPr>
            <a:r>
              <a:t>Lägstalöner, rätt till löneökning, ob-tillägg osv står i kollektivavtalen. Det är en bra modell som ger arbetsmarknadens parter inflytande. I länder där dessa saker står i lagar tenderar politiker att hålla ner löner och villkor. Så är det exempelvis i USA.</a:t>
            </a:r>
          </a:p>
          <a:p>
            <a:pPr>
              <a:spcBef>
                <a:spcPts val="0"/>
              </a:spcBef>
            </a:pPr>
            <a:endParaRPr/>
          </a:p>
          <a:p>
            <a:pPr>
              <a:spcBef>
                <a:spcPts val="0"/>
              </a:spcBef>
            </a:pPr>
            <a:r>
              <a:t>Kollektivavtalen är alltså väldigt viktiga i Sverige. Där står det mesta som rör lön.</a:t>
            </a:r>
          </a:p>
          <a:p>
            <a:pPr>
              <a:spcBef>
                <a:spcPts val="0"/>
              </a:spcBef>
            </a:pPr>
            <a:endParaRPr/>
          </a:p>
          <a:p>
            <a:pPr>
              <a:spcBef>
                <a:spcPts val="0"/>
              </a:spcBef>
            </a:pPr>
            <a:r>
              <a:t>Som de flesta avtal har också kollektivavtal ett utgångsdatum. Det innebär att avtalet ska förhandlas om och vi vet därför inte vilka löner och exakt vilka villkor som kommer gälla efter att kollektivavtalen gått ut. </a:t>
            </a:r>
          </a:p>
          <a:p>
            <a:pPr>
              <a:spcBef>
                <a:spcPts val="0"/>
              </a:spcBef>
            </a:pPr>
            <a:endParaRPr/>
          </a:p>
          <a:p>
            <a:pPr>
              <a:spcBef>
                <a:spcPts val="0"/>
              </a:spcBef>
            </a:pPr>
            <a:r>
              <a:t>Det finns ingen garanti för att exempelvis ob-tillägget kommer vara detsamma efter att kollektivavtalen gått ut och ett nytt börjat gälla. </a:t>
            </a:r>
          </a:p>
          <a:p>
            <a:pPr>
              <a:spcBef>
                <a:spcPts val="0"/>
              </a:spcBef>
            </a:pPr>
            <a:endParaRPr/>
          </a:p>
          <a:p>
            <a:pPr>
              <a:spcBef>
                <a:spcPts val="0"/>
              </a:spcBef>
            </a:pPr>
            <a:r>
              <a:t>Vilka löner och villkor som kommer gälla i framtiden beror med andra ord på hur bra kollektivavtal facket lyckas få till. </a:t>
            </a:r>
          </a:p>
          <a:p>
            <a:pPr>
              <a:spcBef>
                <a:spcPts val="0"/>
              </a:spcBef>
              <a:defRPr b="1"/>
            </a:pPr>
            <a:r>
              <a:t>Många medlemmar och facklig styrka ger bra löner och villkor.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Shape 743"/>
          <p:cNvSpPr>
            <a:spLocks noGrp="1" noRot="1" noChangeAspect="1"/>
          </p:cNvSpPr>
          <p:nvPr>
            <p:ph type="sldImg"/>
          </p:nvPr>
        </p:nvSpPr>
        <p:spPr>
          <a:xfrm>
            <a:off x="381000" y="685800"/>
            <a:ext cx="6096000" cy="3429000"/>
          </a:xfrm>
          <a:prstGeom prst="rect">
            <a:avLst/>
          </a:prstGeom>
        </p:spPr>
        <p:txBody>
          <a:bodyPr/>
          <a:lstStyle/>
          <a:p>
            <a:endParaRPr/>
          </a:p>
        </p:txBody>
      </p:sp>
      <p:sp>
        <p:nvSpPr>
          <p:cNvPr id="744" name="Shape 744"/>
          <p:cNvSpPr>
            <a:spLocks noGrp="1"/>
          </p:cNvSpPr>
          <p:nvPr>
            <p:ph type="body" sz="quarter" idx="1"/>
          </p:nvPr>
        </p:nvSpPr>
        <p:spPr>
          <a:prstGeom prst="rect">
            <a:avLst/>
          </a:prstGeom>
        </p:spPr>
        <p:txBody>
          <a:bodyPr/>
          <a:lstStyle/>
          <a:p>
            <a:pPr>
              <a:spcBef>
                <a:spcPts val="0"/>
              </a:spcBef>
            </a:pPr>
            <a:r>
              <a:t>Många unga hör av sig till facket och har råkat ut för att ha blivit tillfrågade om att ”provjobba” utan att få lön. Alltså jobba gratis. Ställ aldrig upp på det. Det är fel av en arbetsgivare att göra på det viset. </a:t>
            </a:r>
          </a:p>
          <a:p>
            <a:pPr>
              <a:spcBef>
                <a:spcPts val="0"/>
              </a:spcBef>
            </a:pPr>
            <a:endParaRPr/>
          </a:p>
          <a:p>
            <a:pPr>
              <a:spcBef>
                <a:spcPts val="0"/>
              </a:spcBef>
            </a:pPr>
            <a:r>
              <a:t>Påminn om att det ju faktiskt finns provanställningar, där du får lön för den tid du arbetar och arbetsgivaren kan samtidigt se om du är rätt person för jobbet.</a:t>
            </a:r>
          </a:p>
          <a:p>
            <a:pPr>
              <a:spcBef>
                <a:spcPts val="0"/>
              </a:spcBef>
            </a:pPr>
            <a:r>
              <a:t> </a:t>
            </a:r>
          </a:p>
          <a:p>
            <a:pPr>
              <a:spcBef>
                <a:spcPts val="0"/>
              </a:spcBef>
            </a:pPr>
            <a:r>
              <a:t>Påminn om vikten av anställningsbevis.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Shape 765"/>
          <p:cNvSpPr>
            <a:spLocks noGrp="1" noRot="1" noChangeAspect="1"/>
          </p:cNvSpPr>
          <p:nvPr>
            <p:ph type="sldImg"/>
          </p:nvPr>
        </p:nvSpPr>
        <p:spPr>
          <a:xfrm>
            <a:off x="381000" y="685800"/>
            <a:ext cx="6096000" cy="3429000"/>
          </a:xfrm>
          <a:prstGeom prst="rect">
            <a:avLst/>
          </a:prstGeom>
        </p:spPr>
        <p:txBody>
          <a:bodyPr/>
          <a:lstStyle/>
          <a:p>
            <a:endParaRPr/>
          </a:p>
        </p:txBody>
      </p:sp>
      <p:sp>
        <p:nvSpPr>
          <p:cNvPr id="766" name="Shape 766"/>
          <p:cNvSpPr>
            <a:spLocks noGrp="1"/>
          </p:cNvSpPr>
          <p:nvPr>
            <p:ph type="body" sz="quarter" idx="1"/>
          </p:nvPr>
        </p:nvSpPr>
        <p:spPr>
          <a:prstGeom prst="rect">
            <a:avLst/>
          </a:prstGeom>
        </p:spPr>
        <p:txBody>
          <a:bodyPr/>
          <a:lstStyle/>
          <a:p>
            <a:pPr>
              <a:spcBef>
                <a:spcPts val="0"/>
              </a:spcBef>
            </a:pPr>
            <a:r>
              <a:t>Även om du får högre grundlön om du jobbar ”svart” än om du jobbar ”vitt” så kommer du förlora på att jobba ”svart”. </a:t>
            </a:r>
          </a:p>
          <a:p>
            <a:pPr>
              <a:spcBef>
                <a:spcPts val="0"/>
              </a:spcBef>
            </a:pPr>
            <a:endParaRPr/>
          </a:p>
          <a:p>
            <a:pPr>
              <a:spcBef>
                <a:spcPts val="0"/>
              </a:spcBef>
            </a:pPr>
            <a:r>
              <a:t>Det finns alltid någon som tjänar på att du jobbar ”svart”. Det är aldrig du.</a:t>
            </a:r>
          </a:p>
          <a:p>
            <a:pPr>
              <a:spcBef>
                <a:spcPts val="0"/>
              </a:spcBef>
            </a:pPr>
            <a:r>
              <a:t> </a:t>
            </a:r>
          </a:p>
          <a:p>
            <a:pPr>
              <a:spcBef>
                <a:spcPts val="0"/>
              </a:spcBef>
            </a:pPr>
            <a:r>
              <a:t>Det beror på att den som betalar din lön ”svart” vill betala lägre lön än om du hade jobbat ”vitt”. </a:t>
            </a:r>
          </a:p>
          <a:p>
            <a:pPr>
              <a:spcBef>
                <a:spcPts val="0"/>
              </a:spcBef>
            </a:pPr>
            <a:endParaRPr/>
          </a:p>
          <a:p>
            <a:pPr>
              <a:spcBef>
                <a:spcPts val="0"/>
              </a:spcBef>
              <a:defRPr b="1"/>
            </a:pPr>
            <a:r>
              <a:t>Påminn om att lönen består av tre delar, inte bara av den rena grundlönen</a:t>
            </a:r>
            <a:r>
              <a:rPr b="0"/>
              <a:t>. </a:t>
            </a:r>
          </a:p>
          <a:p>
            <a:pPr>
              <a:spcBef>
                <a:spcPts val="0"/>
              </a:spcBef>
            </a:pPr>
            <a:endParaRPr b="0"/>
          </a:p>
          <a:p>
            <a:pPr>
              <a:spcBef>
                <a:spcPts val="0"/>
              </a:spcBef>
            </a:pPr>
            <a:r>
              <a:t>Det finns en anledning till att arbetsgivaren är beredd att ta risken att åka dit för den olagliga handling det är att anställa ”svart”. Arbetsgivaren tar nämligen de anställdas pengar som annars hade gått till exempelvis skatt, pension, sociala avgifter, semester och mycket annat och stoppar dem i egen ficka.</a:t>
            </a:r>
          </a:p>
          <a:p>
            <a:pPr>
              <a:spcBef>
                <a:spcPts val="0"/>
              </a:spcBef>
            </a:pPr>
            <a:r>
              <a:t> </a:t>
            </a:r>
          </a:p>
          <a:p>
            <a:pPr>
              <a:spcBef>
                <a:spcPts val="0"/>
              </a:spcBef>
            </a:pPr>
            <a:r>
              <a:t>Om du skadar dig på jobbet täcks du inte av försäkringar.</a:t>
            </a:r>
          </a:p>
          <a:p>
            <a:pPr>
              <a:spcBef>
                <a:spcPts val="0"/>
              </a:spcBef>
            </a:pPr>
            <a:r>
              <a:t> </a:t>
            </a:r>
          </a:p>
          <a:p>
            <a:pPr>
              <a:spcBef>
                <a:spcPts val="0"/>
              </a:spcBef>
            </a:pPr>
            <a:r>
              <a:t>Om du jobbar ”svart” är det svårt att använda jobbet som en merit för framtida jobb eftersom arbetsgivaren inte kommer vilja ge ut ett intyg på att du arbetat där. Och vad gör du om arbetsgivaren bestämmer sig för att sluta betala ut lönen helt plötsligt eller säger att du inte är välkommen tillbaka?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pPr>
              <a:spcBef>
                <a:spcPts val="0"/>
              </a:spcBef>
              <a:defRPr b="1"/>
            </a:pPr>
            <a:r>
              <a:t>Vad är facket/Handels?</a:t>
            </a:r>
          </a:p>
          <a:p>
            <a:pPr>
              <a:spcBef>
                <a:spcPts val="0"/>
              </a:spcBef>
              <a:defRPr b="1"/>
            </a:pPr>
            <a:endParaRPr/>
          </a:p>
          <a:p>
            <a:pPr>
              <a:spcBef>
                <a:spcPts val="0"/>
              </a:spcBef>
            </a:pPr>
            <a:r>
              <a:t>Facket är en förening för oss som är anställda och jobbar. De allra flesta är medlemmar i ett fackförbund. </a:t>
            </a:r>
          </a:p>
          <a:p>
            <a:pPr>
              <a:spcBef>
                <a:spcPts val="0"/>
              </a:spcBef>
            </a:pPr>
            <a:endParaRPr/>
          </a:p>
          <a:p>
            <a:pPr>
              <a:spcBef>
                <a:spcPts val="0"/>
              </a:spcBef>
            </a:pPr>
            <a:r>
              <a:t>Handels är ett starkt fackförbund. Vi handelsanställda går samman för att medlemmen är stark tillsammans med 157 000 andra. </a:t>
            </a:r>
          </a:p>
          <a:p>
            <a:pPr>
              <a:spcBef>
                <a:spcPts val="0"/>
              </a:spcBef>
            </a:pPr>
            <a:endParaRPr/>
          </a:p>
          <a:p>
            <a:pPr>
              <a:spcBef>
                <a:spcPts val="0"/>
              </a:spcBef>
            </a:pPr>
            <a:r>
              <a:t>Allt facket gör utgår från medlemmarna. Utan medlemmar inget Handels. </a:t>
            </a:r>
          </a:p>
          <a:p>
            <a:pPr>
              <a:spcBef>
                <a:spcPts val="0"/>
              </a:spcBef>
            </a:pPr>
            <a:r>
              <a:t>Det är också aktiva medlemmar som gör det mesta av Handels viktiga fackliga arbete på arbetsplatserna.  </a:t>
            </a:r>
          </a:p>
          <a:p>
            <a:pPr>
              <a:spcBef>
                <a:spcPts val="0"/>
              </a:spcBef>
              <a:defRPr b="1"/>
            </a:pPr>
            <a:endParaRPr/>
          </a:p>
          <a:p>
            <a:pPr>
              <a:spcBef>
                <a:spcPts val="0"/>
              </a:spcBef>
            </a:pPr>
            <a:r>
              <a:t>Berätta kort om Handels. Vi organiserar bland annat butiksanställda, lagerarbetare, frisörer, florister, make-up artister, tjänstemän i folkrörelser och anställda i e-handelsföretag. </a:t>
            </a:r>
          </a:p>
          <a:p>
            <a:pPr>
              <a:spcBef>
                <a:spcPts val="0"/>
              </a:spcBef>
            </a:pPr>
            <a:r>
              <a:t>Med våra ca 157 000 medlemmar är vi ett av Sveriges största fackförbund. </a:t>
            </a:r>
          </a:p>
          <a:p>
            <a:pPr>
              <a:spcBef>
                <a:spcPts val="0"/>
              </a:spcBef>
            </a:pPr>
            <a:br/>
            <a:r>
              <a:t>Om du vill kan du fråga om det är någon som hört talas om facket. Vad har de i så fall har hört att facket är till för? Skriv upp elevernas svar och sammanfatta sedan med att facket är en sammanslutning av arbetare som bland annat arbetar för bra löner och villkor, säkrare arbetsmiljö, bättre arbetstider osv. </a:t>
            </a:r>
          </a:p>
          <a:p>
            <a:pPr>
              <a:spcBef>
                <a:spcPts val="0"/>
              </a:spcBef>
            </a:pPr>
            <a:endParaRPr/>
          </a:p>
          <a:p>
            <a:pPr>
              <a:spcBef>
                <a:spcPts val="0"/>
              </a:spcBef>
            </a:pPr>
            <a:r>
              <a:t>Med årskurs 3 kan det vara bra att gå igenom att det ofta finns facklig arbetsplatsorganisation, i form av exempelvis fackombud eller fackklubb på många arbetsplatser.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xfrm>
            <a:off x="381000" y="685800"/>
            <a:ext cx="6096000" cy="3429000"/>
          </a:xfrm>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t>De flesta arbetsplatser har kollektivavtal - och alla borde ha det. Avtalet säkrar att du har rätt lön, garanteras löneökningar och har schysta villkor i övrigt.</a:t>
            </a:r>
          </a:p>
          <a:p>
            <a:r>
              <a:t>Kollektivavtalet är ett slags spelregler som fack och arbetsgivare kommer överens om. Om kollektivavtal saknas, är det arbetsgivarens regler som gäller. Då kan arbetsgivaren själv bestämma din lön och du kan missa olika slags ersättningar och försäkringar. </a:t>
            </a:r>
          </a:p>
          <a:p>
            <a:endParaRPr/>
          </a:p>
          <a:p>
            <a:pPr>
              <a:defRPr b="1"/>
            </a:pPr>
            <a:r>
              <a:t>Exempel på vad som bestäms i kollektivavtalet</a:t>
            </a:r>
          </a:p>
          <a:p>
            <a:r>
              <a:t>Lägstanivån på din lön – högre kan du alltid få, avtalet sätter inget tak</a:t>
            </a:r>
          </a:p>
          <a:p>
            <a:r>
              <a:t>Din ersättning vid övertid och obekväm arbetstid</a:t>
            </a:r>
          </a:p>
          <a:p>
            <a:r>
              <a:t>Hur din arbetstid ska räknas och läggas ut</a:t>
            </a:r>
          </a:p>
          <a:p>
            <a:r>
              <a:t>När du har rätt till betald ledighet</a:t>
            </a:r>
          </a:p>
          <a:p>
            <a:r>
              <a:t>Högre pension (så kallad avtalspension)</a:t>
            </a:r>
          </a:p>
          <a:p>
            <a:r>
              <a:t>Försäkringar vid uppsägning, sjukdom, arbetsskada eller dödsfall</a:t>
            </a:r>
          </a:p>
          <a:p>
            <a:r>
              <a:t>Extra pengar när du är föräldraledig</a:t>
            </a:r>
          </a:p>
          <a:p>
            <a:endParaRPr/>
          </a:p>
          <a:p>
            <a:pPr>
              <a:defRPr b="1"/>
            </a:pPr>
            <a:r>
              <a:t>Saknas kollektivavtal där du jobbar?</a:t>
            </a:r>
          </a:p>
          <a:p>
            <a:r>
              <a:t>Om det inte finns kollektivavtal på din arbetsplats kontaktar du Handels. </a:t>
            </a:r>
            <a:br/>
            <a:r>
              <a:t>Det behöver inte vara ett aktivt val av din arbetsgivare, utan kan bero på okunnighet. Men det finns också arbetsgivare som inte vill teckna avtal. Det accepterar inte Handels. Inget företag ska bygga på låga löner och dåliga arbetsvillkor. Om din arbetsgivare vägrar kan Handels varsla om konflikt och ta till olika stridsåtgärder. Det är viktigt att de allra flesta är medlemmar. </a:t>
            </a:r>
          </a:p>
          <a:p>
            <a:endParaRPr/>
          </a:p>
          <a:p>
            <a:pPr>
              <a:spcBef>
                <a:spcPts val="0"/>
              </a:spcBef>
              <a:defRPr b="1"/>
            </a:pPr>
            <a:r>
              <a:t>Verktyg:</a:t>
            </a:r>
            <a:r>
              <a:rPr b="0"/>
              <a:t> Handels film om kollektivavtal </a:t>
            </a:r>
            <a:r>
              <a:rPr b="0" u="sng">
                <a:solidFill>
                  <a:srgbClr val="0000FF"/>
                </a:solidFill>
                <a:uFill>
                  <a:solidFill>
                    <a:srgbClr val="0000FF"/>
                  </a:solidFill>
                </a:uFill>
                <a:hlinkClick r:id="rId3"/>
              </a:rPr>
              <a:t>www.youtube.com/watch?v=79HJ5cjp88g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Shape 782"/>
          <p:cNvSpPr>
            <a:spLocks noGrp="1" noRot="1" noChangeAspect="1"/>
          </p:cNvSpPr>
          <p:nvPr>
            <p:ph type="sldImg"/>
          </p:nvPr>
        </p:nvSpPr>
        <p:spPr>
          <a:xfrm>
            <a:off x="381000" y="685800"/>
            <a:ext cx="6096000" cy="3429000"/>
          </a:xfrm>
          <a:prstGeom prst="rect">
            <a:avLst/>
          </a:prstGeom>
        </p:spPr>
        <p:txBody>
          <a:bodyPr/>
          <a:lstStyle/>
          <a:p>
            <a:endParaRPr/>
          </a:p>
        </p:txBody>
      </p:sp>
      <p:sp>
        <p:nvSpPr>
          <p:cNvPr id="783" name="Shape 783"/>
          <p:cNvSpPr>
            <a:spLocks noGrp="1"/>
          </p:cNvSpPr>
          <p:nvPr>
            <p:ph type="body" sz="quarter" idx="1"/>
          </p:nvPr>
        </p:nvSpPr>
        <p:spPr>
          <a:prstGeom prst="rect">
            <a:avLst/>
          </a:prstGeom>
        </p:spPr>
        <p:txBody>
          <a:bodyPr/>
          <a:lstStyle/>
          <a:p>
            <a:pPr>
              <a:spcBef>
                <a:spcPts val="0"/>
              </a:spcBef>
            </a:pPr>
            <a:r>
              <a:rPr err="1"/>
              <a:t>Sociala</a:t>
            </a:r>
            <a:r>
              <a:t> </a:t>
            </a:r>
            <a:r>
              <a:rPr err="1"/>
              <a:t>medier</a:t>
            </a:r>
            <a:r>
              <a:t> är </a:t>
            </a:r>
            <a:r>
              <a:rPr err="1"/>
              <a:t>kul</a:t>
            </a:r>
            <a:r>
              <a:t> och </a:t>
            </a:r>
            <a:r>
              <a:rPr err="1"/>
              <a:t>ett</a:t>
            </a:r>
            <a:r>
              <a:t> bra </a:t>
            </a:r>
            <a:r>
              <a:rPr err="1"/>
              <a:t>sätt</a:t>
            </a:r>
            <a:r>
              <a:t> att </a:t>
            </a:r>
            <a:r>
              <a:rPr err="1"/>
              <a:t>nå</a:t>
            </a:r>
            <a:r>
              <a:t> </a:t>
            </a:r>
            <a:r>
              <a:rPr err="1"/>
              <a:t>ut</a:t>
            </a:r>
            <a:r>
              <a:t> med </a:t>
            </a:r>
            <a:r>
              <a:rPr err="1"/>
              <a:t>sina</a:t>
            </a:r>
            <a:r>
              <a:t> </a:t>
            </a:r>
            <a:r>
              <a:rPr err="1"/>
              <a:t>tankar</a:t>
            </a:r>
            <a:r>
              <a:t>. Men det är </a:t>
            </a:r>
            <a:r>
              <a:rPr err="1"/>
              <a:t>viktigt</a:t>
            </a:r>
            <a:r>
              <a:t> att </a:t>
            </a:r>
            <a:r>
              <a:rPr err="1"/>
              <a:t>tänka</a:t>
            </a:r>
            <a:r>
              <a:t> </a:t>
            </a:r>
            <a:r>
              <a:rPr err="1"/>
              <a:t>efter</a:t>
            </a:r>
            <a:r>
              <a:t> </a:t>
            </a:r>
            <a:r>
              <a:rPr err="1"/>
              <a:t>innan</a:t>
            </a:r>
            <a:r>
              <a:t> du </a:t>
            </a:r>
            <a:r>
              <a:rPr err="1"/>
              <a:t>skriver</a:t>
            </a:r>
            <a:r>
              <a:t> </a:t>
            </a:r>
            <a:r>
              <a:rPr err="1"/>
              <a:t>något</a:t>
            </a:r>
            <a:r>
              <a:t> </a:t>
            </a:r>
            <a:r>
              <a:rPr err="1"/>
              <a:t>direkt</a:t>
            </a:r>
            <a:r>
              <a:t> </a:t>
            </a:r>
            <a:r>
              <a:rPr err="1"/>
              <a:t>negativt</a:t>
            </a:r>
            <a:r>
              <a:t> </a:t>
            </a:r>
            <a:r>
              <a:rPr err="1"/>
              <a:t>riktat</a:t>
            </a:r>
            <a:r>
              <a:t> mot din chef </a:t>
            </a:r>
            <a:r>
              <a:rPr err="1"/>
              <a:t>eller</a:t>
            </a:r>
            <a:r>
              <a:t> </a:t>
            </a:r>
            <a:r>
              <a:rPr err="1"/>
              <a:t>arbetsgivare</a:t>
            </a:r>
            <a:r>
              <a:t>. </a:t>
            </a:r>
            <a:r>
              <a:rPr lang="sv-SE"/>
              <a:t> </a:t>
            </a:r>
            <a:endParaRPr/>
          </a:p>
          <a:p>
            <a:pPr>
              <a:spcBef>
                <a:spcPts val="0"/>
              </a:spcBef>
            </a:pPr>
            <a:r>
              <a:rPr err="1"/>
              <a:t>Ett</a:t>
            </a:r>
            <a:r>
              <a:t> bra </a:t>
            </a:r>
            <a:r>
              <a:rPr err="1"/>
              <a:t>sätt</a:t>
            </a:r>
            <a:r>
              <a:t> är att </a:t>
            </a:r>
            <a:r>
              <a:rPr err="1"/>
              <a:t>ställa</a:t>
            </a:r>
            <a:r>
              <a:t> sig </a:t>
            </a:r>
            <a:r>
              <a:rPr err="1"/>
              <a:t>frågan</a:t>
            </a:r>
            <a:r>
              <a:t>:</a:t>
            </a:r>
          </a:p>
          <a:p>
            <a:pPr>
              <a:spcBef>
                <a:spcPts val="0"/>
              </a:spcBef>
            </a:pPr>
            <a:r>
              <a:t>”Det jag just nu </a:t>
            </a:r>
            <a:r>
              <a:rPr err="1"/>
              <a:t>tänker</a:t>
            </a:r>
            <a:r>
              <a:t> </a:t>
            </a:r>
            <a:r>
              <a:rPr err="1"/>
              <a:t>skriva</a:t>
            </a:r>
            <a:r>
              <a:t> på </a:t>
            </a:r>
            <a:r>
              <a:rPr err="1"/>
              <a:t>sociala</a:t>
            </a:r>
            <a:r>
              <a:t> </a:t>
            </a:r>
            <a:r>
              <a:rPr err="1"/>
              <a:t>medier</a:t>
            </a:r>
            <a:r>
              <a:t>, skulle jag ha </a:t>
            </a:r>
            <a:r>
              <a:rPr err="1"/>
              <a:t>skrivit</a:t>
            </a:r>
            <a:r>
              <a:t> på </a:t>
            </a:r>
            <a:r>
              <a:rPr err="1"/>
              <a:t>samma</a:t>
            </a:r>
            <a:r>
              <a:t> </a:t>
            </a:r>
            <a:r>
              <a:rPr err="1"/>
              <a:t>sätt</a:t>
            </a:r>
            <a:r>
              <a:t> i en </a:t>
            </a:r>
            <a:r>
              <a:rPr err="1"/>
              <a:t>insändare</a:t>
            </a:r>
            <a:r>
              <a:t> till en </a:t>
            </a:r>
            <a:r>
              <a:rPr err="1"/>
              <a:t>tidning</a:t>
            </a:r>
            <a:r>
              <a:t>?”.</a:t>
            </a:r>
          </a:p>
          <a:p>
            <a:pPr>
              <a:spcBef>
                <a:spcPts val="0"/>
              </a:spcBef>
            </a:pPr>
            <a:endParaRPr/>
          </a:p>
          <a:p>
            <a:pPr>
              <a:spcBef>
                <a:spcPts val="0"/>
              </a:spcBef>
            </a:pPr>
            <a:r>
              <a:t>Om </a:t>
            </a:r>
            <a:r>
              <a:rPr err="1"/>
              <a:t>svaret</a:t>
            </a:r>
            <a:r>
              <a:t> </a:t>
            </a:r>
            <a:r>
              <a:rPr err="1"/>
              <a:t>blir</a:t>
            </a:r>
            <a:r>
              <a:t> </a:t>
            </a:r>
            <a:r>
              <a:rPr err="1"/>
              <a:t>nej</a:t>
            </a:r>
            <a:r>
              <a:t>, </a:t>
            </a:r>
            <a:r>
              <a:rPr err="1"/>
              <a:t>bör</a:t>
            </a:r>
            <a:r>
              <a:t> du </a:t>
            </a:r>
            <a:r>
              <a:rPr err="1"/>
              <a:t>kanske</a:t>
            </a:r>
            <a:r>
              <a:t> </a:t>
            </a:r>
            <a:r>
              <a:rPr err="1"/>
              <a:t>avstå</a:t>
            </a:r>
            <a:r>
              <a:t>. </a:t>
            </a:r>
          </a:p>
          <a:p>
            <a:pPr>
              <a:spcBef>
                <a:spcPts val="0"/>
              </a:spcBef>
            </a:pPr>
            <a:r>
              <a:t>Var extra </a:t>
            </a:r>
            <a:r>
              <a:rPr err="1"/>
              <a:t>försiktig</a:t>
            </a:r>
            <a:r>
              <a:t> med det du </a:t>
            </a:r>
            <a:r>
              <a:rPr err="1"/>
              <a:t>skriver</a:t>
            </a:r>
            <a:r>
              <a:t> på </a:t>
            </a:r>
            <a:r>
              <a:rPr err="1"/>
              <a:t>sociala</a:t>
            </a:r>
            <a:r>
              <a:t> </a:t>
            </a:r>
            <a:r>
              <a:rPr err="1"/>
              <a:t>meder</a:t>
            </a:r>
            <a:r>
              <a:t> som </a:t>
            </a:r>
            <a:r>
              <a:rPr err="1"/>
              <a:t>exempelvis</a:t>
            </a:r>
            <a:r>
              <a:t> Facebook av </a:t>
            </a:r>
            <a:r>
              <a:rPr err="1"/>
              <a:t>följande</a:t>
            </a:r>
            <a:r>
              <a:t> </a:t>
            </a:r>
            <a:r>
              <a:rPr err="1"/>
              <a:t>skäl</a:t>
            </a:r>
            <a:r>
              <a:t>:</a:t>
            </a:r>
          </a:p>
          <a:p>
            <a:pPr>
              <a:spcBef>
                <a:spcPts val="0"/>
              </a:spcBef>
            </a:pPr>
            <a:r>
              <a:t>- Det är </a:t>
            </a:r>
            <a:r>
              <a:rPr err="1"/>
              <a:t>lätt</a:t>
            </a:r>
            <a:r>
              <a:t> att i </a:t>
            </a:r>
            <a:r>
              <a:rPr err="1"/>
              <a:t>stundens</a:t>
            </a:r>
            <a:r>
              <a:t> </a:t>
            </a:r>
            <a:r>
              <a:rPr err="1"/>
              <a:t>hetta</a:t>
            </a:r>
            <a:r>
              <a:t> </a:t>
            </a:r>
            <a:r>
              <a:rPr err="1"/>
              <a:t>skriva</a:t>
            </a:r>
            <a:r>
              <a:t> av sig sin </a:t>
            </a:r>
            <a:r>
              <a:rPr err="1"/>
              <a:t>ilska</a:t>
            </a:r>
            <a:r>
              <a:t> och </a:t>
            </a:r>
            <a:r>
              <a:rPr err="1"/>
              <a:t>inte</a:t>
            </a:r>
            <a:r>
              <a:t> </a:t>
            </a:r>
            <a:r>
              <a:rPr err="1"/>
              <a:t>tänka</a:t>
            </a:r>
            <a:r>
              <a:t> </a:t>
            </a:r>
            <a:r>
              <a:rPr err="1"/>
              <a:t>efter</a:t>
            </a:r>
            <a:r>
              <a:t>. </a:t>
            </a:r>
            <a:r>
              <a:rPr err="1"/>
              <a:t>Ibland</a:t>
            </a:r>
            <a:r>
              <a:t> </a:t>
            </a:r>
            <a:r>
              <a:rPr err="1"/>
              <a:t>kan</a:t>
            </a:r>
            <a:r>
              <a:t> det </a:t>
            </a:r>
            <a:r>
              <a:rPr err="1"/>
              <a:t>vara</a:t>
            </a:r>
            <a:r>
              <a:t> </a:t>
            </a:r>
            <a:r>
              <a:rPr err="1"/>
              <a:t>värt</a:t>
            </a:r>
            <a:r>
              <a:t> att </a:t>
            </a:r>
            <a:r>
              <a:rPr err="1"/>
              <a:t>skriva</a:t>
            </a:r>
            <a:r>
              <a:t> </a:t>
            </a:r>
            <a:r>
              <a:rPr err="1"/>
              <a:t>ner</a:t>
            </a:r>
            <a:r>
              <a:t> det </a:t>
            </a:r>
            <a:r>
              <a:rPr err="1"/>
              <a:t>hela</a:t>
            </a:r>
            <a:r>
              <a:t> för hand på </a:t>
            </a:r>
            <a:r>
              <a:rPr err="1"/>
              <a:t>ett</a:t>
            </a:r>
            <a:r>
              <a:t> </a:t>
            </a:r>
            <a:r>
              <a:rPr err="1"/>
              <a:t>papper</a:t>
            </a:r>
            <a:r>
              <a:t> och se </a:t>
            </a:r>
            <a:r>
              <a:rPr err="1"/>
              <a:t>efter</a:t>
            </a:r>
            <a:r>
              <a:t> om du verkligen </a:t>
            </a:r>
            <a:r>
              <a:rPr err="1"/>
              <a:t>kan</a:t>
            </a:r>
            <a:r>
              <a:t> </a:t>
            </a:r>
            <a:r>
              <a:rPr err="1"/>
              <a:t>stå</a:t>
            </a:r>
            <a:r>
              <a:t> för det som är </a:t>
            </a:r>
            <a:r>
              <a:rPr err="1"/>
              <a:t>nedskrivet</a:t>
            </a:r>
            <a:r>
              <a:t>.</a:t>
            </a:r>
          </a:p>
          <a:p>
            <a:pPr>
              <a:spcBef>
                <a:spcPts val="0"/>
              </a:spcBef>
            </a:pPr>
            <a:r>
              <a:t>- Det du </a:t>
            </a:r>
            <a:r>
              <a:rPr err="1"/>
              <a:t>skriver</a:t>
            </a:r>
            <a:r>
              <a:t> om </a:t>
            </a:r>
            <a:r>
              <a:rPr err="1"/>
              <a:t>ditt</a:t>
            </a:r>
            <a:r>
              <a:t> </a:t>
            </a:r>
            <a:r>
              <a:rPr err="1"/>
              <a:t>företag</a:t>
            </a:r>
            <a:r>
              <a:t>, </a:t>
            </a:r>
            <a:r>
              <a:rPr err="1"/>
              <a:t>exempelvis</a:t>
            </a:r>
            <a:r>
              <a:t> på Facebook, </a:t>
            </a:r>
            <a:r>
              <a:rPr err="1"/>
              <a:t>kan</a:t>
            </a:r>
            <a:r>
              <a:t> i och för sig bara </a:t>
            </a:r>
            <a:r>
              <a:rPr err="1"/>
              <a:t>nås</a:t>
            </a:r>
            <a:r>
              <a:t> av dem du har </a:t>
            </a:r>
            <a:r>
              <a:rPr err="1"/>
              <a:t>valt</a:t>
            </a:r>
            <a:r>
              <a:t> som </a:t>
            </a:r>
            <a:r>
              <a:rPr err="1"/>
              <a:t>dina</a:t>
            </a:r>
            <a:r>
              <a:t> </a:t>
            </a:r>
            <a:r>
              <a:rPr err="1"/>
              <a:t>vänner</a:t>
            </a:r>
            <a:r>
              <a:t>. Men du har </a:t>
            </a:r>
            <a:r>
              <a:rPr err="1"/>
              <a:t>ingen</a:t>
            </a:r>
            <a:r>
              <a:t> </a:t>
            </a:r>
            <a:r>
              <a:rPr err="1"/>
              <a:t>kontroll</a:t>
            </a:r>
            <a:r>
              <a:t> </a:t>
            </a:r>
            <a:r>
              <a:rPr err="1"/>
              <a:t>över</a:t>
            </a:r>
            <a:r>
              <a:t> </a:t>
            </a:r>
            <a:r>
              <a:rPr err="1"/>
              <a:t>hur</a:t>
            </a:r>
            <a:r>
              <a:t> det du </a:t>
            </a:r>
            <a:r>
              <a:rPr err="1"/>
              <a:t>skrivit</a:t>
            </a:r>
            <a:r>
              <a:t> </a:t>
            </a:r>
            <a:r>
              <a:rPr err="1"/>
              <a:t>kan</a:t>
            </a:r>
            <a:r>
              <a:t> </a:t>
            </a:r>
            <a:r>
              <a:rPr err="1"/>
              <a:t>användas</a:t>
            </a:r>
            <a:r>
              <a:t> och </a:t>
            </a:r>
            <a:r>
              <a:rPr err="1"/>
              <a:t>vidarebefordras</a:t>
            </a:r>
            <a:r>
              <a:t>.</a:t>
            </a:r>
          </a:p>
          <a:p>
            <a:pPr>
              <a:spcBef>
                <a:spcPts val="0"/>
              </a:spcBef>
            </a:pPr>
            <a:r>
              <a:t>- Det du </a:t>
            </a:r>
            <a:r>
              <a:rPr err="1"/>
              <a:t>skrivit</a:t>
            </a:r>
            <a:r>
              <a:t> </a:t>
            </a:r>
            <a:r>
              <a:rPr err="1"/>
              <a:t>går</a:t>
            </a:r>
            <a:r>
              <a:t> </a:t>
            </a:r>
            <a:r>
              <a:rPr err="1"/>
              <a:t>inte</a:t>
            </a:r>
            <a:r>
              <a:t> att ta </a:t>
            </a:r>
            <a:r>
              <a:rPr err="1"/>
              <a:t>tillbaka</a:t>
            </a:r>
            <a:r>
              <a:t>.</a:t>
            </a:r>
          </a:p>
          <a:p>
            <a:pPr>
              <a:spcBef>
                <a:spcPts val="0"/>
              </a:spcBef>
            </a:pPr>
            <a:endParaRPr/>
          </a:p>
          <a:p>
            <a:pPr>
              <a:spcBef>
                <a:spcPts val="0"/>
              </a:spcBef>
            </a:pPr>
            <a:r>
              <a:rPr err="1"/>
              <a:t>Ett</a:t>
            </a:r>
            <a:r>
              <a:t> </a:t>
            </a:r>
            <a:r>
              <a:rPr err="1"/>
              <a:t>konkret</a:t>
            </a:r>
            <a:r>
              <a:t> </a:t>
            </a:r>
            <a:r>
              <a:rPr err="1"/>
              <a:t>exempel</a:t>
            </a:r>
            <a:r>
              <a:t>:</a:t>
            </a:r>
          </a:p>
          <a:p>
            <a:pPr>
              <a:spcBef>
                <a:spcPts val="0"/>
              </a:spcBef>
            </a:pPr>
            <a:r>
              <a:t>Tre </a:t>
            </a:r>
            <a:r>
              <a:rPr err="1"/>
              <a:t>inhyrda</a:t>
            </a:r>
            <a:r>
              <a:t> </a:t>
            </a:r>
            <a:r>
              <a:rPr err="1"/>
              <a:t>arbetstagare</a:t>
            </a:r>
            <a:r>
              <a:t> på Volvo </a:t>
            </a:r>
            <a:r>
              <a:rPr err="1"/>
              <a:t>lämnade</a:t>
            </a:r>
            <a:r>
              <a:t> </a:t>
            </a:r>
            <a:r>
              <a:rPr err="1"/>
              <a:t>negativa</a:t>
            </a:r>
            <a:r>
              <a:t> </a:t>
            </a:r>
            <a:r>
              <a:rPr err="1"/>
              <a:t>omdömen</a:t>
            </a:r>
            <a:r>
              <a:t> om </a:t>
            </a:r>
            <a:r>
              <a:rPr err="1"/>
              <a:t>företaget</a:t>
            </a:r>
            <a:r>
              <a:t> på Facebook. </a:t>
            </a:r>
            <a:r>
              <a:rPr err="1"/>
              <a:t>Följden</a:t>
            </a:r>
            <a:r>
              <a:t> </a:t>
            </a:r>
            <a:r>
              <a:rPr err="1"/>
              <a:t>blev</a:t>
            </a:r>
            <a:r>
              <a:t> att Volvo </a:t>
            </a:r>
            <a:r>
              <a:rPr err="1"/>
              <a:t>inte</a:t>
            </a:r>
            <a:r>
              <a:t> </a:t>
            </a:r>
            <a:r>
              <a:rPr err="1"/>
              <a:t>längre</a:t>
            </a:r>
            <a:r>
              <a:t> </a:t>
            </a:r>
            <a:r>
              <a:rPr err="1"/>
              <a:t>ville</a:t>
            </a:r>
            <a:r>
              <a:t> </a:t>
            </a:r>
            <a:r>
              <a:rPr err="1"/>
              <a:t>anlita</a:t>
            </a:r>
            <a:r>
              <a:t> de </a:t>
            </a:r>
            <a:r>
              <a:rPr err="1"/>
              <a:t>tre</a:t>
            </a:r>
            <a:r>
              <a:t> </a:t>
            </a:r>
            <a:r>
              <a:rPr err="1"/>
              <a:t>männen</a:t>
            </a:r>
            <a:r>
              <a:t>. </a:t>
            </a:r>
            <a:r>
              <a:rPr err="1"/>
              <a:t>Eftersom</a:t>
            </a:r>
            <a:r>
              <a:t> de var </a:t>
            </a:r>
            <a:r>
              <a:rPr err="1"/>
              <a:t>anställda</a:t>
            </a:r>
            <a:r>
              <a:t> av </a:t>
            </a:r>
            <a:r>
              <a:rPr err="1"/>
              <a:t>uthyrningsföretaget</a:t>
            </a:r>
            <a:r>
              <a:t> </a:t>
            </a:r>
            <a:r>
              <a:rPr err="1"/>
              <a:t>kunde</a:t>
            </a:r>
            <a:r>
              <a:t> </a:t>
            </a:r>
            <a:r>
              <a:rPr err="1"/>
              <a:t>någon</a:t>
            </a:r>
            <a:r>
              <a:t> </a:t>
            </a:r>
            <a:r>
              <a:rPr err="1"/>
              <a:t>rättslig</a:t>
            </a:r>
            <a:r>
              <a:t> </a:t>
            </a:r>
            <a:r>
              <a:rPr err="1"/>
              <a:t>prövning</a:t>
            </a:r>
            <a:r>
              <a:t> </a:t>
            </a:r>
            <a:r>
              <a:rPr err="1"/>
              <a:t>inte</a:t>
            </a:r>
            <a:r>
              <a:t> </a:t>
            </a:r>
            <a:r>
              <a:rPr err="1"/>
              <a:t>ske</a:t>
            </a:r>
            <a:r>
              <a:t> av </a:t>
            </a:r>
            <a:r>
              <a:rPr err="1"/>
              <a:t>deras</a:t>
            </a:r>
            <a:r>
              <a:t> </a:t>
            </a:r>
            <a:r>
              <a:rPr err="1"/>
              <a:t>uttalande</a:t>
            </a:r>
            <a:r>
              <a:t>. De hade </a:t>
            </a:r>
            <a:r>
              <a:rPr err="1"/>
              <a:t>ju</a:t>
            </a:r>
            <a:r>
              <a:t> </a:t>
            </a:r>
            <a:r>
              <a:rPr err="1"/>
              <a:t>inte</a:t>
            </a:r>
            <a:r>
              <a:t> </a:t>
            </a:r>
            <a:r>
              <a:rPr err="1"/>
              <a:t>kritiserat</a:t>
            </a:r>
            <a:r>
              <a:t> </a:t>
            </a:r>
            <a:r>
              <a:rPr err="1"/>
              <a:t>sitt</a:t>
            </a:r>
            <a:r>
              <a:t> </a:t>
            </a:r>
            <a:r>
              <a:rPr err="1"/>
              <a:t>eget</a:t>
            </a:r>
            <a:r>
              <a:t> </a:t>
            </a:r>
            <a:r>
              <a:rPr err="1"/>
              <a:t>företag</a:t>
            </a:r>
            <a:r>
              <a:t>.</a:t>
            </a:r>
          </a:p>
          <a:p>
            <a:pPr>
              <a:spcBef>
                <a:spcPts val="0"/>
              </a:spcBef>
            </a:pPr>
            <a:r>
              <a:rPr err="1"/>
              <a:t>Frågan</a:t>
            </a:r>
            <a:r>
              <a:t> om </a:t>
            </a:r>
            <a:r>
              <a:rPr err="1"/>
              <a:t>vad</a:t>
            </a:r>
            <a:r>
              <a:t> som </a:t>
            </a:r>
            <a:r>
              <a:rPr err="1"/>
              <a:t>hänt</a:t>
            </a:r>
            <a:r>
              <a:t> om de </a:t>
            </a:r>
            <a:r>
              <a:rPr err="1"/>
              <a:t>varit</a:t>
            </a:r>
            <a:r>
              <a:t> </a:t>
            </a:r>
            <a:r>
              <a:rPr err="1"/>
              <a:t>anställda</a:t>
            </a:r>
            <a:r>
              <a:t> av Volvo. Vissa </a:t>
            </a:r>
            <a:r>
              <a:rPr err="1"/>
              <a:t>jurister</a:t>
            </a:r>
            <a:r>
              <a:t> </a:t>
            </a:r>
            <a:r>
              <a:rPr err="1"/>
              <a:t>tror</a:t>
            </a:r>
            <a:r>
              <a:t> att de </a:t>
            </a:r>
            <a:r>
              <a:rPr err="1"/>
              <a:t>inte</a:t>
            </a:r>
            <a:r>
              <a:t> </a:t>
            </a:r>
            <a:r>
              <a:rPr err="1"/>
              <a:t>kunnat</a:t>
            </a:r>
            <a:r>
              <a:t> </a:t>
            </a:r>
            <a:r>
              <a:rPr err="1"/>
              <a:t>sägs</a:t>
            </a:r>
            <a:r>
              <a:t> upp, men </a:t>
            </a:r>
            <a:r>
              <a:rPr err="1"/>
              <a:t>andra</a:t>
            </a:r>
            <a:r>
              <a:t> </a:t>
            </a:r>
            <a:r>
              <a:rPr err="1"/>
              <a:t>kanske</a:t>
            </a:r>
            <a:r>
              <a:t> </a:t>
            </a:r>
            <a:r>
              <a:rPr err="1"/>
              <a:t>tycker</a:t>
            </a:r>
            <a:r>
              <a:t> </a:t>
            </a:r>
            <a:r>
              <a:rPr err="1"/>
              <a:t>annorlunda</a:t>
            </a:r>
            <a:r>
              <a:t>. </a:t>
            </a:r>
            <a:r>
              <a:rPr err="1"/>
              <a:t>Varje</a:t>
            </a:r>
            <a:r>
              <a:t> fall är </a:t>
            </a:r>
            <a:r>
              <a:rPr err="1"/>
              <a:t>unikt</a:t>
            </a:r>
            <a:r>
              <a:t> och </a:t>
            </a:r>
            <a:r>
              <a:rPr err="1"/>
              <a:t>avgörs</a:t>
            </a:r>
            <a:r>
              <a:t> från fall till fall.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a:spLocks noGrp="1" noRot="1" noChangeAspect="1"/>
          </p:cNvSpPr>
          <p:nvPr>
            <p:ph type="sldImg"/>
          </p:nvPr>
        </p:nvSpPr>
        <p:spPr>
          <a:xfrm>
            <a:off x="381000" y="685800"/>
            <a:ext cx="6096000" cy="3429000"/>
          </a:xfrm>
          <a:prstGeom prst="rect">
            <a:avLst/>
          </a:prstGeom>
        </p:spPr>
        <p:txBody>
          <a:bodyPr/>
          <a:lstStyle/>
          <a:p>
            <a:endParaRPr/>
          </a:p>
        </p:txBody>
      </p:sp>
      <p:sp>
        <p:nvSpPr>
          <p:cNvPr id="812" name="Shape 812"/>
          <p:cNvSpPr>
            <a:spLocks noGrp="1"/>
          </p:cNvSpPr>
          <p:nvPr>
            <p:ph type="body" sz="quarter" idx="1"/>
          </p:nvPr>
        </p:nvSpPr>
        <p:spPr>
          <a:prstGeom prst="rect">
            <a:avLst/>
          </a:prstGeom>
        </p:spPr>
        <p:txBody>
          <a:bodyPr/>
          <a:lstStyle/>
          <a:p>
            <a:pPr>
              <a:spcBef>
                <a:spcPts val="0"/>
              </a:spcBef>
              <a:defRPr b="1"/>
            </a:pPr>
            <a:r>
              <a:t>Sammanfatta varför det är viktigt att vara medlem i facket.</a:t>
            </a:r>
          </a:p>
          <a:p>
            <a:pPr>
              <a:spcBef>
                <a:spcPts val="0"/>
              </a:spcBef>
            </a:pPr>
            <a:endParaRPr/>
          </a:p>
          <a:p>
            <a:pPr>
              <a:spcBef>
                <a:spcPts val="0"/>
              </a:spcBef>
            </a:pPr>
            <a:r>
              <a:t>Fokusera på att det handlar om viljan till bra lön och bra villkor i övrigt. Exempelvis bra ob-tillägg och bra arbetsmiljö. </a:t>
            </a:r>
          </a:p>
          <a:p>
            <a:pPr>
              <a:spcBef>
                <a:spcPts val="0"/>
              </a:spcBef>
            </a:pPr>
            <a:endParaRPr/>
          </a:p>
          <a:p>
            <a:pPr>
              <a:spcBef>
                <a:spcPts val="0"/>
              </a:spcBef>
            </a:pPr>
            <a:r>
              <a:t>Återkoppla till vikten av kollektivavtal och avtalsrörelser om du tagit upp det. </a:t>
            </a:r>
          </a:p>
          <a:p>
            <a:pPr>
              <a:spcBef>
                <a:spcPts val="0"/>
              </a:spcBef>
            </a:pPr>
            <a:endParaRPr/>
          </a:p>
          <a:p>
            <a:pPr>
              <a:spcBef>
                <a:spcPts val="0"/>
              </a:spcBef>
            </a:pPr>
            <a:r>
              <a:t>Du kan också ta upp att det är en sak att </a:t>
            </a:r>
            <a:r>
              <a:rPr b="1"/>
              <a:t>ha</a:t>
            </a:r>
            <a:r>
              <a:t> rätt. En annan sak att </a:t>
            </a:r>
            <a:r>
              <a:rPr b="1"/>
              <a:t>få </a:t>
            </a:r>
            <a:r>
              <a:t>rätt. </a:t>
            </a:r>
          </a:p>
          <a:p>
            <a:pPr>
              <a:spcBef>
                <a:spcPts val="0"/>
              </a:spcBef>
            </a:pPr>
            <a:r>
              <a:t>Även om exempelvis en lag ger dig rätt så behövs ofta det fackliga medlemskapet, dess tryggheten, hjälp och stöd för att få rätt. </a:t>
            </a:r>
            <a:endParaRPr b="1"/>
          </a:p>
          <a:p>
            <a:pPr>
              <a:spcBef>
                <a:spcPts val="0"/>
              </a:spcBef>
            </a:pPr>
            <a:endParaRPr b="1"/>
          </a:p>
          <a:p>
            <a:pPr>
              <a:spcBef>
                <a:spcPts val="0"/>
              </a:spcBef>
            </a:pPr>
            <a:r>
              <a:t>Tryggheten i det fackliga medlemskapet är alltså viktig. Facket hjälper och stöttar medlemmarna. Är du inte medlem så står du utanför. </a:t>
            </a:r>
          </a:p>
          <a:p>
            <a:pPr>
              <a:spcBef>
                <a:spcPts val="0"/>
              </a:spcBef>
            </a:pPr>
            <a:endParaRPr/>
          </a:p>
          <a:p>
            <a:pPr>
              <a:spcBef>
                <a:spcPts val="0"/>
              </a:spcBef>
            </a:pPr>
            <a:r>
              <a:t>Berätta att fackets styrka bygger på att vi är många medlemmar. Med ännu fler medlemmar i Handels och ännu större facklig styrka kan vi lyckas ännu bättre. </a:t>
            </a:r>
          </a:p>
          <a:p>
            <a:pPr>
              <a:spcBef>
                <a:spcPts val="0"/>
              </a:spcBef>
            </a:pPr>
            <a:r>
              <a:t>Vi har stora utmaningar framför oss.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Shape 916"/>
          <p:cNvSpPr>
            <a:spLocks noGrp="1" noRot="1" noChangeAspect="1"/>
          </p:cNvSpPr>
          <p:nvPr>
            <p:ph type="sldImg"/>
          </p:nvPr>
        </p:nvSpPr>
        <p:spPr>
          <a:xfrm>
            <a:off x="381000" y="685800"/>
            <a:ext cx="6096000" cy="3429000"/>
          </a:xfrm>
          <a:prstGeom prst="rect">
            <a:avLst/>
          </a:prstGeom>
        </p:spPr>
        <p:txBody>
          <a:bodyPr/>
          <a:lstStyle/>
          <a:p>
            <a:endParaRPr/>
          </a:p>
        </p:txBody>
      </p:sp>
      <p:sp>
        <p:nvSpPr>
          <p:cNvPr id="917" name="Shape 917"/>
          <p:cNvSpPr>
            <a:spLocks noGrp="1"/>
          </p:cNvSpPr>
          <p:nvPr>
            <p:ph type="body" sz="quarter" idx="1"/>
          </p:nvPr>
        </p:nvSpPr>
        <p:spPr>
          <a:prstGeom prst="rect">
            <a:avLst/>
          </a:prstGeom>
        </p:spPr>
        <p:txBody>
          <a:bodyPr/>
          <a:lstStyle/>
          <a:p>
            <a:pPr>
              <a:spcBef>
                <a:spcPts val="0"/>
              </a:spcBef>
            </a:pPr>
            <a:r>
              <a:t>På många arbetsplatser finns det lokala skyddsombud bland de anställda som du som anställd kan vända dig till. Det brukar vara fackligt aktiv personer som verkar för bra arbetsmiljö. Skyddsombud är ett viktigt fackligt uppdrag. </a:t>
            </a:r>
          </a:p>
          <a:p>
            <a:pPr>
              <a:spcBef>
                <a:spcPts val="0"/>
              </a:spcBef>
            </a:pPr>
            <a:endParaRPr/>
          </a:p>
          <a:p>
            <a:pPr>
              <a:spcBef>
                <a:spcPts val="0"/>
              </a:spcBef>
            </a:pPr>
            <a:r>
              <a:t>Finns det inget lokalt skyddsombud på din arbetsplats kan du alltid vända dig till Handels för att komma i kontakt med ditt regionala skyddsombud. </a:t>
            </a:r>
          </a:p>
          <a:p>
            <a:pPr>
              <a:spcBef>
                <a:spcPts val="0"/>
              </a:spcBef>
            </a:pPr>
            <a:endParaRPr/>
          </a:p>
          <a:p>
            <a:pPr>
              <a:spcBef>
                <a:spcPts val="0"/>
              </a:spcBef>
            </a:pPr>
            <a:r>
              <a:t>Det är arbetsgivarens ansvar att ha god arbetsmiljö på arbetsplatsen. Arbetsmiljölagen ska följas. </a:t>
            </a:r>
          </a:p>
          <a:p>
            <a:pPr>
              <a:spcBef>
                <a:spcPts val="0"/>
              </a:spcBef>
            </a:pPr>
            <a:endParaRPr/>
          </a:p>
          <a:p>
            <a:pPr>
              <a:spcBef>
                <a:spcPts val="0"/>
              </a:spcBef>
            </a:pPr>
            <a:r>
              <a:t>Skyddsombudet finns till för att påverka arbetsgivaren, påtala brister och verka för god arbetsmiljö på arbetsplatsen. Ett skyddsombud kan stoppa arbetet på arbetsplatsen om arbetsmiljön anses så farlig att den kan ge allvarliga skador eller orsaka dödsfall.</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705835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Shape 959"/>
          <p:cNvSpPr>
            <a:spLocks noGrp="1" noRot="1" noChangeAspect="1"/>
          </p:cNvSpPr>
          <p:nvPr>
            <p:ph type="sldImg"/>
          </p:nvPr>
        </p:nvSpPr>
        <p:spPr>
          <a:xfrm>
            <a:off x="381000" y="685800"/>
            <a:ext cx="6096000" cy="3429000"/>
          </a:xfrm>
          <a:prstGeom prst="rect">
            <a:avLst/>
          </a:prstGeom>
        </p:spPr>
        <p:txBody>
          <a:bodyPr/>
          <a:lstStyle/>
          <a:p>
            <a:endParaRPr/>
          </a:p>
        </p:txBody>
      </p:sp>
      <p:sp>
        <p:nvSpPr>
          <p:cNvPr id="960" name="Shape 960"/>
          <p:cNvSpPr>
            <a:spLocks noGrp="1"/>
          </p:cNvSpPr>
          <p:nvPr>
            <p:ph type="body" sz="quarter" idx="1"/>
          </p:nvPr>
        </p:nvSpPr>
        <p:spPr>
          <a:prstGeom prst="rect">
            <a:avLst/>
          </a:prstGeom>
        </p:spPr>
        <p:txBody>
          <a:bodyPr/>
          <a:lstStyle/>
          <a:p>
            <a:pPr>
              <a:spcBef>
                <a:spcPts val="0"/>
              </a:spcBef>
              <a:defRPr b="1"/>
            </a:pPr>
            <a:r>
              <a:t>Använd dig av arbetsmiljöverkets folder, lämna gärna ett ex till läraren innan du går.</a:t>
            </a:r>
          </a:p>
          <a:p>
            <a:pPr>
              <a:spcBef>
                <a:spcPts val="0"/>
              </a:spcBef>
            </a:pPr>
            <a:r>
              <a:t> </a:t>
            </a:r>
          </a:p>
          <a:p>
            <a:pPr>
              <a:spcBef>
                <a:spcPts val="0"/>
              </a:spcBef>
              <a:defRPr u="sng"/>
            </a:pPr>
            <a:r>
              <a:t>Bland annat får den under 18 år:</a:t>
            </a:r>
          </a:p>
          <a:p>
            <a:pPr marL="171435" indent="-171435">
              <a:spcBef>
                <a:spcPts val="0"/>
              </a:spcBef>
              <a:buSzPct val="100000"/>
              <a:buChar char="-"/>
            </a:pPr>
            <a:r>
              <a:t>Inte utföra arbete som innebär särskilda risker. Riskbedömning ska göras. </a:t>
            </a:r>
          </a:p>
          <a:p>
            <a:pPr>
              <a:spcBef>
                <a:spcPts val="0"/>
              </a:spcBef>
            </a:pPr>
            <a:r>
              <a:t>Det kan efter riskbedömning exempelvis handla om att inte sitta själv i kassa. </a:t>
            </a:r>
          </a:p>
          <a:p>
            <a:pPr>
              <a:spcBef>
                <a:spcPts val="0"/>
              </a:spcBef>
            </a:pPr>
            <a:r>
              <a:t>- Aldrig transportera pengar utanför arbetsplatsen.       </a:t>
            </a:r>
          </a:p>
          <a:p>
            <a:pPr>
              <a:spcBef>
                <a:spcPts val="0"/>
              </a:spcBef>
            </a:pPr>
            <a:r>
              <a:t>- Max jobba 40 timmar per veckan.</a:t>
            </a:r>
          </a:p>
          <a:p>
            <a:pPr>
              <a:spcBef>
                <a:spcPts val="0"/>
              </a:spcBef>
            </a:pPr>
            <a:r>
              <a:t>- Har rätt till 12 timmars dygnsvila mellan arbetsdagarna.</a:t>
            </a:r>
          </a:p>
          <a:p>
            <a:pPr>
              <a:spcBef>
                <a:spcPts val="0"/>
              </a:spcBef>
            </a:pPr>
            <a:r>
              <a:t>- Får jobba högst 8 timmar per dygn.</a:t>
            </a:r>
          </a:p>
          <a:p>
            <a:pPr>
              <a:spcBef>
                <a:spcPts val="0"/>
              </a:spcBef>
            </a:pPr>
            <a:r>
              <a:t>- Tiden mellan kl. 22-06 eller kl. 23-07 ska vara fri från arbete. </a:t>
            </a:r>
          </a:p>
          <a:p>
            <a:pPr>
              <a:spcBef>
                <a:spcPts val="0"/>
              </a:spcBef>
            </a:pPr>
            <a:r>
              <a:t>- Har rätt till en sammanhängande rast på minst 30 minuter senast efter 4,5 timmars arbete.</a:t>
            </a:r>
          </a:p>
          <a:p>
            <a:pPr>
              <a:spcBef>
                <a:spcPts val="0"/>
              </a:spcBef>
            </a:pPr>
            <a:endParaRPr/>
          </a:p>
          <a:p>
            <a:pPr>
              <a:spcBef>
                <a:spcPts val="0"/>
              </a:spcBef>
              <a:defRPr u="sng"/>
            </a:pPr>
            <a:r>
              <a:t>För personer under 16 år gäller exempelvis också</a:t>
            </a:r>
            <a:r>
              <a:rPr u="none"/>
              <a:t>:</a:t>
            </a:r>
          </a:p>
          <a:p>
            <a:pPr marL="171435" indent="-171435">
              <a:spcBef>
                <a:spcPts val="0"/>
              </a:spcBef>
              <a:buSzPct val="100000"/>
              <a:buChar char="-"/>
            </a:pPr>
            <a:r>
              <a:t>Bara ha lätt och ofarligt arbete som inte innebär stort ansvarstagande eller risk för våld. </a:t>
            </a:r>
          </a:p>
          <a:p>
            <a:pPr>
              <a:spcBef>
                <a:spcPts val="0"/>
              </a:spcBef>
            </a:pPr>
            <a:r>
              <a:t>Riskbedömning ska göras. Det kan efter riskbedömning exempelvis handla om att inte sitta i kassa alls.</a:t>
            </a:r>
          </a:p>
          <a:p>
            <a:pPr>
              <a:spcBef>
                <a:spcPts val="0"/>
              </a:spcBef>
            </a:pPr>
            <a:r>
              <a:t>- Aldrig sälja åldersreglerade varor som snus, alkohol och tobak.  </a:t>
            </a:r>
          </a:p>
          <a:p>
            <a:pPr>
              <a:spcBef>
                <a:spcPts val="0"/>
              </a:spcBef>
            </a:pPr>
            <a:r>
              <a:t>- Max jobba 35 timmar per vecka. Max 12 timmar under skolvecka.  </a:t>
            </a:r>
          </a:p>
          <a:p>
            <a:pPr>
              <a:spcBef>
                <a:spcPts val="0"/>
              </a:spcBef>
            </a:pPr>
            <a:r>
              <a:t>- Max jobba 2 timmar per skoldag eller 7 timmar skolfri dag.</a:t>
            </a:r>
          </a:p>
          <a:p>
            <a:pPr>
              <a:spcBef>
                <a:spcPts val="0"/>
              </a:spcBef>
            </a:pPr>
            <a:r>
              <a:t>- Inte arbeta mellan kl. 20-06. </a:t>
            </a:r>
          </a:p>
          <a:p>
            <a:pPr>
              <a:spcBef>
                <a:spcPts val="0"/>
              </a:spcBef>
            </a:pPr>
            <a:endParaRPr/>
          </a:p>
          <a:p>
            <a:pPr>
              <a:spcBef>
                <a:spcPts val="0"/>
              </a:spcBef>
            </a:pPr>
            <a:r>
              <a:t>Barn under 13 år får inte arbeta. </a:t>
            </a:r>
          </a:p>
          <a:p>
            <a:pPr>
              <a:spcBef>
                <a:spcPts val="0"/>
              </a:spcBef>
            </a:pPr>
            <a:r>
              <a:t> </a:t>
            </a:r>
          </a:p>
          <a:p>
            <a:pPr>
              <a:spcBef>
                <a:spcPts val="0"/>
              </a:spcBef>
              <a:defRPr b="1"/>
            </a:pPr>
            <a:r>
              <a:t>Verktyg:</a:t>
            </a:r>
          </a:p>
          <a:p>
            <a:pPr>
              <a:spcBef>
                <a:spcPts val="0"/>
              </a:spcBef>
            </a:pPr>
            <a:r>
              <a:t>Arbetsmiljöverkets folder ”Så får barn och ungdomar arbeta”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Shape 1011"/>
          <p:cNvSpPr>
            <a:spLocks noGrp="1" noRot="1" noChangeAspect="1"/>
          </p:cNvSpPr>
          <p:nvPr>
            <p:ph type="sldImg"/>
          </p:nvPr>
        </p:nvSpPr>
        <p:spPr>
          <a:xfrm>
            <a:off x="381000" y="685800"/>
            <a:ext cx="6096000" cy="3429000"/>
          </a:xfrm>
          <a:prstGeom prst="rect">
            <a:avLst/>
          </a:prstGeom>
        </p:spPr>
        <p:txBody>
          <a:bodyPr/>
          <a:lstStyle/>
          <a:p>
            <a:endParaRPr/>
          </a:p>
        </p:txBody>
      </p:sp>
      <p:sp>
        <p:nvSpPr>
          <p:cNvPr id="1012" name="Shape 1012"/>
          <p:cNvSpPr>
            <a:spLocks noGrp="1"/>
          </p:cNvSpPr>
          <p:nvPr>
            <p:ph type="body" sz="quarter" idx="1"/>
          </p:nvPr>
        </p:nvSpPr>
        <p:spPr>
          <a:prstGeom prst="rect">
            <a:avLst/>
          </a:prstGeom>
        </p:spPr>
        <p:txBody>
          <a:bodyPr/>
          <a:lstStyle/>
          <a:p>
            <a:pPr>
              <a:spcBef>
                <a:spcPts val="0"/>
              </a:spcBef>
            </a:pPr>
            <a:r>
              <a:rPr err="1"/>
              <a:t>Många</a:t>
            </a:r>
            <a:r>
              <a:t> </a:t>
            </a:r>
            <a:r>
              <a:rPr err="1"/>
              <a:t>unga</a:t>
            </a:r>
            <a:r>
              <a:t> </a:t>
            </a:r>
            <a:r>
              <a:rPr err="1"/>
              <a:t>hör</a:t>
            </a:r>
            <a:r>
              <a:t> av sig till </a:t>
            </a:r>
            <a:r>
              <a:rPr err="1"/>
              <a:t>facket</a:t>
            </a:r>
            <a:r>
              <a:t> </a:t>
            </a:r>
            <a:r>
              <a:rPr err="1"/>
              <a:t>och</a:t>
            </a:r>
            <a:r>
              <a:t> </a:t>
            </a:r>
            <a:r>
              <a:rPr err="1"/>
              <a:t>har</a:t>
            </a:r>
            <a:r>
              <a:t> </a:t>
            </a:r>
            <a:r>
              <a:rPr err="1"/>
              <a:t>råkat</a:t>
            </a:r>
            <a:r>
              <a:t> </a:t>
            </a:r>
            <a:r>
              <a:rPr err="1"/>
              <a:t>ut</a:t>
            </a:r>
            <a:r>
              <a:t> </a:t>
            </a:r>
            <a:r>
              <a:rPr err="1"/>
              <a:t>för</a:t>
            </a:r>
            <a:r>
              <a:t> </a:t>
            </a:r>
            <a:r>
              <a:rPr err="1"/>
              <a:t>att</a:t>
            </a:r>
            <a:r>
              <a:t> ha blivit </a:t>
            </a:r>
            <a:r>
              <a:rPr err="1"/>
              <a:t>tillfrågade</a:t>
            </a:r>
            <a:r>
              <a:t> om </a:t>
            </a:r>
            <a:r>
              <a:rPr err="1"/>
              <a:t>att</a:t>
            </a:r>
            <a:r>
              <a:t> ”</a:t>
            </a:r>
            <a:r>
              <a:rPr err="1"/>
              <a:t>provjobba</a:t>
            </a:r>
            <a:r>
              <a:t>” </a:t>
            </a:r>
            <a:r>
              <a:rPr err="1"/>
              <a:t>utan</a:t>
            </a:r>
            <a:r>
              <a:t> </a:t>
            </a:r>
            <a:r>
              <a:rPr err="1"/>
              <a:t>att</a:t>
            </a:r>
            <a:r>
              <a:t> </a:t>
            </a:r>
            <a:r>
              <a:rPr err="1"/>
              <a:t>få</a:t>
            </a:r>
            <a:r>
              <a:t> </a:t>
            </a:r>
            <a:r>
              <a:rPr err="1"/>
              <a:t>lön</a:t>
            </a:r>
            <a:r>
              <a:t>. </a:t>
            </a:r>
            <a:r>
              <a:rPr err="1"/>
              <a:t>Alltså</a:t>
            </a:r>
            <a:r>
              <a:t> </a:t>
            </a:r>
            <a:r>
              <a:rPr err="1"/>
              <a:t>jobba</a:t>
            </a:r>
            <a:r>
              <a:t> gratis. </a:t>
            </a:r>
            <a:r>
              <a:rPr err="1"/>
              <a:t>Ställ</a:t>
            </a:r>
            <a:r>
              <a:t> </a:t>
            </a:r>
            <a:r>
              <a:rPr err="1"/>
              <a:t>aldrig</a:t>
            </a:r>
            <a:r>
              <a:t> </a:t>
            </a:r>
            <a:r>
              <a:rPr err="1"/>
              <a:t>upp</a:t>
            </a:r>
            <a:r>
              <a:t> </a:t>
            </a:r>
            <a:r>
              <a:rPr err="1"/>
              <a:t>på</a:t>
            </a:r>
            <a:r>
              <a:t> det. Det </a:t>
            </a:r>
            <a:r>
              <a:rPr err="1"/>
              <a:t>är</a:t>
            </a:r>
            <a:r>
              <a:t> </a:t>
            </a:r>
            <a:r>
              <a:rPr err="1"/>
              <a:t>fel</a:t>
            </a:r>
            <a:r>
              <a:t> av </a:t>
            </a:r>
            <a:r>
              <a:rPr err="1"/>
              <a:t>en</a:t>
            </a:r>
            <a:r>
              <a:t> </a:t>
            </a:r>
            <a:r>
              <a:rPr err="1"/>
              <a:t>arbetsgivare</a:t>
            </a:r>
            <a:r>
              <a:t> </a:t>
            </a:r>
            <a:r>
              <a:rPr err="1"/>
              <a:t>att</a:t>
            </a:r>
            <a:r>
              <a:t> </a:t>
            </a:r>
            <a:r>
              <a:rPr err="1"/>
              <a:t>göra</a:t>
            </a:r>
            <a:r>
              <a:t> </a:t>
            </a:r>
            <a:r>
              <a:rPr err="1"/>
              <a:t>på</a:t>
            </a:r>
            <a:r>
              <a:t> det viset.</a:t>
            </a:r>
            <a:r>
              <a:rPr lang="sv-SE"/>
              <a:t> </a:t>
            </a:r>
            <a:r>
              <a:rPr lang="en-US"/>
              <a:t> På frisörsidan räknas det inte som ”obetalt provjobb” om en person vill visa upp sitt arbete genom att tex ta med mamma eller en kompis och klippa hen.</a:t>
            </a:r>
            <a:endParaRPr/>
          </a:p>
          <a:p>
            <a:pPr>
              <a:spcBef>
                <a:spcPts val="0"/>
              </a:spcBef>
            </a:pPr>
            <a:endParaRPr/>
          </a:p>
          <a:p>
            <a:pPr>
              <a:spcBef>
                <a:spcPts val="0"/>
              </a:spcBef>
            </a:pPr>
            <a:r>
              <a:t>Det finns en anledning till att vissa arbetsgivare är beredda att ta risken att åka dit för den olagliga handling det är att anställa ”svart”. Jobbar du ”svart” tar nämligen arbetsgivaren de pengar som annars hade gått till skatt, pension, sociala avgifter och mycket annat och stoppar dem i egen ficka. Du får längre lön och utsätts för osäkerhet och fara. Det är inte okej. </a:t>
            </a:r>
          </a:p>
          <a:p>
            <a:pPr>
              <a:spcBef>
                <a:spcPts val="0"/>
              </a:spcBef>
            </a:pPr>
            <a:endParaRPr/>
          </a:p>
          <a:p>
            <a:pPr>
              <a:spcBef>
                <a:spcPts val="0"/>
              </a:spcBef>
            </a:pPr>
            <a:r>
              <a:t>Arbetsmiljö handlar både om den fysiska (skador) och psykiska (mobbing, stress med mera) arbetsmiljön. Det är arbetsgivarens ansvar att ha god arbetsmiljö på arbetsplatsen. Arbetsmiljölagen ska följas. Vi som anställda måste också ta hand om varandra. </a:t>
            </a:r>
          </a:p>
          <a:p>
            <a:pPr>
              <a:spcBef>
                <a:spcPts val="0"/>
              </a:spcBef>
            </a:pPr>
            <a:endParaRPr/>
          </a:p>
          <a:p>
            <a:r>
              <a:t>Diskriminering är inte okej. Diskrimineringslagen förbjuder diskriminering baserat på kön, könsöverskridande identitet eller uttryck, etnisk tillhörighet, religion eller annan trosuppfattning, funktionshinder, sexuell läggning och ålder.</a:t>
            </a:r>
          </a:p>
          <a:p>
            <a:endParaRPr/>
          </a:p>
          <a:p>
            <a:pPr>
              <a:defRPr b="1"/>
            </a:pPr>
            <a:r>
              <a:t>Verktyg:</a:t>
            </a:r>
          </a:p>
          <a:p>
            <a:r>
              <a:t>Arenas rollspel ”Loppet – ett spel om diskriminering”.</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Shape 1030"/>
          <p:cNvSpPr>
            <a:spLocks noGrp="1" noRot="1" noChangeAspect="1"/>
          </p:cNvSpPr>
          <p:nvPr>
            <p:ph type="sldImg"/>
          </p:nvPr>
        </p:nvSpPr>
        <p:spPr>
          <a:xfrm>
            <a:off x="381000" y="685800"/>
            <a:ext cx="6096000" cy="3429000"/>
          </a:xfrm>
          <a:prstGeom prst="rect">
            <a:avLst/>
          </a:prstGeom>
        </p:spPr>
        <p:txBody>
          <a:bodyPr/>
          <a:lstStyle/>
          <a:p>
            <a:endParaRPr/>
          </a:p>
        </p:txBody>
      </p:sp>
      <p:sp>
        <p:nvSpPr>
          <p:cNvPr id="1031" name="Shape 1031"/>
          <p:cNvSpPr>
            <a:spLocks noGrp="1"/>
          </p:cNvSpPr>
          <p:nvPr>
            <p:ph type="body" sz="quarter" idx="1"/>
          </p:nvPr>
        </p:nvSpPr>
        <p:spPr>
          <a:prstGeom prst="rect">
            <a:avLst/>
          </a:prstGeom>
        </p:spPr>
        <p:txBody>
          <a:bodyPr/>
          <a:lstStyle/>
          <a:p>
            <a:r>
              <a:t>Det är väldigt viktigt för eleverna att de blir eller är elevmedlemmar. Dessutom är det väldigt förmånligt. </a:t>
            </a:r>
          </a:p>
          <a:p>
            <a:endParaRPr/>
          </a:p>
          <a:p>
            <a:r>
              <a:t>De som läser våra branschinriktade utbildningar kommer praktisera (arbetsplatsförlagt lärande, APL)) länge på arbetsplatser i våra branscher. Då är det såklart lika viktigt för dem att vara medlemmar som för andra anställda på arbetsplatserna. </a:t>
            </a:r>
          </a:p>
          <a:p>
            <a:r>
              <a:t>Hjälp eleverna att fylla i inträdesansökan genom att förklara hur de går till väga för att fylla i den, steg för steg. Samla in inträdesansökningarna efter skolinformationen och lämna till din avdelning. </a:t>
            </a:r>
          </a:p>
          <a:p>
            <a:endParaRPr/>
          </a:p>
          <a:p>
            <a:r>
              <a:t>Alla som läser branschinriktade utbildningar kan bli elevmedlemmar i Handels. Alltså exempelvis Handels- och administrationsprogrammet och hantverksprogrammet på gymnasiet och andra branschinriktade vuxenutbildningar.</a:t>
            </a:r>
          </a:p>
          <a:p>
            <a:r>
              <a:t>Det är helt gratis.</a:t>
            </a:r>
          </a:p>
          <a:p>
            <a:endParaRPr/>
          </a:p>
          <a:p>
            <a:r>
              <a:t>Elevmedlem har facket i ryggen. Det är bland annat en </a:t>
            </a:r>
            <a:r>
              <a:rPr b="1"/>
              <a:t>viktig trygghet vid praktik och extrajobb. </a:t>
            </a:r>
          </a:p>
          <a:p>
            <a:r>
              <a:t>Elevmedlemmar kan gå facklig utbildning och vi skickar vår medlemstidning Handelsnytt som kommer ut 11 gånger om året. </a:t>
            </a:r>
          </a:p>
          <a:p>
            <a:r>
              <a:t>Efter avslutade studier kontaktar vi dem med viktig anpassad information om vad är viktigt att tänka på som ny på arbetsmarknaden. Elevmedlemmen väljer själv om hen vill fortsätta vara medlem efter sin examen, när vi ringer upp. </a:t>
            </a:r>
          </a:p>
          <a:p>
            <a:r>
              <a:t>Som elevmedlem kan de alltid kontakta vår fackliga rådgivning </a:t>
            </a:r>
            <a:r>
              <a:rPr b="1"/>
              <a:t>Handels Direkt på 0771- 666 444</a:t>
            </a:r>
            <a:r>
              <a:t>, alla vardagar.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Shape 1037"/>
          <p:cNvSpPr>
            <a:spLocks noGrp="1" noRot="1" noChangeAspect="1"/>
          </p:cNvSpPr>
          <p:nvPr>
            <p:ph type="sldImg"/>
          </p:nvPr>
        </p:nvSpPr>
        <p:spPr>
          <a:xfrm>
            <a:off x="381000" y="685800"/>
            <a:ext cx="6096000" cy="3429000"/>
          </a:xfrm>
          <a:prstGeom prst="rect">
            <a:avLst/>
          </a:prstGeom>
        </p:spPr>
        <p:txBody>
          <a:bodyPr/>
          <a:lstStyle/>
          <a:p>
            <a:endParaRPr/>
          </a:p>
        </p:txBody>
      </p:sp>
      <p:sp>
        <p:nvSpPr>
          <p:cNvPr id="1038" name="Shape 1038"/>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 name="Shape 1046"/>
          <p:cNvSpPr>
            <a:spLocks noGrp="1" noRot="1" noChangeAspect="1"/>
          </p:cNvSpPr>
          <p:nvPr>
            <p:ph type="sldImg"/>
          </p:nvPr>
        </p:nvSpPr>
        <p:spPr>
          <a:xfrm>
            <a:off x="381000" y="685800"/>
            <a:ext cx="6096000" cy="3429000"/>
          </a:xfrm>
          <a:prstGeom prst="rect">
            <a:avLst/>
          </a:prstGeom>
        </p:spPr>
        <p:txBody>
          <a:bodyPr/>
          <a:lstStyle/>
          <a:p>
            <a:endParaRPr/>
          </a:p>
        </p:txBody>
      </p:sp>
      <p:sp>
        <p:nvSpPr>
          <p:cNvPr id="1047" name="Shape 1047"/>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a:spcBef>
                <a:spcPts val="0"/>
              </a:spcBef>
            </a:pPr>
            <a:r>
              <a:t>Det är viktigt att gå igenom skillnaden mellan fackförbund och arbetsgivare. Tillsammans utgör de båda de två ”parterna” på arbetsmarknaden. </a:t>
            </a:r>
          </a:p>
          <a:p>
            <a:pPr>
              <a:spcBef>
                <a:spcPts val="0"/>
              </a:spcBef>
            </a:pPr>
            <a:endParaRPr/>
          </a:p>
          <a:p>
            <a:pPr>
              <a:spcBef>
                <a:spcPts val="0"/>
              </a:spcBef>
            </a:pPr>
            <a:r>
              <a:t>Vi som </a:t>
            </a:r>
            <a:r>
              <a:rPr b="1"/>
              <a:t>jobbar</a:t>
            </a:r>
            <a:r>
              <a:t> på (exempelvis) ett företag är medlemmar i facket. Vi får lön och har ett intresse av bra löner, goda arbetsvillkor och bra arbetsmiljö. </a:t>
            </a:r>
          </a:p>
          <a:p>
            <a:pPr>
              <a:spcBef>
                <a:spcPts val="0"/>
              </a:spcBef>
            </a:pPr>
            <a:r>
              <a:t>De som </a:t>
            </a:r>
            <a:r>
              <a:rPr b="1"/>
              <a:t>äger</a:t>
            </a:r>
            <a:r>
              <a:t> olika företag kallas för arbetsgivare och är medlemmar i arbetsgivarorganisationer. De har ett intresse av att tjäna så mycket pengar som möjligt. Det är en viss intresseskillnad med andra ord.</a:t>
            </a:r>
          </a:p>
          <a:p>
            <a:pPr>
              <a:spcBef>
                <a:spcPts val="0"/>
              </a:spcBef>
            </a:pPr>
            <a:r>
              <a:t>Chef och arbetsgivare är inte samma sak. En chef är oftast också anställd.</a:t>
            </a:r>
          </a:p>
          <a:p>
            <a:pPr>
              <a:spcBef>
                <a:spcPts val="0"/>
              </a:spcBef>
            </a:pPr>
            <a:endParaRPr/>
          </a:p>
          <a:p>
            <a:pPr>
              <a:spcBef>
                <a:spcPts val="0"/>
              </a:spcBef>
            </a:pPr>
            <a:r>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t>På samma vis jobbar fackförbund och arbetsgivarorganisationer i andra branscher, exempelvis i hotell- och restaurangbranschen. </a:t>
            </a:r>
          </a:p>
          <a:p>
            <a:pPr>
              <a:spcBef>
                <a:spcPts val="0"/>
              </a:spcBef>
            </a:pPr>
            <a:endParaRPr/>
          </a:p>
          <a:p>
            <a:pPr>
              <a:spcBef>
                <a:spcPts val="0"/>
              </a:spcBef>
            </a:pPr>
            <a:r>
              <a:t>Fackförbund sammarbetar i fackliga centralorganisationer. De fungerar som paraplyorganisationer. Handels ingår i det största paraplyet, LO (landsorgansationen). Där sammarbetar 14 fackförbund. </a:t>
            </a:r>
          </a:p>
          <a:p>
            <a:pPr>
              <a:spcBef>
                <a:spcPts val="0"/>
              </a:spcBef>
            </a:pPr>
            <a:r>
              <a:t>TCO (tjänstermännens centralorganisation) och SACO (Sveriges akademikers centralorganisation) är två andra paraplyer där andra fackförbund sammarbetar.</a:t>
            </a:r>
          </a:p>
          <a:p>
            <a:pPr>
              <a:spcBef>
                <a:spcPts val="0"/>
              </a:spcBef>
            </a:pPr>
            <a:r>
              <a:t>Huvudregelen är ett fackförbund en bransch. Du blir medlem i det fackförbund som organiserar branschen där du jobbar. </a:t>
            </a:r>
          </a:p>
          <a:p>
            <a:pPr>
              <a:spcBef>
                <a:spcPts val="0"/>
              </a:spcBef>
            </a:pPr>
            <a:endParaRPr/>
          </a:p>
          <a:p>
            <a:pPr>
              <a:spcBef>
                <a:spcPts val="0"/>
              </a:spcBef>
            </a:pPr>
            <a:r>
              <a:t>Arbetsgivarorganisationer sammarbetar i sitt paraply, Svenskt Näringsliv. Där är också huvudregeln att det finns en arbetsgivarorganisation per bransch.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Shape 1087"/>
          <p:cNvSpPr>
            <a:spLocks noGrp="1" noRot="1" noChangeAspect="1"/>
          </p:cNvSpPr>
          <p:nvPr>
            <p:ph type="sldImg"/>
          </p:nvPr>
        </p:nvSpPr>
        <p:spPr>
          <a:xfrm>
            <a:off x="381000" y="685800"/>
            <a:ext cx="6096000" cy="3429000"/>
          </a:xfrm>
          <a:prstGeom prst="rect">
            <a:avLst/>
          </a:prstGeom>
        </p:spPr>
        <p:txBody>
          <a:bodyPr/>
          <a:lstStyle/>
          <a:p>
            <a:endParaRPr/>
          </a:p>
        </p:txBody>
      </p:sp>
      <p:sp>
        <p:nvSpPr>
          <p:cNvPr id="1088" name="Shape 1088"/>
          <p:cNvSpPr>
            <a:spLocks noGrp="1"/>
          </p:cNvSpPr>
          <p:nvPr>
            <p:ph type="body" sz="quarter" idx="1"/>
          </p:nvPr>
        </p:nvSpPr>
        <p:spPr>
          <a:prstGeom prst="rect">
            <a:avLst/>
          </a:prstGeom>
        </p:spPr>
        <p:txBody>
          <a:bodyPr/>
          <a:lstStyle/>
          <a:p>
            <a:r>
              <a:t>Berätta om hur man kommer i kontakt med Handels. </a:t>
            </a:r>
          </a:p>
          <a:p>
            <a:endParaRPr/>
          </a:p>
          <a:p>
            <a:r>
              <a:t>Påminn om vikten av att bli elevmedlem. Samla in inträdesansökningarna för elevmedlemskap. </a:t>
            </a:r>
          </a:p>
          <a:p>
            <a:endParaRPr/>
          </a:p>
          <a:p>
            <a:r>
              <a:t>Berätta att alla elevmedlemmar kan höra av sig till vår fackliga rådgivning för att få hjälp och råd.</a:t>
            </a:r>
          </a:p>
          <a:p>
            <a:pPr>
              <a:defRPr b="1"/>
            </a:pPr>
            <a:endParaRPr/>
          </a:p>
          <a:p>
            <a:pPr>
              <a:defRPr b="1"/>
            </a:pPr>
            <a:r>
              <a:t>Avslutning</a:t>
            </a:r>
          </a:p>
          <a:p>
            <a:r>
              <a:t>Tacka för att du fick komma och berätta om Handels och vad det är viktigt att tänka på när man jobbar. </a:t>
            </a:r>
          </a:p>
          <a:p>
            <a:endParaRPr/>
          </a:p>
          <a:p>
            <a:r>
              <a:t>När eleverna gått så tacka läraren och ge hen Handels folder om att</a:t>
            </a:r>
          </a:p>
          <a:p>
            <a:r>
              <a:t>boka skolinformation och fråga om läraren har kollegor som har andra klasser</a:t>
            </a:r>
          </a:p>
          <a:p>
            <a:r>
              <a:t>med inriktning mot våra branscher och be hen ge foldern till dem.</a:t>
            </a:r>
          </a:p>
          <a:p>
            <a:r>
              <a:t> </a:t>
            </a:r>
          </a:p>
          <a:p>
            <a:r>
              <a:t>Säg att vi självklart gärna kommer tillbaka.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pPr>
              <a:defRPr b="1"/>
            </a:pPr>
            <a:r>
              <a:t>Vi kommer överens om löftet</a:t>
            </a:r>
          </a:p>
          <a:p>
            <a:pPr>
              <a:defRPr b="1"/>
            </a:pPr>
            <a:endParaRPr/>
          </a:p>
          <a:p>
            <a:r>
              <a:t>I Handels kommer medlemmarna överens om löftet. Vi gör det genom att involvera så många medlemmar som möjligt i processen innan vi förhandlar med arbetsgivarna om kollektivavtal. Över hela landet diskuterar medlemmar vad vi vill förbättra inför varje ”avtalsrörelse”. Alltså inför att vi förhandlar om ett nytt kollektivavtal med arbetsgivarna. </a:t>
            </a:r>
          </a:p>
          <a:p>
            <a:endParaRPr/>
          </a:p>
          <a:p>
            <a:r>
              <a:t>Handels krav utgår alltså från medlemmarna.  Handels är också en medlemsstyrd organisation. </a:t>
            </a:r>
          </a:p>
          <a:p>
            <a:endParaRPr/>
          </a:p>
          <a:p>
            <a:r>
              <a:t>Eftersom kollektivavtalet är det nedskrivna löftet går det att säga att fackförbundet organiserar löftet. Det vill säga organiserar så att vi får bra förutsättningar att hålla ihop kring våra krav och se till så att de blir verklighet i kollektivavtalen.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381000" y="685800"/>
            <a:ext cx="6096000" cy="3429000"/>
          </a:xfrm>
          <a:prstGeom prst="rect">
            <a:avLst/>
          </a:prstGeom>
        </p:spPr>
        <p:txBody>
          <a:bodyPr/>
          <a:lstStyle/>
          <a:p>
            <a:endParaRPr/>
          </a:p>
        </p:txBody>
      </p:sp>
      <p:sp>
        <p:nvSpPr>
          <p:cNvPr id="268" name="Shape 268"/>
          <p:cNvSpPr>
            <a:spLocks noGrp="1"/>
          </p:cNvSpPr>
          <p:nvPr>
            <p:ph type="body" sz="quarter" idx="1"/>
          </p:nvPr>
        </p:nvSpPr>
        <p:spPr>
          <a:prstGeom prst="rect">
            <a:avLst/>
          </a:prstGeom>
        </p:spPr>
        <p:txBody>
          <a:bodyPr/>
          <a:lstStyle/>
          <a:p>
            <a:pPr>
              <a:spcBef>
                <a:spcPts val="0"/>
              </a:spcBef>
              <a:defRPr b="1"/>
            </a:pPr>
            <a:r>
              <a:rPr dirty="0"/>
              <a:t>Vad </a:t>
            </a:r>
            <a:r>
              <a:rPr dirty="0" err="1"/>
              <a:t>gäller</a:t>
            </a:r>
            <a:r>
              <a:rPr dirty="0"/>
              <a:t> </a:t>
            </a:r>
            <a:r>
              <a:rPr dirty="0" err="1"/>
              <a:t>framöver</a:t>
            </a:r>
            <a:r>
              <a:rPr dirty="0"/>
              <a:t>?</a:t>
            </a:r>
          </a:p>
          <a:p>
            <a:pPr>
              <a:spcBef>
                <a:spcPts val="0"/>
              </a:spcBef>
            </a:pPr>
            <a:r>
              <a:rPr dirty="0"/>
              <a:t>I Sverige </a:t>
            </a:r>
            <a:r>
              <a:rPr dirty="0" err="1"/>
              <a:t>har</a:t>
            </a:r>
            <a:r>
              <a:rPr dirty="0"/>
              <a:t> vi </a:t>
            </a:r>
            <a:r>
              <a:rPr dirty="0" err="1"/>
              <a:t>inte</a:t>
            </a:r>
            <a:r>
              <a:rPr dirty="0"/>
              <a:t> </a:t>
            </a:r>
            <a:r>
              <a:rPr dirty="0" err="1"/>
              <a:t>minimilöner</a:t>
            </a:r>
            <a:r>
              <a:rPr dirty="0"/>
              <a:t> </a:t>
            </a:r>
            <a:r>
              <a:rPr dirty="0" err="1"/>
              <a:t>i</a:t>
            </a:r>
            <a:r>
              <a:rPr dirty="0"/>
              <a:t> lag. Det </a:t>
            </a:r>
            <a:r>
              <a:rPr dirty="0" err="1"/>
              <a:t>betyder</a:t>
            </a:r>
            <a:r>
              <a:rPr dirty="0"/>
              <a:t> </a:t>
            </a:r>
            <a:r>
              <a:rPr dirty="0" err="1"/>
              <a:t>att</a:t>
            </a:r>
            <a:r>
              <a:rPr dirty="0"/>
              <a:t> det </a:t>
            </a:r>
            <a:r>
              <a:rPr dirty="0" err="1"/>
              <a:t>inte</a:t>
            </a:r>
            <a:r>
              <a:rPr dirty="0"/>
              <a:t> </a:t>
            </a:r>
            <a:r>
              <a:rPr dirty="0" err="1"/>
              <a:t>är</a:t>
            </a:r>
            <a:r>
              <a:rPr dirty="0"/>
              <a:t> </a:t>
            </a:r>
            <a:r>
              <a:rPr dirty="0" err="1"/>
              <a:t>olagligt</a:t>
            </a:r>
            <a:r>
              <a:rPr dirty="0"/>
              <a:t> </a:t>
            </a:r>
            <a:r>
              <a:rPr dirty="0" err="1"/>
              <a:t>att</a:t>
            </a:r>
            <a:r>
              <a:rPr dirty="0"/>
              <a:t> </a:t>
            </a:r>
            <a:r>
              <a:rPr dirty="0" err="1"/>
              <a:t>betala</a:t>
            </a:r>
            <a:r>
              <a:rPr dirty="0"/>
              <a:t> </a:t>
            </a:r>
            <a:r>
              <a:rPr dirty="0" err="1"/>
              <a:t>ut</a:t>
            </a:r>
            <a:r>
              <a:rPr dirty="0"/>
              <a:t> </a:t>
            </a:r>
            <a:r>
              <a:rPr dirty="0" err="1"/>
              <a:t>en</a:t>
            </a:r>
            <a:r>
              <a:rPr dirty="0"/>
              <a:t> </a:t>
            </a:r>
            <a:r>
              <a:rPr dirty="0" err="1"/>
              <a:t>väldigt</a:t>
            </a:r>
            <a:r>
              <a:rPr dirty="0"/>
              <a:t> </a:t>
            </a:r>
            <a:r>
              <a:rPr dirty="0" err="1"/>
              <a:t>låg</a:t>
            </a:r>
            <a:r>
              <a:rPr dirty="0"/>
              <a:t> </a:t>
            </a:r>
            <a:r>
              <a:rPr dirty="0" err="1"/>
              <a:t>lön</a:t>
            </a:r>
            <a:r>
              <a:rPr dirty="0"/>
              <a:t>. </a:t>
            </a:r>
          </a:p>
          <a:p>
            <a:pPr>
              <a:spcBef>
                <a:spcPts val="0"/>
              </a:spcBef>
            </a:pPr>
            <a:endParaRPr dirty="0"/>
          </a:p>
          <a:p>
            <a:pPr>
              <a:spcBef>
                <a:spcPts val="0"/>
              </a:spcBef>
            </a:pPr>
            <a:r>
              <a:rPr dirty="0"/>
              <a:t>Om du </a:t>
            </a:r>
            <a:r>
              <a:rPr dirty="0" err="1"/>
              <a:t>vill</a:t>
            </a:r>
            <a:r>
              <a:rPr dirty="0"/>
              <a:t> </a:t>
            </a:r>
            <a:r>
              <a:rPr dirty="0" err="1"/>
              <a:t>kan</a:t>
            </a:r>
            <a:r>
              <a:rPr dirty="0"/>
              <a:t> du </a:t>
            </a:r>
            <a:r>
              <a:rPr dirty="0" err="1"/>
              <a:t>fråga</a:t>
            </a:r>
            <a:r>
              <a:rPr dirty="0"/>
              <a:t> </a:t>
            </a:r>
            <a:r>
              <a:rPr dirty="0" err="1"/>
              <a:t>eleverna</a:t>
            </a:r>
            <a:r>
              <a:rPr dirty="0"/>
              <a:t> </a:t>
            </a:r>
            <a:r>
              <a:rPr dirty="0" err="1"/>
              <a:t>vilken</a:t>
            </a:r>
            <a:r>
              <a:rPr dirty="0"/>
              <a:t> </a:t>
            </a:r>
            <a:r>
              <a:rPr dirty="0" err="1"/>
              <a:t>lön</a:t>
            </a:r>
            <a:r>
              <a:rPr dirty="0"/>
              <a:t> de </a:t>
            </a:r>
            <a:r>
              <a:rPr dirty="0" err="1"/>
              <a:t>tror</a:t>
            </a:r>
            <a:r>
              <a:rPr dirty="0"/>
              <a:t> </a:t>
            </a:r>
            <a:r>
              <a:rPr dirty="0" err="1"/>
              <a:t>att</a:t>
            </a:r>
            <a:r>
              <a:rPr dirty="0"/>
              <a:t> </a:t>
            </a:r>
            <a:r>
              <a:rPr dirty="0" err="1"/>
              <a:t>lagen</a:t>
            </a:r>
            <a:r>
              <a:rPr dirty="0"/>
              <a:t> </a:t>
            </a:r>
            <a:r>
              <a:rPr dirty="0" err="1"/>
              <a:t>säger</a:t>
            </a:r>
            <a:r>
              <a:rPr dirty="0"/>
              <a:t> </a:t>
            </a:r>
            <a:r>
              <a:rPr dirty="0" err="1"/>
              <a:t>att</a:t>
            </a:r>
            <a:r>
              <a:rPr dirty="0"/>
              <a:t> man </a:t>
            </a:r>
            <a:r>
              <a:rPr dirty="0" err="1"/>
              <a:t>minst</a:t>
            </a:r>
            <a:r>
              <a:rPr dirty="0"/>
              <a:t> </a:t>
            </a:r>
            <a:r>
              <a:rPr dirty="0" err="1"/>
              <a:t>har</a:t>
            </a:r>
            <a:r>
              <a:rPr dirty="0"/>
              <a:t> </a:t>
            </a:r>
            <a:r>
              <a:rPr dirty="0" err="1"/>
              <a:t>rätt</a:t>
            </a:r>
            <a:r>
              <a:rPr dirty="0"/>
              <a:t> till. De </a:t>
            </a:r>
            <a:r>
              <a:rPr dirty="0" err="1"/>
              <a:t>kommer</a:t>
            </a:r>
            <a:r>
              <a:rPr dirty="0"/>
              <a:t> </a:t>
            </a:r>
            <a:r>
              <a:rPr dirty="0" err="1"/>
              <a:t>antagligen</a:t>
            </a:r>
            <a:r>
              <a:rPr dirty="0"/>
              <a:t> </a:t>
            </a:r>
            <a:r>
              <a:rPr dirty="0" err="1"/>
              <a:t>bli</a:t>
            </a:r>
            <a:r>
              <a:rPr dirty="0"/>
              <a:t> </a:t>
            </a:r>
            <a:r>
              <a:rPr dirty="0" err="1"/>
              <a:t>förvånade</a:t>
            </a:r>
            <a:r>
              <a:rPr dirty="0"/>
              <a:t> </a:t>
            </a:r>
            <a:r>
              <a:rPr dirty="0" err="1"/>
              <a:t>när</a:t>
            </a:r>
            <a:r>
              <a:rPr dirty="0"/>
              <a:t> du </a:t>
            </a:r>
            <a:r>
              <a:rPr dirty="0" err="1"/>
              <a:t>berättar</a:t>
            </a:r>
            <a:r>
              <a:rPr dirty="0"/>
              <a:t> </a:t>
            </a:r>
            <a:r>
              <a:rPr dirty="0" err="1"/>
              <a:t>att</a:t>
            </a:r>
            <a:r>
              <a:rPr dirty="0"/>
              <a:t> </a:t>
            </a:r>
            <a:r>
              <a:rPr dirty="0" err="1"/>
              <a:t>svaret</a:t>
            </a:r>
            <a:r>
              <a:rPr dirty="0"/>
              <a:t> </a:t>
            </a:r>
            <a:r>
              <a:rPr dirty="0" err="1"/>
              <a:t>är</a:t>
            </a:r>
            <a:r>
              <a:rPr dirty="0"/>
              <a:t> 0 kr. Det </a:t>
            </a:r>
            <a:r>
              <a:rPr dirty="0" err="1"/>
              <a:t>finns</a:t>
            </a:r>
            <a:r>
              <a:rPr dirty="0"/>
              <a:t> </a:t>
            </a:r>
            <a:r>
              <a:rPr dirty="0" err="1"/>
              <a:t>ju</a:t>
            </a:r>
            <a:r>
              <a:rPr dirty="0"/>
              <a:t> </a:t>
            </a:r>
            <a:r>
              <a:rPr dirty="0" err="1"/>
              <a:t>ingen</a:t>
            </a:r>
            <a:r>
              <a:rPr dirty="0"/>
              <a:t> </a:t>
            </a:r>
            <a:r>
              <a:rPr dirty="0" err="1"/>
              <a:t>minimilön</a:t>
            </a:r>
            <a:r>
              <a:rPr dirty="0"/>
              <a:t> </a:t>
            </a:r>
            <a:r>
              <a:rPr dirty="0" err="1"/>
              <a:t>enligt</a:t>
            </a:r>
            <a:r>
              <a:rPr dirty="0"/>
              <a:t> lag. </a:t>
            </a:r>
          </a:p>
          <a:p>
            <a:pPr>
              <a:spcBef>
                <a:spcPts val="0"/>
              </a:spcBef>
            </a:pPr>
            <a:endParaRPr dirty="0"/>
          </a:p>
          <a:p>
            <a:pPr>
              <a:spcBef>
                <a:spcPts val="0"/>
              </a:spcBef>
            </a:pPr>
            <a:r>
              <a:rPr dirty="0" err="1"/>
              <a:t>Lägstalöner</a:t>
            </a:r>
            <a:r>
              <a:rPr dirty="0"/>
              <a:t>, </a:t>
            </a:r>
            <a:r>
              <a:rPr dirty="0" err="1"/>
              <a:t>rätt</a:t>
            </a:r>
            <a:r>
              <a:rPr dirty="0"/>
              <a:t> till </a:t>
            </a:r>
            <a:r>
              <a:rPr dirty="0" err="1"/>
              <a:t>löneökning</a:t>
            </a:r>
            <a:r>
              <a:rPr dirty="0"/>
              <a:t>, </a:t>
            </a:r>
            <a:r>
              <a:rPr dirty="0" err="1"/>
              <a:t>ob-tillägg</a:t>
            </a:r>
            <a:r>
              <a:rPr dirty="0"/>
              <a:t> </a:t>
            </a:r>
            <a:r>
              <a:rPr dirty="0" err="1"/>
              <a:t>osv</a:t>
            </a:r>
            <a:r>
              <a:rPr dirty="0"/>
              <a:t> </a:t>
            </a:r>
            <a:r>
              <a:rPr dirty="0" err="1"/>
              <a:t>står</a:t>
            </a:r>
            <a:r>
              <a:rPr dirty="0"/>
              <a:t> </a:t>
            </a:r>
            <a:r>
              <a:rPr dirty="0" err="1"/>
              <a:t>i</a:t>
            </a:r>
            <a:r>
              <a:rPr dirty="0"/>
              <a:t> </a:t>
            </a:r>
            <a:r>
              <a:rPr dirty="0" err="1"/>
              <a:t>kollektivavtalen</a:t>
            </a:r>
            <a:r>
              <a:rPr dirty="0"/>
              <a:t>. Det </a:t>
            </a:r>
            <a:r>
              <a:rPr dirty="0" err="1"/>
              <a:t>är</a:t>
            </a:r>
            <a:r>
              <a:rPr dirty="0"/>
              <a:t> </a:t>
            </a:r>
            <a:r>
              <a:rPr dirty="0" err="1"/>
              <a:t>en</a:t>
            </a:r>
            <a:r>
              <a:rPr dirty="0"/>
              <a:t> bra </a:t>
            </a:r>
            <a:r>
              <a:rPr dirty="0" err="1"/>
              <a:t>modell</a:t>
            </a:r>
            <a:r>
              <a:rPr dirty="0"/>
              <a:t> </a:t>
            </a:r>
            <a:r>
              <a:rPr dirty="0" err="1"/>
              <a:t>som</a:t>
            </a:r>
            <a:r>
              <a:rPr dirty="0"/>
              <a:t> ger </a:t>
            </a:r>
            <a:r>
              <a:rPr dirty="0" err="1"/>
              <a:t>arbetsmarknadens</a:t>
            </a:r>
            <a:r>
              <a:rPr dirty="0"/>
              <a:t> parter </a:t>
            </a:r>
            <a:r>
              <a:rPr dirty="0" err="1"/>
              <a:t>inflytande</a:t>
            </a:r>
            <a:r>
              <a:rPr dirty="0"/>
              <a:t>. I </a:t>
            </a:r>
            <a:r>
              <a:rPr dirty="0" err="1"/>
              <a:t>länder</a:t>
            </a:r>
            <a:r>
              <a:rPr dirty="0"/>
              <a:t> </a:t>
            </a:r>
            <a:r>
              <a:rPr dirty="0" err="1"/>
              <a:t>där</a:t>
            </a:r>
            <a:r>
              <a:rPr dirty="0"/>
              <a:t> dessa saker </a:t>
            </a:r>
            <a:r>
              <a:rPr dirty="0" err="1"/>
              <a:t>står</a:t>
            </a:r>
            <a:r>
              <a:rPr dirty="0"/>
              <a:t> </a:t>
            </a:r>
            <a:r>
              <a:rPr dirty="0" err="1"/>
              <a:t>i</a:t>
            </a:r>
            <a:r>
              <a:rPr dirty="0"/>
              <a:t> </a:t>
            </a:r>
            <a:r>
              <a:rPr dirty="0" err="1"/>
              <a:t>lagar</a:t>
            </a:r>
            <a:r>
              <a:rPr dirty="0"/>
              <a:t> </a:t>
            </a:r>
            <a:r>
              <a:rPr dirty="0" err="1"/>
              <a:t>tenderar</a:t>
            </a:r>
            <a:r>
              <a:rPr dirty="0"/>
              <a:t> </a:t>
            </a:r>
            <a:r>
              <a:rPr dirty="0" err="1"/>
              <a:t>politiker</a:t>
            </a:r>
            <a:r>
              <a:rPr dirty="0"/>
              <a:t> </a:t>
            </a:r>
            <a:r>
              <a:rPr dirty="0" err="1"/>
              <a:t>att</a:t>
            </a:r>
            <a:r>
              <a:rPr dirty="0"/>
              <a:t> </a:t>
            </a:r>
            <a:r>
              <a:rPr dirty="0" err="1"/>
              <a:t>hålla</a:t>
            </a:r>
            <a:r>
              <a:rPr dirty="0"/>
              <a:t> </a:t>
            </a:r>
            <a:r>
              <a:rPr dirty="0" err="1"/>
              <a:t>ner</a:t>
            </a:r>
            <a:r>
              <a:rPr dirty="0"/>
              <a:t> </a:t>
            </a:r>
            <a:r>
              <a:rPr dirty="0" err="1"/>
              <a:t>löner</a:t>
            </a:r>
            <a:r>
              <a:rPr dirty="0"/>
              <a:t> och </a:t>
            </a:r>
            <a:r>
              <a:rPr dirty="0" err="1"/>
              <a:t>villkor</a:t>
            </a:r>
            <a:r>
              <a:rPr dirty="0"/>
              <a:t>. </a:t>
            </a:r>
            <a:r>
              <a:rPr dirty="0" err="1"/>
              <a:t>Så</a:t>
            </a:r>
            <a:r>
              <a:rPr dirty="0"/>
              <a:t> </a:t>
            </a:r>
            <a:r>
              <a:rPr dirty="0" err="1"/>
              <a:t>är</a:t>
            </a:r>
            <a:r>
              <a:rPr dirty="0"/>
              <a:t> det </a:t>
            </a:r>
            <a:r>
              <a:rPr dirty="0" err="1"/>
              <a:t>exempelvis</a:t>
            </a:r>
            <a:r>
              <a:rPr dirty="0"/>
              <a:t> </a:t>
            </a:r>
            <a:r>
              <a:rPr dirty="0" err="1"/>
              <a:t>i</a:t>
            </a:r>
            <a:r>
              <a:rPr dirty="0"/>
              <a:t> USA.</a:t>
            </a:r>
          </a:p>
          <a:p>
            <a:pPr>
              <a:spcBef>
                <a:spcPts val="0"/>
              </a:spcBef>
            </a:pPr>
            <a:endParaRPr dirty="0"/>
          </a:p>
          <a:p>
            <a:pPr>
              <a:spcBef>
                <a:spcPts val="0"/>
              </a:spcBef>
            </a:pPr>
            <a:r>
              <a:rPr dirty="0" err="1"/>
              <a:t>Kollektivavtalen</a:t>
            </a:r>
            <a:r>
              <a:rPr dirty="0"/>
              <a:t> </a:t>
            </a:r>
            <a:r>
              <a:rPr dirty="0" err="1"/>
              <a:t>är</a:t>
            </a:r>
            <a:r>
              <a:rPr dirty="0"/>
              <a:t> </a:t>
            </a:r>
            <a:r>
              <a:rPr dirty="0" err="1"/>
              <a:t>alltså</a:t>
            </a:r>
            <a:r>
              <a:rPr dirty="0"/>
              <a:t> </a:t>
            </a:r>
            <a:r>
              <a:rPr dirty="0" err="1"/>
              <a:t>väldigt</a:t>
            </a:r>
            <a:r>
              <a:rPr dirty="0"/>
              <a:t> </a:t>
            </a:r>
            <a:r>
              <a:rPr dirty="0" err="1"/>
              <a:t>viktiga</a:t>
            </a:r>
            <a:r>
              <a:rPr dirty="0"/>
              <a:t> </a:t>
            </a:r>
            <a:r>
              <a:rPr dirty="0" err="1"/>
              <a:t>i</a:t>
            </a:r>
            <a:r>
              <a:rPr dirty="0"/>
              <a:t> Sverige. </a:t>
            </a:r>
            <a:r>
              <a:rPr dirty="0" err="1"/>
              <a:t>Där</a:t>
            </a:r>
            <a:r>
              <a:rPr dirty="0"/>
              <a:t> </a:t>
            </a:r>
            <a:r>
              <a:rPr dirty="0" err="1"/>
              <a:t>står</a:t>
            </a:r>
            <a:r>
              <a:rPr dirty="0"/>
              <a:t> det </a:t>
            </a:r>
            <a:r>
              <a:rPr dirty="0" err="1"/>
              <a:t>mesta</a:t>
            </a:r>
            <a:r>
              <a:rPr dirty="0"/>
              <a:t> </a:t>
            </a:r>
            <a:r>
              <a:rPr dirty="0" err="1"/>
              <a:t>som</a:t>
            </a:r>
            <a:r>
              <a:rPr dirty="0"/>
              <a:t> </a:t>
            </a:r>
            <a:r>
              <a:rPr dirty="0" err="1"/>
              <a:t>rör</a:t>
            </a:r>
            <a:r>
              <a:rPr dirty="0"/>
              <a:t> din </a:t>
            </a:r>
            <a:r>
              <a:rPr dirty="0" err="1"/>
              <a:t>lön</a:t>
            </a:r>
            <a:r>
              <a:rPr dirty="0"/>
              <a:t>.</a:t>
            </a:r>
          </a:p>
          <a:p>
            <a:pPr>
              <a:spcBef>
                <a:spcPts val="0"/>
              </a:spcBef>
            </a:pPr>
            <a:endParaRPr dirty="0"/>
          </a:p>
          <a:p>
            <a:pPr>
              <a:spcBef>
                <a:spcPts val="0"/>
              </a:spcBef>
            </a:pPr>
            <a:r>
              <a:rPr dirty="0"/>
              <a:t>Som de </a:t>
            </a:r>
            <a:r>
              <a:rPr dirty="0" err="1"/>
              <a:t>flesta</a:t>
            </a:r>
            <a:r>
              <a:rPr dirty="0"/>
              <a:t> </a:t>
            </a:r>
            <a:r>
              <a:rPr dirty="0" err="1"/>
              <a:t>avtal</a:t>
            </a:r>
            <a:r>
              <a:rPr dirty="0"/>
              <a:t> </a:t>
            </a:r>
            <a:r>
              <a:rPr dirty="0" err="1"/>
              <a:t>har</a:t>
            </a:r>
            <a:r>
              <a:rPr dirty="0"/>
              <a:t> </a:t>
            </a:r>
            <a:r>
              <a:rPr dirty="0" err="1"/>
              <a:t>också</a:t>
            </a:r>
            <a:r>
              <a:rPr dirty="0"/>
              <a:t> </a:t>
            </a:r>
            <a:r>
              <a:rPr dirty="0" err="1"/>
              <a:t>kollektivavtal</a:t>
            </a:r>
            <a:r>
              <a:rPr dirty="0"/>
              <a:t> </a:t>
            </a:r>
            <a:r>
              <a:rPr dirty="0" err="1"/>
              <a:t>ett</a:t>
            </a:r>
            <a:r>
              <a:rPr dirty="0"/>
              <a:t> </a:t>
            </a:r>
            <a:r>
              <a:rPr dirty="0" err="1"/>
              <a:t>utgångsdatum</a:t>
            </a:r>
            <a:r>
              <a:rPr dirty="0"/>
              <a:t>. Det </a:t>
            </a:r>
            <a:r>
              <a:rPr dirty="0" err="1"/>
              <a:t>innebär</a:t>
            </a:r>
            <a:r>
              <a:rPr dirty="0"/>
              <a:t> </a:t>
            </a:r>
            <a:r>
              <a:rPr dirty="0" err="1"/>
              <a:t>att</a:t>
            </a:r>
            <a:r>
              <a:rPr dirty="0"/>
              <a:t> </a:t>
            </a:r>
            <a:r>
              <a:rPr dirty="0" err="1"/>
              <a:t>avtalet</a:t>
            </a:r>
            <a:r>
              <a:rPr dirty="0"/>
              <a:t> ska </a:t>
            </a:r>
            <a:r>
              <a:rPr dirty="0" err="1"/>
              <a:t>förhandlas</a:t>
            </a:r>
            <a:r>
              <a:rPr dirty="0"/>
              <a:t> om och vi vet </a:t>
            </a:r>
            <a:r>
              <a:rPr dirty="0" err="1"/>
              <a:t>därför</a:t>
            </a:r>
            <a:r>
              <a:rPr dirty="0"/>
              <a:t> </a:t>
            </a:r>
            <a:r>
              <a:rPr dirty="0" err="1"/>
              <a:t>inte</a:t>
            </a:r>
            <a:r>
              <a:rPr dirty="0"/>
              <a:t> </a:t>
            </a:r>
            <a:r>
              <a:rPr dirty="0" err="1"/>
              <a:t>vilka</a:t>
            </a:r>
            <a:r>
              <a:rPr dirty="0"/>
              <a:t> </a:t>
            </a:r>
            <a:r>
              <a:rPr dirty="0" err="1"/>
              <a:t>löner</a:t>
            </a:r>
            <a:r>
              <a:rPr dirty="0"/>
              <a:t> och </a:t>
            </a:r>
            <a:r>
              <a:rPr dirty="0" err="1"/>
              <a:t>exakt</a:t>
            </a:r>
            <a:r>
              <a:rPr dirty="0"/>
              <a:t> </a:t>
            </a:r>
            <a:r>
              <a:rPr dirty="0" err="1"/>
              <a:t>vilka</a:t>
            </a:r>
            <a:r>
              <a:rPr dirty="0"/>
              <a:t> </a:t>
            </a:r>
            <a:r>
              <a:rPr dirty="0" err="1"/>
              <a:t>villkor</a:t>
            </a:r>
            <a:r>
              <a:rPr dirty="0"/>
              <a:t> </a:t>
            </a:r>
            <a:r>
              <a:rPr dirty="0" err="1"/>
              <a:t>som</a:t>
            </a:r>
            <a:r>
              <a:rPr dirty="0"/>
              <a:t> </a:t>
            </a:r>
            <a:r>
              <a:rPr dirty="0" err="1"/>
              <a:t>kommer</a:t>
            </a:r>
            <a:r>
              <a:rPr dirty="0"/>
              <a:t> </a:t>
            </a:r>
            <a:r>
              <a:rPr dirty="0" err="1"/>
              <a:t>gälla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a:t>
            </a:r>
          </a:p>
          <a:p>
            <a:pPr>
              <a:spcBef>
                <a:spcPts val="0"/>
              </a:spcBef>
            </a:pPr>
            <a:endParaRPr dirty="0"/>
          </a:p>
          <a:p>
            <a:pPr>
              <a:spcBef>
                <a:spcPts val="0"/>
              </a:spcBef>
            </a:pPr>
            <a:r>
              <a:rPr dirty="0"/>
              <a:t>Det </a:t>
            </a:r>
            <a:r>
              <a:rPr dirty="0" err="1"/>
              <a:t>finns</a:t>
            </a:r>
            <a:r>
              <a:rPr dirty="0"/>
              <a:t> </a:t>
            </a:r>
            <a:r>
              <a:rPr dirty="0" err="1"/>
              <a:t>ingen</a:t>
            </a:r>
            <a:r>
              <a:rPr dirty="0"/>
              <a:t> </a:t>
            </a:r>
            <a:r>
              <a:rPr dirty="0" err="1"/>
              <a:t>garanti</a:t>
            </a:r>
            <a:r>
              <a:rPr dirty="0"/>
              <a:t> för </a:t>
            </a:r>
            <a:r>
              <a:rPr dirty="0" err="1"/>
              <a:t>att</a:t>
            </a:r>
            <a:r>
              <a:rPr dirty="0"/>
              <a:t> </a:t>
            </a:r>
            <a:r>
              <a:rPr dirty="0" err="1"/>
              <a:t>exempelvis</a:t>
            </a:r>
            <a:r>
              <a:rPr dirty="0"/>
              <a:t> </a:t>
            </a:r>
            <a:r>
              <a:rPr dirty="0" err="1"/>
              <a:t>ob-tillägget</a:t>
            </a:r>
            <a:r>
              <a:rPr dirty="0"/>
              <a:t> </a:t>
            </a:r>
            <a:r>
              <a:rPr dirty="0" err="1"/>
              <a:t>kommer</a:t>
            </a:r>
            <a:r>
              <a:rPr dirty="0"/>
              <a:t> </a:t>
            </a:r>
            <a:r>
              <a:rPr dirty="0" err="1"/>
              <a:t>vara</a:t>
            </a:r>
            <a:r>
              <a:rPr dirty="0"/>
              <a:t> </a:t>
            </a:r>
            <a:r>
              <a:rPr dirty="0" err="1"/>
              <a:t>detsamma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och </a:t>
            </a:r>
            <a:r>
              <a:rPr dirty="0" err="1"/>
              <a:t>ett</a:t>
            </a:r>
            <a:r>
              <a:rPr dirty="0"/>
              <a:t> </a:t>
            </a:r>
            <a:r>
              <a:rPr dirty="0" err="1"/>
              <a:t>nytt</a:t>
            </a:r>
            <a:r>
              <a:rPr dirty="0"/>
              <a:t> </a:t>
            </a:r>
            <a:r>
              <a:rPr dirty="0" err="1"/>
              <a:t>börjat</a:t>
            </a:r>
            <a:r>
              <a:rPr dirty="0"/>
              <a:t> </a:t>
            </a:r>
            <a:r>
              <a:rPr dirty="0" err="1"/>
              <a:t>gälla</a:t>
            </a:r>
            <a:r>
              <a:rPr dirty="0"/>
              <a:t>. </a:t>
            </a:r>
          </a:p>
          <a:p>
            <a:pPr>
              <a:spcBef>
                <a:spcPts val="0"/>
              </a:spcBef>
            </a:pPr>
            <a:endParaRPr dirty="0"/>
          </a:p>
          <a:p>
            <a:pPr>
              <a:spcBef>
                <a:spcPts val="0"/>
              </a:spcBef>
            </a:pPr>
            <a:r>
              <a:rPr dirty="0" err="1"/>
              <a:t>Vilka</a:t>
            </a:r>
            <a:r>
              <a:rPr dirty="0"/>
              <a:t> </a:t>
            </a:r>
            <a:r>
              <a:rPr dirty="0" err="1"/>
              <a:t>löner</a:t>
            </a:r>
            <a:r>
              <a:rPr dirty="0"/>
              <a:t> och </a:t>
            </a:r>
            <a:r>
              <a:rPr dirty="0" err="1"/>
              <a:t>villkor</a:t>
            </a:r>
            <a:r>
              <a:rPr dirty="0"/>
              <a:t> </a:t>
            </a:r>
            <a:r>
              <a:rPr dirty="0" err="1"/>
              <a:t>som</a:t>
            </a:r>
            <a:r>
              <a:rPr dirty="0"/>
              <a:t> </a:t>
            </a:r>
            <a:r>
              <a:rPr dirty="0" err="1"/>
              <a:t>kommer</a:t>
            </a:r>
            <a:r>
              <a:rPr dirty="0"/>
              <a:t> </a:t>
            </a:r>
            <a:r>
              <a:rPr dirty="0" err="1"/>
              <a:t>gälla</a:t>
            </a:r>
            <a:r>
              <a:rPr dirty="0"/>
              <a:t> </a:t>
            </a:r>
            <a:r>
              <a:rPr dirty="0" err="1"/>
              <a:t>i</a:t>
            </a:r>
            <a:r>
              <a:rPr dirty="0"/>
              <a:t> </a:t>
            </a:r>
            <a:r>
              <a:rPr dirty="0" err="1"/>
              <a:t>framtiden</a:t>
            </a:r>
            <a:r>
              <a:rPr dirty="0"/>
              <a:t> </a:t>
            </a:r>
            <a:r>
              <a:rPr dirty="0" err="1"/>
              <a:t>beror</a:t>
            </a:r>
            <a:r>
              <a:rPr dirty="0"/>
              <a:t> med </a:t>
            </a:r>
            <a:r>
              <a:rPr dirty="0" err="1"/>
              <a:t>andra</a:t>
            </a:r>
            <a:r>
              <a:rPr dirty="0"/>
              <a:t> </a:t>
            </a:r>
            <a:r>
              <a:rPr dirty="0" err="1"/>
              <a:t>ord</a:t>
            </a:r>
            <a:r>
              <a:rPr dirty="0"/>
              <a:t> på </a:t>
            </a:r>
            <a:r>
              <a:rPr dirty="0" err="1"/>
              <a:t>hur</a:t>
            </a:r>
            <a:r>
              <a:rPr dirty="0"/>
              <a:t> bra </a:t>
            </a:r>
            <a:r>
              <a:rPr dirty="0" err="1"/>
              <a:t>kollektivavtal</a:t>
            </a:r>
            <a:r>
              <a:rPr dirty="0"/>
              <a:t> </a:t>
            </a:r>
            <a:r>
              <a:rPr dirty="0" err="1"/>
              <a:t>facket</a:t>
            </a:r>
            <a:r>
              <a:rPr dirty="0"/>
              <a:t> </a:t>
            </a:r>
            <a:r>
              <a:rPr dirty="0" err="1"/>
              <a:t>lyckas</a:t>
            </a:r>
            <a:r>
              <a:rPr dirty="0"/>
              <a:t> </a:t>
            </a:r>
            <a:r>
              <a:rPr dirty="0" err="1"/>
              <a:t>få</a:t>
            </a:r>
            <a:r>
              <a:rPr dirty="0"/>
              <a:t> till. </a:t>
            </a:r>
          </a:p>
          <a:p>
            <a:pPr>
              <a:spcBef>
                <a:spcPts val="0"/>
              </a:spcBef>
              <a:defRPr b="1"/>
            </a:pPr>
            <a:r>
              <a:rPr dirty="0" err="1"/>
              <a:t>Många</a:t>
            </a:r>
            <a:r>
              <a:rPr dirty="0"/>
              <a:t> </a:t>
            </a:r>
            <a:r>
              <a:rPr dirty="0" err="1"/>
              <a:t>medlemmar</a:t>
            </a:r>
            <a:r>
              <a:rPr dirty="0"/>
              <a:t> och </a:t>
            </a:r>
            <a:r>
              <a:rPr dirty="0" err="1"/>
              <a:t>facklig</a:t>
            </a:r>
            <a:r>
              <a:rPr dirty="0"/>
              <a:t> </a:t>
            </a:r>
            <a:r>
              <a:rPr dirty="0" err="1"/>
              <a:t>styrka</a:t>
            </a:r>
            <a:r>
              <a:rPr dirty="0"/>
              <a:t> ger bra </a:t>
            </a:r>
            <a:r>
              <a:rPr dirty="0" err="1"/>
              <a:t>löner</a:t>
            </a:r>
            <a:r>
              <a:rPr dirty="0"/>
              <a:t> och </a:t>
            </a:r>
            <a:r>
              <a:rPr dirty="0" err="1"/>
              <a:t>villkor</a:t>
            </a:r>
            <a:r>
              <a:rPr dirty="0"/>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Rubrikbild">
    <p:spTree>
      <p:nvGrpSpPr>
        <p:cNvPr id="1" name=""/>
        <p:cNvGrpSpPr/>
        <p:nvPr/>
      </p:nvGrpSpPr>
      <p:grpSpPr>
        <a:xfrm>
          <a:off x="0" y="0"/>
          <a:ext cx="0" cy="0"/>
          <a:chOff x="0" y="0"/>
          <a:chExt cx="0" cy="0"/>
        </a:xfrm>
      </p:grpSpPr>
      <p:sp>
        <p:nvSpPr>
          <p:cNvPr id="1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Rubrik och innehåll">
    <p:spTree>
      <p:nvGrpSpPr>
        <p:cNvPr id="1" name=""/>
        <p:cNvGrpSpPr/>
        <p:nvPr/>
      </p:nvGrpSpPr>
      <p:grpSpPr>
        <a:xfrm>
          <a:off x="0" y="0"/>
          <a:ext cx="0" cy="0"/>
          <a:chOff x="0" y="0"/>
          <a:chExt cx="0" cy="0"/>
        </a:xfrm>
      </p:grpSpPr>
      <p:sp>
        <p:nvSpPr>
          <p:cNvPr id="1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Rubrik och text (utan punktlista)">
    <p:spTree>
      <p:nvGrpSpPr>
        <p:cNvPr id="1" name=""/>
        <p:cNvGrpSpPr/>
        <p:nvPr/>
      </p:nvGrpSpPr>
      <p:grpSpPr>
        <a:xfrm>
          <a:off x="0" y="0"/>
          <a:ext cx="0" cy="0"/>
          <a:chOff x="0" y="0"/>
          <a:chExt cx="0" cy="0"/>
        </a:xfrm>
      </p:grpSpPr>
      <p:sp>
        <p:nvSpPr>
          <p:cNvPr id="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Kapitalrubrik 1">
    <p:spTree>
      <p:nvGrpSpPr>
        <p:cNvPr id="1" name=""/>
        <p:cNvGrpSpPr/>
        <p:nvPr/>
      </p:nvGrpSpPr>
      <p:grpSpPr>
        <a:xfrm>
          <a:off x="0" y="0"/>
          <a:ext cx="0" cy="0"/>
          <a:chOff x="0" y="0"/>
          <a:chExt cx="0" cy="0"/>
        </a:xfrm>
      </p:grpSpPr>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pitalrubrik 3">
    <p:spTree>
      <p:nvGrpSpPr>
        <p:cNvPr id="1" name=""/>
        <p:cNvGrpSpPr/>
        <p:nvPr/>
      </p:nvGrpSpPr>
      <p:grpSpPr>
        <a:xfrm>
          <a:off x="0" y="0"/>
          <a:ext cx="0" cy="0"/>
          <a:chOff x="0" y="0"/>
          <a:chExt cx="0" cy="0"/>
        </a:xfrm>
      </p:grpSpPr>
      <p:sp>
        <p:nvSpPr>
          <p:cNvPr id="4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Kapitalrubrik 4">
    <p:spTree>
      <p:nvGrpSpPr>
        <p:cNvPr id="1" name=""/>
        <p:cNvGrpSpPr/>
        <p:nvPr/>
      </p:nvGrpSpPr>
      <p:grpSpPr>
        <a:xfrm>
          <a:off x="0" y="0"/>
          <a:ext cx="0" cy="0"/>
          <a:chOff x="0" y="0"/>
          <a:chExt cx="0" cy="0"/>
        </a:xfrm>
      </p:grpSpPr>
      <p:sp>
        <p:nvSpPr>
          <p:cNvPr id="5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vå innehållsdelar">
    <p:spTree>
      <p:nvGrpSpPr>
        <p:cNvPr id="1" name=""/>
        <p:cNvGrpSpPr/>
        <p:nvPr/>
      </p:nvGrpSpPr>
      <p:grpSpPr>
        <a:xfrm>
          <a:off x="0" y="0"/>
          <a:ext cx="0" cy="0"/>
          <a:chOff x="0" y="0"/>
          <a:chExt cx="0" cy="0"/>
        </a:xfrm>
      </p:grpSpPr>
      <p:sp>
        <p:nvSpPr>
          <p:cNvPr id="6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Endast rubrik">
    <p:spTree>
      <p:nvGrpSpPr>
        <p:cNvPr id="1" name=""/>
        <p:cNvGrpSpPr/>
        <p:nvPr/>
      </p:nvGrpSpPr>
      <p:grpSpPr>
        <a:xfrm>
          <a:off x="0" y="0"/>
          <a:ext cx="0" cy="0"/>
          <a:chOff x="0" y="0"/>
          <a:chExt cx="0" cy="0"/>
        </a:xfrm>
      </p:grpSpPr>
      <p:sp>
        <p:nvSpPr>
          <p:cNvPr id="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7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r>
              <a:t>Titeltext</a:t>
            </a:r>
          </a:p>
        </p:txBody>
      </p:sp>
      <p:sp>
        <p:nvSpPr>
          <p:cNvPr id="3" name="Brödtext nivå ett…"/>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r>
              <a:t>Brödtext nivå ett</a:t>
            </a:r>
          </a:p>
          <a:p>
            <a:pPr lvl="1"/>
            <a:r>
              <a:t>Brödtext nivå två</a:t>
            </a:r>
          </a:p>
          <a:p>
            <a:pPr lvl="2"/>
            <a:r>
              <a:t>Brödtext nivå tre</a:t>
            </a:r>
          </a:p>
          <a:p>
            <a:pPr lvl="3"/>
            <a:r>
              <a:t>Brödtext nivå fyra</a:t>
            </a:r>
          </a:p>
          <a:p>
            <a:pPr lvl="4"/>
            <a:r>
              <a:t>Brödtext nivå fem</a:t>
            </a:r>
          </a:p>
        </p:txBody>
      </p:sp>
      <p:sp>
        <p:nvSpPr>
          <p:cNvPr id="4" name="Diabildsnumm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Lst>
  <p:transition spd="med"/>
  <p:txStyles>
    <p:titleStyle>
      <a:lvl1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5pPr>
      <a:lvl6pPr marL="0" marR="0" indent="4572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6pPr>
      <a:lvl7pPr marL="0" marR="0" indent="9144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7pPr>
      <a:lvl8pPr marL="0" marR="0" indent="13716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8pPr>
      <a:lvl9pPr marL="0" marR="0" indent="18288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1pPr>
      <a:lvl2pPr marL="792868" marR="0" indent="-42298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2pPr>
      <a:lvl3pPr marL="1065666" marR="0" indent="-359228"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3pPr>
      <a:lvl4pPr marL="1395412" marR="0" indent="-4572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4pPr>
      <a:lvl5pPr marL="1510242" marR="0" indent="-360892"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5pPr>
      <a:lvl6pPr marL="25374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6pPr>
      <a:lvl7pPr marL="29946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7pPr>
      <a:lvl8pPr marL="34518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8pPr>
      <a:lvl9pPr marL="39090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4.pn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5.png"/><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7.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8.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60.tif"/><Relationship Id="rId5" Type="http://schemas.openxmlformats.org/officeDocument/2006/relationships/image" Target="../media/image59.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25.png"/><Relationship Id="rId7"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67.png"/><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5.png"/><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3.png"/><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Nr-026_Handels-Tingvalla_210628.jpg" descr="Nr-026_Handels-Tingvalla_210628.jpg"/>
          <p:cNvPicPr>
            <a:picLocks noChangeAspect="1"/>
          </p:cNvPicPr>
          <p:nvPr/>
        </p:nvPicPr>
        <p:blipFill>
          <a:blip r:embed="rId3"/>
          <a:stretch>
            <a:fillRect/>
          </a:stretch>
        </p:blipFill>
        <p:spPr>
          <a:xfrm>
            <a:off x="-88900" y="0"/>
            <a:ext cx="12306300" cy="8204200"/>
          </a:xfrm>
          <a:prstGeom prst="rect">
            <a:avLst/>
          </a:prstGeom>
          <a:ln w="12700">
            <a:miter lim="400000"/>
          </a:ln>
        </p:spPr>
      </p:pic>
      <p:pic>
        <p:nvPicPr>
          <p:cNvPr id="84" name="Bild" descr="Bild"/>
          <p:cNvPicPr>
            <a:picLocks noChangeAspect="1"/>
          </p:cNvPicPr>
          <p:nvPr/>
        </p:nvPicPr>
        <p:blipFill>
          <a:blip r:embed="rId4"/>
          <a:stretch>
            <a:fillRect/>
          </a:stretch>
        </p:blipFill>
        <p:spPr>
          <a:xfrm>
            <a:off x="489160" y="4545855"/>
            <a:ext cx="1841501" cy="1841501"/>
          </a:xfrm>
          <a:prstGeom prst="rect">
            <a:avLst/>
          </a:prstGeom>
          <a:ln w="12700">
            <a:miter lim="400000"/>
          </a:ln>
        </p:spPr>
      </p:pic>
      <p:sp>
        <p:nvSpPr>
          <p:cNvPr id="85" name="Rubrik 5"/>
          <p:cNvSpPr txBox="1">
            <a:spLocks noGrp="1"/>
          </p:cNvSpPr>
          <p:nvPr>
            <p:ph type="title" idx="4294967295"/>
          </p:nvPr>
        </p:nvSpPr>
        <p:spPr>
          <a:xfrm>
            <a:off x="630622" y="5045785"/>
            <a:ext cx="2372718" cy="1020556"/>
          </a:xfrm>
          <a:prstGeom prst="rect">
            <a:avLst/>
          </a:prstGeom>
        </p:spPr>
        <p:txBody>
          <a:bodyPr anchor="t"/>
          <a:lstStyle/>
          <a:p>
            <a:pPr lvl="1">
              <a:lnSpc>
                <a:spcPct val="110000"/>
              </a:lnSpc>
              <a:defRPr sz="2100" spc="-116">
                <a:solidFill>
                  <a:srgbClr val="CF3B2B"/>
                </a:solidFill>
              </a:defRPr>
            </a:pPr>
            <a:r>
              <a:rPr lang="sv-SE" noProof="0" dirty="0"/>
              <a:t>För dig som </a:t>
            </a:r>
          </a:p>
          <a:p>
            <a:pPr>
              <a:lnSpc>
                <a:spcPct val="110000"/>
              </a:lnSpc>
              <a:defRPr sz="2100" spc="-116">
                <a:solidFill>
                  <a:srgbClr val="CF3B2B"/>
                </a:solidFill>
              </a:defRPr>
            </a:pPr>
            <a:r>
              <a:rPr lang="sv-SE" noProof="0" dirty="0"/>
              <a:t>är på väg ut i </a:t>
            </a:r>
          </a:p>
          <a:p>
            <a:pPr>
              <a:lnSpc>
                <a:spcPct val="110000"/>
              </a:lnSpc>
              <a:defRPr sz="2100" spc="-116">
                <a:solidFill>
                  <a:srgbClr val="CF3B2B"/>
                </a:solidFill>
              </a:defRPr>
            </a:pPr>
            <a:r>
              <a:rPr lang="sv-SE" noProof="0" dirty="0"/>
              <a:t>arbetslivet</a:t>
            </a:r>
          </a:p>
        </p:txBody>
      </p:sp>
      <p:pic>
        <p:nvPicPr>
          <p:cNvPr id="86"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7" name="Rubrik 5"/>
          <p:cNvSpPr txBox="1"/>
          <p:nvPr/>
        </p:nvSpPr>
        <p:spPr>
          <a:xfrm>
            <a:off x="512233" y="668593"/>
            <a:ext cx="6112669" cy="1520188"/>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a:t>Schysst start!</a:t>
            </a:r>
            <a:endParaRPr lang="sv-SE" noProof="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Bild" descr="Bild"/>
          <p:cNvPicPr>
            <a:picLocks noChangeAspect="1"/>
          </p:cNvPicPr>
          <p:nvPr/>
        </p:nvPicPr>
        <p:blipFill>
          <a:blip r:embed="rId3"/>
          <a:stretch>
            <a:fillRect/>
          </a:stretch>
        </p:blipFill>
        <p:spPr>
          <a:xfrm>
            <a:off x="670327" y="3443065"/>
            <a:ext cx="3866346" cy="4677568"/>
          </a:xfrm>
          <a:prstGeom prst="rect">
            <a:avLst/>
          </a:prstGeom>
          <a:ln w="12700">
            <a:miter lim="400000"/>
          </a:ln>
        </p:spPr>
      </p:pic>
      <p:pic>
        <p:nvPicPr>
          <p:cNvPr id="297" name="Bild" descr="Bild"/>
          <p:cNvPicPr>
            <a:picLocks noChangeAspect="1"/>
          </p:cNvPicPr>
          <p:nvPr/>
        </p:nvPicPr>
        <p:blipFill>
          <a:blip r:embed="rId4"/>
          <a:stretch>
            <a:fillRect/>
          </a:stretch>
        </p:blipFill>
        <p:spPr>
          <a:xfrm>
            <a:off x="5623887" y="508329"/>
            <a:ext cx="5795189" cy="5841342"/>
          </a:xfrm>
          <a:prstGeom prst="rect">
            <a:avLst/>
          </a:prstGeom>
          <a:ln w="12700">
            <a:miter lim="400000"/>
          </a:ln>
        </p:spPr>
      </p:pic>
      <p:sp>
        <p:nvSpPr>
          <p:cNvPr id="298" name="Platshållare för innehåll 2"/>
          <p:cNvSpPr txBox="1">
            <a:spLocks noGrp="1"/>
          </p:cNvSpPr>
          <p:nvPr>
            <p:ph type="body" sz="quarter" idx="4294967295"/>
          </p:nvPr>
        </p:nvSpPr>
        <p:spPr>
          <a:xfrm rot="21360000">
            <a:off x="991206" y="3927881"/>
            <a:ext cx="3276225" cy="1763715"/>
          </a:xfrm>
          <a:prstGeom prst="rect">
            <a:avLst/>
          </a:prstGeom>
        </p:spPr>
        <p:txBody>
          <a:bodyPr>
            <a:normAutofit/>
          </a:bodyPr>
          <a:lstStyle/>
          <a:p>
            <a:pPr marL="0" indent="0" defTabSz="713231">
              <a:spcBef>
                <a:spcPts val="200"/>
              </a:spcBef>
              <a:buSzTx/>
              <a:buNone/>
              <a:defRPr sz="1716" b="1"/>
            </a:pPr>
            <a:r>
              <a:rPr lang="sv-SE" noProof="0" dirty="0"/>
              <a:t>Grundläggande fackliga rättigheter borde gälla globalt:</a:t>
            </a:r>
          </a:p>
          <a:p>
            <a:pPr marL="267461" indent="-267461" defTabSz="713231">
              <a:spcBef>
                <a:spcPts val="1000"/>
              </a:spcBef>
              <a:defRPr sz="1716" b="1">
                <a:solidFill>
                  <a:srgbClr val="E20D15"/>
                </a:solidFill>
              </a:defRPr>
            </a:pPr>
            <a:r>
              <a:rPr lang="sv-SE" noProof="0" dirty="0"/>
              <a:t>Rätt att organisera sig</a:t>
            </a:r>
          </a:p>
          <a:p>
            <a:pPr marL="267461" indent="-267461" defTabSz="713231">
              <a:spcBef>
                <a:spcPts val="200"/>
              </a:spcBef>
              <a:defRPr sz="1716" b="1">
                <a:solidFill>
                  <a:srgbClr val="E20D15"/>
                </a:solidFill>
              </a:defRPr>
            </a:pPr>
            <a:r>
              <a:rPr lang="sv-SE" noProof="0" dirty="0"/>
              <a:t>Strejkrätt</a:t>
            </a:r>
          </a:p>
          <a:p>
            <a:pPr marL="267461" indent="-267461" defTabSz="713231">
              <a:spcBef>
                <a:spcPts val="200"/>
              </a:spcBef>
              <a:defRPr sz="1716" b="1">
                <a:solidFill>
                  <a:srgbClr val="E20D15"/>
                </a:solidFill>
              </a:defRPr>
            </a:pPr>
            <a:r>
              <a:rPr lang="sv-SE" noProof="0" dirty="0"/>
              <a:t>Kollektivavtal</a:t>
            </a:r>
          </a:p>
        </p:txBody>
      </p:sp>
      <p:sp>
        <p:nvSpPr>
          <p:cNvPr id="299" name="Rubrik 5"/>
          <p:cNvSpPr txBox="1"/>
          <p:nvPr/>
        </p:nvSpPr>
        <p:spPr>
          <a:xfrm>
            <a:off x="512233" y="1671893"/>
            <a:ext cx="7213799" cy="16460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Internationellt</a:t>
            </a:r>
          </a:p>
        </p:txBody>
      </p:sp>
      <p:pic>
        <p:nvPicPr>
          <p:cNvPr id="30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Picture 7" descr="Picture 7"/>
          <p:cNvPicPr>
            <a:picLocks noChangeAspect="1"/>
          </p:cNvPicPr>
          <p:nvPr/>
        </p:nvPicPr>
        <p:blipFill>
          <a:blip r:embed="rId3"/>
          <a:srcRect t="9748" b="5665"/>
          <a:stretch>
            <a:fillRect/>
          </a:stretch>
        </p:blipFill>
        <p:spPr>
          <a:xfrm>
            <a:off x="3161" y="-1"/>
            <a:ext cx="12185678" cy="6858001"/>
          </a:xfrm>
          <a:prstGeom prst="rect">
            <a:avLst/>
          </a:prstGeom>
          <a:ln w="12700">
            <a:miter lim="400000"/>
          </a:ln>
        </p:spPr>
      </p:pic>
      <p:pic>
        <p:nvPicPr>
          <p:cNvPr id="30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306" name="Bild" descr="Bild"/>
          <p:cNvPicPr>
            <a:picLocks noChangeAspect="1"/>
          </p:cNvPicPr>
          <p:nvPr/>
        </p:nvPicPr>
        <p:blipFill>
          <a:blip r:embed="rId5"/>
          <a:stretch>
            <a:fillRect/>
          </a:stretch>
        </p:blipFill>
        <p:spPr>
          <a:xfrm rot="10800000">
            <a:off x="9913239" y="420689"/>
            <a:ext cx="1841501" cy="1841501"/>
          </a:xfrm>
          <a:prstGeom prst="rect">
            <a:avLst/>
          </a:prstGeom>
          <a:ln w="12700">
            <a:miter lim="400000"/>
          </a:ln>
        </p:spPr>
      </p:pic>
      <p:sp>
        <p:nvSpPr>
          <p:cNvPr id="307" name="Internationellt"/>
          <p:cNvSpPr txBox="1">
            <a:spLocks noGrp="1"/>
          </p:cNvSpPr>
          <p:nvPr>
            <p:ph type="title" idx="4294967295"/>
          </p:nvPr>
        </p:nvSpPr>
        <p:spPr>
          <a:xfrm>
            <a:off x="9914719" y="1110603"/>
            <a:ext cx="1842096" cy="1372519"/>
          </a:xfrm>
          <a:prstGeom prst="rect">
            <a:avLst/>
          </a:prstGeom>
        </p:spPr>
        <p:txBody>
          <a:bodyPr anchor="t"/>
          <a:lstStyle/>
          <a:p>
            <a:pPr lvl="1" algn="ctr">
              <a:lnSpc>
                <a:spcPct val="110000"/>
              </a:lnSpc>
              <a:defRPr sz="2200" spc="-122">
                <a:solidFill>
                  <a:srgbClr val="E2261B"/>
                </a:solidFill>
              </a:defRPr>
            </a:pPr>
            <a:r>
              <a:rPr lang="sv-SE" noProof="0" dirty="0"/>
              <a:t>Internationellt</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r-003_Handels-Tingvalla_210628.jpg" descr="Nr-003_Handels-Tingvalla_210628.jpg">
            <a:extLst>
              <a:ext uri="{FF2B5EF4-FFF2-40B4-BE49-F238E27FC236}">
                <a16:creationId xmlns:a16="http://schemas.microsoft.com/office/drawing/2014/main" id="{4408CB46-D1EF-AC49-865B-6231B20AAA9F}"/>
              </a:ext>
            </a:extLst>
          </p:cNvPr>
          <p:cNvPicPr>
            <a:picLocks noChangeAspect="1"/>
          </p:cNvPicPr>
          <p:nvPr/>
        </p:nvPicPr>
        <p:blipFill>
          <a:blip r:embed="rId3"/>
          <a:stretch>
            <a:fillRect/>
          </a:stretch>
        </p:blipFill>
        <p:spPr>
          <a:xfrm flipH="1">
            <a:off x="0" y="-125106"/>
            <a:ext cx="13161825" cy="8774551"/>
          </a:xfrm>
          <a:prstGeom prst="rect">
            <a:avLst/>
          </a:prstGeom>
          <a:ln w="12700">
            <a:miter lim="400000"/>
          </a:ln>
        </p:spPr>
      </p:pic>
      <p:sp>
        <p:nvSpPr>
          <p:cNvPr id="5" name="Rubrik 5">
            <a:extLst>
              <a:ext uri="{FF2B5EF4-FFF2-40B4-BE49-F238E27FC236}">
                <a16:creationId xmlns:a16="http://schemas.microsoft.com/office/drawing/2014/main" id="{78CD39B7-67EE-C34F-8FF2-963C7B61D12A}"/>
              </a:ext>
            </a:extLst>
          </p:cNvPr>
          <p:cNvSpPr txBox="1"/>
          <p:nvPr/>
        </p:nvSpPr>
        <p:spPr>
          <a:xfrm>
            <a:off x="512233" y="569940"/>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Stark tillsammans</a:t>
            </a:r>
          </a:p>
        </p:txBody>
      </p:sp>
      <p:sp>
        <p:nvSpPr>
          <p:cNvPr id="6" name="Rubrik 5">
            <a:extLst>
              <a:ext uri="{FF2B5EF4-FFF2-40B4-BE49-F238E27FC236}">
                <a16:creationId xmlns:a16="http://schemas.microsoft.com/office/drawing/2014/main" id="{BDE35CC8-6EC2-3840-8DFA-B9998500A474}"/>
              </a:ext>
            </a:extLst>
          </p:cNvPr>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lstStyle>
            <a:lvl1pPr>
              <a:lnSpc>
                <a:spcPct val="90000"/>
              </a:lnSpc>
              <a:defRPr sz="12200" b="1" spc="-677">
                <a:solidFill>
                  <a:srgbClr val="FFFFFF"/>
                </a:solidFill>
              </a:defRPr>
            </a:lvl1pPr>
          </a:lstStyle>
          <a:p>
            <a:r>
              <a:rPr lang="sv-SE" noProof="0" dirty="0"/>
              <a:t>155.000</a:t>
            </a:r>
          </a:p>
        </p:txBody>
      </p:sp>
      <p:pic>
        <p:nvPicPr>
          <p:cNvPr id="7" name="Bild" descr="Bild">
            <a:extLst>
              <a:ext uri="{FF2B5EF4-FFF2-40B4-BE49-F238E27FC236}">
                <a16:creationId xmlns:a16="http://schemas.microsoft.com/office/drawing/2014/main" id="{E10E7B4C-7825-034C-BD81-7ED32E34443D}"/>
              </a:ext>
            </a:extLst>
          </p:cNvPr>
          <p:cNvPicPr>
            <a:picLocks noChangeAspect="1"/>
          </p:cNvPicPr>
          <p:nvPr/>
        </p:nvPicPr>
        <p:blipFill>
          <a:blip r:embed="rId4"/>
          <a:stretch>
            <a:fillRect/>
          </a:stretch>
        </p:blipFill>
        <p:spPr>
          <a:xfrm>
            <a:off x="492727" y="3635513"/>
            <a:ext cx="2418755" cy="2418756"/>
          </a:xfrm>
          <a:prstGeom prst="rect">
            <a:avLst/>
          </a:prstGeom>
          <a:ln w="12700">
            <a:miter lim="400000"/>
          </a:ln>
        </p:spPr>
      </p:pic>
      <p:sp>
        <p:nvSpPr>
          <p:cNvPr id="8" name="Rubrik 5">
            <a:extLst>
              <a:ext uri="{FF2B5EF4-FFF2-40B4-BE49-F238E27FC236}">
                <a16:creationId xmlns:a16="http://schemas.microsoft.com/office/drawing/2014/main" id="{CA95F897-918E-A74B-B189-55FE71E4E60C}"/>
              </a:ext>
            </a:extLst>
          </p:cNvPr>
          <p:cNvSpPr txBox="1"/>
          <p:nvPr/>
        </p:nvSpPr>
        <p:spPr>
          <a:xfrm>
            <a:off x="512233" y="2789086"/>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medlemmar gör skillnad</a:t>
            </a:r>
          </a:p>
        </p:txBody>
      </p:sp>
      <p:sp>
        <p:nvSpPr>
          <p:cNvPr id="9" name="textruta 10">
            <a:extLst>
              <a:ext uri="{FF2B5EF4-FFF2-40B4-BE49-F238E27FC236}">
                <a16:creationId xmlns:a16="http://schemas.microsoft.com/office/drawing/2014/main" id="{9D7C5802-3AE1-214F-9FB1-C165C98A9C55}"/>
              </a:ext>
            </a:extLst>
          </p:cNvPr>
          <p:cNvSpPr txBox="1"/>
          <p:nvPr/>
        </p:nvSpPr>
        <p:spPr>
          <a:xfrm>
            <a:off x="885259" y="4294079"/>
            <a:ext cx="3220929" cy="14064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1200"/>
              </a:spcBef>
              <a:defRPr sz="1400" b="1">
                <a:solidFill>
                  <a:srgbClr val="F08701"/>
                </a:solidFill>
              </a:defRPr>
            </a:pPr>
            <a:r>
              <a:rPr lang="sv-SE" noProof="0" dirty="0"/>
              <a:t>Medlem för:</a:t>
            </a:r>
          </a:p>
          <a:p>
            <a:pPr>
              <a:spcBef>
                <a:spcPts val="600"/>
              </a:spcBef>
              <a:buSzPct val="100000"/>
              <a:buFont typeface="Arial"/>
              <a:buChar char="•"/>
              <a:defRPr sz="1400" b="1">
                <a:solidFill>
                  <a:srgbClr val="F08701"/>
                </a:solidFill>
              </a:defRPr>
            </a:pPr>
            <a:r>
              <a:rPr lang="sv-SE" noProof="0" dirty="0"/>
              <a:t> Trygghet</a:t>
            </a:r>
          </a:p>
          <a:p>
            <a:pPr>
              <a:spcBef>
                <a:spcPts val="600"/>
              </a:spcBef>
              <a:buSzPct val="100000"/>
              <a:buFont typeface="Arial"/>
              <a:buChar char="•"/>
              <a:defRPr sz="1400" b="1">
                <a:solidFill>
                  <a:srgbClr val="F08701"/>
                </a:solidFill>
              </a:defRPr>
            </a:pPr>
            <a:r>
              <a:rPr lang="sv-SE" noProof="0" dirty="0"/>
              <a:t> Bra löner</a:t>
            </a:r>
          </a:p>
          <a:p>
            <a:pPr>
              <a:spcBef>
                <a:spcPts val="600"/>
              </a:spcBef>
              <a:buSzPct val="100000"/>
              <a:buFont typeface="Arial"/>
              <a:buChar char="•"/>
              <a:defRPr sz="1400" b="1">
                <a:solidFill>
                  <a:srgbClr val="F08701"/>
                </a:solidFill>
              </a:defRPr>
            </a:pPr>
            <a:r>
              <a:rPr lang="sv-SE" noProof="0" dirty="0"/>
              <a:t> Bra villkor</a:t>
            </a:r>
          </a:p>
          <a:p>
            <a:pPr>
              <a:spcBef>
                <a:spcPts val="600"/>
              </a:spcBef>
              <a:buSzPct val="100000"/>
              <a:buFont typeface="Arial"/>
              <a:buChar char="•"/>
              <a:defRPr sz="1400" b="1">
                <a:solidFill>
                  <a:srgbClr val="F08701"/>
                </a:solidFill>
              </a:defRPr>
            </a:pPr>
            <a:r>
              <a:rPr lang="sv-SE" noProof="0" dirty="0"/>
              <a:t> Inflytande</a:t>
            </a:r>
          </a:p>
        </p:txBody>
      </p:sp>
      <p:pic>
        <p:nvPicPr>
          <p:cNvPr id="10" name="Bild" descr="Bild">
            <a:extLst>
              <a:ext uri="{FF2B5EF4-FFF2-40B4-BE49-F238E27FC236}">
                <a16:creationId xmlns:a16="http://schemas.microsoft.com/office/drawing/2014/main" id="{CA8B7E5F-2F89-E042-8246-BC7B29572ABE}"/>
              </a:ext>
            </a:extLst>
          </p:cNvPr>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43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43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2">
                <a:solidFill>
                  <a:srgbClr val="E32013"/>
                </a:solidFill>
              </a:defRPr>
            </a:lvl1pPr>
          </a:lstStyle>
          <a:p>
            <a:r>
              <a:rPr lang="sv-SE" noProof="0" dirty="0"/>
              <a:t>Lägstalöner</a:t>
            </a:r>
          </a:p>
        </p:txBody>
      </p:sp>
      <p:sp>
        <p:nvSpPr>
          <p:cNvPr id="438" name="Rak koppling 18"/>
          <p:cNvSpPr/>
          <p:nvPr/>
        </p:nvSpPr>
        <p:spPr>
          <a:xfrm>
            <a:off x="1675545" y="3916362"/>
            <a:ext cx="5670551" cy="1"/>
          </a:xfrm>
          <a:prstGeom prst="line">
            <a:avLst/>
          </a:prstGeom>
          <a:ln>
            <a:solidFill>
              <a:srgbClr val="D9D9D9"/>
            </a:solidFill>
          </a:ln>
        </p:spPr>
        <p:txBody>
          <a:bodyPr lIns="45719" rIns="45719"/>
          <a:lstStyle/>
          <a:p>
            <a:endParaRPr lang="sv-SE" noProof="0" dirty="0"/>
          </a:p>
        </p:txBody>
      </p:sp>
      <p:sp>
        <p:nvSpPr>
          <p:cNvPr id="439" name="Rektangel 7"/>
          <p:cNvSpPr/>
          <p:nvPr/>
        </p:nvSpPr>
        <p:spPr>
          <a:xfrm>
            <a:off x="8941874" y="1689818"/>
            <a:ext cx="2679701" cy="3779838"/>
          </a:xfrm>
          <a:prstGeom prst="rect">
            <a:avLst/>
          </a:prstGeom>
          <a:solidFill>
            <a:srgbClr val="FFFFFF"/>
          </a:solidFill>
          <a:ln w="12700">
            <a:miter lim="400000"/>
          </a:ln>
          <a:effectLst>
            <a:outerShdw blurRad="406400" dist="38100" dir="18900000" rotWithShape="0">
              <a:srgbClr val="000000">
                <a:alpha val="40000"/>
              </a:srgbClr>
            </a:outerShdw>
          </a:effectLst>
        </p:spPr>
        <p:txBody>
          <a:bodyPr lIns="45719" rIns="45719" anchor="ctr"/>
          <a:lstStyle/>
          <a:p>
            <a:pPr algn="ctr">
              <a:defRPr>
                <a:solidFill>
                  <a:srgbClr val="FFFFFF"/>
                </a:solidFill>
              </a:defRPr>
            </a:pPr>
            <a:endParaRPr lang="sv-SE" noProof="0" dirty="0"/>
          </a:p>
        </p:txBody>
      </p:sp>
      <p:pic>
        <p:nvPicPr>
          <p:cNvPr id="13" name="Bildobjekt 12">
            <a:extLst>
              <a:ext uri="{FF2B5EF4-FFF2-40B4-BE49-F238E27FC236}">
                <a16:creationId xmlns:a16="http://schemas.microsoft.com/office/drawing/2014/main" id="{E2BEFF22-B809-4962-8B7B-A44CDC728C40}"/>
              </a:ext>
            </a:extLst>
          </p:cNvPr>
          <p:cNvPicPr>
            <a:picLocks noChangeAspect="1"/>
          </p:cNvPicPr>
          <p:nvPr/>
        </p:nvPicPr>
        <p:blipFill>
          <a:blip r:embed="rId5"/>
          <a:stretch>
            <a:fillRect/>
          </a:stretch>
        </p:blipFill>
        <p:spPr>
          <a:xfrm>
            <a:off x="4859238" y="2177486"/>
            <a:ext cx="3546203" cy="3735235"/>
          </a:xfrm>
          <a:prstGeom prst="rect">
            <a:avLst/>
          </a:prstGeom>
        </p:spPr>
      </p:pic>
      <p:pic>
        <p:nvPicPr>
          <p:cNvPr id="15" name="Picture 14">
            <a:extLst>
              <a:ext uri="{FF2B5EF4-FFF2-40B4-BE49-F238E27FC236}">
                <a16:creationId xmlns:a16="http://schemas.microsoft.com/office/drawing/2014/main" id="{557A4345-591B-A649-72BD-1E79FF82D7A6}"/>
              </a:ext>
            </a:extLst>
          </p:cNvPr>
          <p:cNvPicPr>
            <a:picLocks noChangeAspect="1"/>
          </p:cNvPicPr>
          <p:nvPr/>
        </p:nvPicPr>
        <p:blipFill>
          <a:blip r:embed="rId6"/>
          <a:stretch>
            <a:fillRect/>
          </a:stretch>
        </p:blipFill>
        <p:spPr>
          <a:xfrm>
            <a:off x="716854" y="1246992"/>
            <a:ext cx="4015114" cy="4645852"/>
          </a:xfrm>
          <a:prstGeom prst="rect">
            <a:avLst/>
          </a:prstGeom>
        </p:spPr>
      </p:pic>
      <p:pic>
        <p:nvPicPr>
          <p:cNvPr id="16" name="Picture 15">
            <a:extLst>
              <a:ext uri="{FF2B5EF4-FFF2-40B4-BE49-F238E27FC236}">
                <a16:creationId xmlns:a16="http://schemas.microsoft.com/office/drawing/2014/main" id="{AF803E92-AF59-AFCB-140D-A2A261319A79}"/>
              </a:ext>
            </a:extLst>
          </p:cNvPr>
          <p:cNvPicPr>
            <a:picLocks noChangeAspect="1"/>
          </p:cNvPicPr>
          <p:nvPr/>
        </p:nvPicPr>
        <p:blipFill>
          <a:blip r:embed="rId7"/>
          <a:stretch>
            <a:fillRect/>
          </a:stretch>
        </p:blipFill>
        <p:spPr>
          <a:xfrm>
            <a:off x="4855010" y="1252081"/>
            <a:ext cx="3546693" cy="2307921"/>
          </a:xfrm>
          <a:prstGeom prst="rect">
            <a:avLst/>
          </a:prstGeom>
        </p:spPr>
      </p:pic>
      <p:pic>
        <p:nvPicPr>
          <p:cNvPr id="17" name="Picture 16">
            <a:extLst>
              <a:ext uri="{FF2B5EF4-FFF2-40B4-BE49-F238E27FC236}">
                <a16:creationId xmlns:a16="http://schemas.microsoft.com/office/drawing/2014/main" id="{E17DC0C7-F67E-493A-6F18-C6689047E4AE}"/>
              </a:ext>
            </a:extLst>
          </p:cNvPr>
          <p:cNvPicPr>
            <a:picLocks noChangeAspect="1"/>
          </p:cNvPicPr>
          <p:nvPr/>
        </p:nvPicPr>
        <p:blipFill>
          <a:blip r:embed="rId8"/>
          <a:stretch>
            <a:fillRect/>
          </a:stretch>
        </p:blipFill>
        <p:spPr>
          <a:xfrm>
            <a:off x="4880845" y="3564046"/>
            <a:ext cx="3526338" cy="1546182"/>
          </a:xfrm>
          <a:prstGeom prst="rect">
            <a:avLst/>
          </a:prstGeom>
        </p:spPr>
      </p:pic>
      <p:pic>
        <p:nvPicPr>
          <p:cNvPr id="18" name="Picture 17">
            <a:extLst>
              <a:ext uri="{FF2B5EF4-FFF2-40B4-BE49-F238E27FC236}">
                <a16:creationId xmlns:a16="http://schemas.microsoft.com/office/drawing/2014/main" id="{B565CFB5-EB17-238C-9961-565F266FEE79}"/>
              </a:ext>
            </a:extLst>
          </p:cNvPr>
          <p:cNvPicPr>
            <a:picLocks noChangeAspect="1"/>
          </p:cNvPicPr>
          <p:nvPr/>
        </p:nvPicPr>
        <p:blipFill>
          <a:blip r:embed="rId9"/>
          <a:stretch>
            <a:fillRect/>
          </a:stretch>
        </p:blipFill>
        <p:spPr>
          <a:xfrm>
            <a:off x="8938672" y="1680575"/>
            <a:ext cx="2686219" cy="3799562"/>
          </a:xfrm>
          <a:prstGeom prst="rect">
            <a:avLst/>
          </a:prstGeom>
        </p:spPr>
      </p:pic>
      <p:sp>
        <p:nvSpPr>
          <p:cNvPr id="441" name="Ellips 2"/>
          <p:cNvSpPr/>
          <p:nvPr/>
        </p:nvSpPr>
        <p:spPr>
          <a:xfrm rot="21301408">
            <a:off x="8687479" y="1716927"/>
            <a:ext cx="2308553" cy="588965"/>
          </a:xfrm>
          <a:prstGeom prst="ellipse">
            <a:avLst/>
          </a:prstGeom>
          <a:ln w="63500">
            <a:solidFill>
              <a:srgbClr val="C00000"/>
            </a:solidFill>
          </a:ln>
        </p:spPr>
        <p:txBody>
          <a:bodyPr lIns="45719" rIns="45719" anchor="ctr"/>
          <a:lstStyle/>
          <a:p>
            <a:pPr algn="ctr">
              <a:defRPr>
                <a:solidFill>
                  <a:srgbClr val="FFFFFF"/>
                </a:solidFill>
              </a:defRPr>
            </a:pPr>
            <a:endParaRPr lang="sv-SE" noProof="0" dirty="0"/>
          </a:p>
        </p:txBody>
      </p:sp>
    </p:spTree>
    <p:extLst>
      <p:ext uri="{BB962C8B-B14F-4D97-AF65-F5344CB8AC3E}">
        <p14:creationId xmlns:p14="http://schemas.microsoft.com/office/powerpoint/2010/main" val="2337491459"/>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8"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659" name="Bildobjekt 4" descr="Bildobjekt 4"/>
          <p:cNvPicPr>
            <a:picLocks noChangeAspect="1"/>
          </p:cNvPicPr>
          <p:nvPr/>
        </p:nvPicPr>
        <p:blipFill>
          <a:blip r:embed="rId4"/>
          <a:srcRect l="1995" t="1410" r="2245" b="1268"/>
          <a:stretch>
            <a:fillRect/>
          </a:stretch>
        </p:blipFill>
        <p:spPr>
          <a:xfrm>
            <a:off x="5951983" y="260647"/>
            <a:ext cx="4205976" cy="6046089"/>
          </a:xfrm>
          <a:prstGeom prst="rect">
            <a:avLst/>
          </a:prstGeom>
          <a:ln>
            <a:solidFill>
              <a:srgbClr val="000000"/>
            </a:solidFill>
            <a:miter/>
          </a:ln>
          <a:effectLst>
            <a:reflection stA="52000" endPos="40000" dir="5400000" sy="-100000" algn="bl" rotWithShape="0"/>
          </a:effectLst>
        </p:spPr>
      </p:pic>
      <p:sp>
        <p:nvSpPr>
          <p:cNvPr id="660"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1"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Anställningsbevis</a:t>
            </a:r>
          </a:p>
        </p:txBody>
      </p:sp>
      <p:pic>
        <p:nvPicPr>
          <p:cNvPr id="66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6"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67"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8"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69" name="Bildobjekt 4" descr="Bildobjekt 4"/>
          <p:cNvPicPr>
            <a:picLocks noChangeAspect="1"/>
          </p:cNvPicPr>
          <p:nvPr/>
        </p:nvPicPr>
        <p:blipFill>
          <a:blip r:embed="rId3"/>
          <a:srcRect l="1995" t="1409" r="2244" b="28692"/>
          <a:stretch>
            <a:fillRect/>
          </a:stretch>
        </p:blipFill>
        <p:spPr>
          <a:xfrm>
            <a:off x="5750226" y="548679"/>
            <a:ext cx="6111290" cy="6309321"/>
          </a:xfrm>
          <a:prstGeom prst="rect">
            <a:avLst/>
          </a:prstGeom>
          <a:ln>
            <a:solidFill>
              <a:srgbClr val="A6A6A6"/>
            </a:solidFill>
            <a:miter/>
          </a:ln>
        </p:spPr>
      </p:pic>
      <p:pic>
        <p:nvPicPr>
          <p:cNvPr id="670" name="Bildobjekt 4" descr="Bildobjekt 4"/>
          <p:cNvPicPr>
            <a:picLocks noChangeAspect="1"/>
          </p:cNvPicPr>
          <p:nvPr/>
        </p:nvPicPr>
        <p:blipFill>
          <a:blip r:embed="rId4"/>
          <a:srcRect l="1995" t="1410" r="2244" b="77051"/>
          <a:stretch>
            <a:fillRect/>
          </a:stretch>
        </p:blipFill>
        <p:spPr>
          <a:xfrm>
            <a:off x="5750226" y="548679"/>
            <a:ext cx="6111290" cy="1944217"/>
          </a:xfrm>
          <a:prstGeom prst="rect">
            <a:avLst/>
          </a:prstGeom>
          <a:ln w="12700">
            <a:miter lim="400000"/>
          </a:ln>
        </p:spPr>
      </p:pic>
      <p:pic>
        <p:nvPicPr>
          <p:cNvPr id="671" name="Bildobjekt 2" descr="Bildobjekt 2"/>
          <p:cNvPicPr>
            <a:picLocks noChangeAspect="1"/>
          </p:cNvPicPr>
          <p:nvPr/>
        </p:nvPicPr>
        <p:blipFill>
          <a:blip r:embed="rId5"/>
          <a:stretch>
            <a:fillRect/>
          </a:stretch>
        </p:blipFill>
        <p:spPr>
          <a:xfrm>
            <a:off x="423564" y="5547014"/>
            <a:ext cx="1020557" cy="1020556"/>
          </a:xfrm>
          <a:prstGeom prst="rect">
            <a:avLst/>
          </a:prstGeom>
          <a:ln w="12700">
            <a:miter lim="400000"/>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74"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75"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76"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77" name="Bildobjekt 4" descr="Bildobjekt 4"/>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78" name="Bildobjekt 4" descr="Bildobjekt 4"/>
          <p:cNvPicPr>
            <a:picLocks noChangeAspect="1"/>
          </p:cNvPicPr>
          <p:nvPr/>
        </p:nvPicPr>
        <p:blipFill>
          <a:blip r:embed="rId5"/>
          <a:srcRect l="1995" t="22947" r="2244" b="63490"/>
          <a:stretch>
            <a:fillRect/>
          </a:stretch>
        </p:blipFill>
        <p:spPr>
          <a:xfrm>
            <a:off x="5750226" y="2492896"/>
            <a:ext cx="6111290" cy="1224137"/>
          </a:xfrm>
          <a:prstGeom prst="rect">
            <a:avLst/>
          </a:prstGeom>
          <a:ln w="12700">
            <a:miter lim="400000"/>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1"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2"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83"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84" name="Bildobjekt 1" descr="Bildobjekt 1"/>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85" name="Bildobjekt 4" descr="Bildobjekt 4"/>
          <p:cNvPicPr>
            <a:picLocks noChangeAspect="1"/>
          </p:cNvPicPr>
          <p:nvPr/>
        </p:nvPicPr>
        <p:blipFill>
          <a:blip r:embed="rId5"/>
          <a:srcRect l="1995" t="36510" r="2244" b="46433"/>
          <a:stretch>
            <a:fillRect/>
          </a:stretch>
        </p:blipFill>
        <p:spPr>
          <a:xfrm>
            <a:off x="5750226" y="3717031"/>
            <a:ext cx="6111290" cy="1539553"/>
          </a:xfrm>
          <a:prstGeom prst="rect">
            <a:avLst/>
          </a:prstGeom>
          <a:ln w="12700">
            <a:miter lim="400000"/>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7"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8"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9"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0" name="Bildobjekt 1" descr="Bildobjekt 1"/>
          <p:cNvPicPr>
            <a:picLocks noChangeAspect="1"/>
          </p:cNvPicPr>
          <p:nvPr/>
        </p:nvPicPr>
        <p:blipFill>
          <a:blip r:embed="rId3"/>
          <a:srcRect l="1995" t="38214" r="2244" b="1197"/>
          <a:stretch>
            <a:fillRect/>
          </a:stretch>
        </p:blipFill>
        <p:spPr>
          <a:xfrm>
            <a:off x="5750226" y="-99392"/>
            <a:ext cx="6111290" cy="5468912"/>
          </a:xfrm>
          <a:prstGeom prst="rect">
            <a:avLst/>
          </a:prstGeom>
          <a:ln>
            <a:solidFill>
              <a:srgbClr val="A6A6A6"/>
            </a:solidFill>
            <a:miter/>
          </a:ln>
        </p:spPr>
      </p:pic>
      <p:pic>
        <p:nvPicPr>
          <p:cNvPr id="691" name="Bildobjekt 4" descr="Bildobjekt 4"/>
          <p:cNvPicPr>
            <a:picLocks noChangeAspect="1"/>
          </p:cNvPicPr>
          <p:nvPr/>
        </p:nvPicPr>
        <p:blipFill>
          <a:blip r:embed="rId4"/>
          <a:srcRect l="2121" t="53450" r="2120" b="28999"/>
          <a:stretch>
            <a:fillRect/>
          </a:stretch>
        </p:blipFill>
        <p:spPr>
          <a:xfrm>
            <a:off x="5750225" y="1268760"/>
            <a:ext cx="6111291" cy="1584177"/>
          </a:xfrm>
          <a:prstGeom prst="rect">
            <a:avLst/>
          </a:prstGeom>
          <a:ln w="12700">
            <a:miter lim="400000"/>
          </a:ln>
        </p:spPr>
      </p:pic>
      <p:pic>
        <p:nvPicPr>
          <p:cNvPr id="69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95"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96"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698" name="Bildobjekt 6" descr="Bildobjekt 6"/>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699" name="Bildobjekt 4" descr="Bildobjekt 4"/>
          <p:cNvPicPr>
            <a:picLocks noChangeAspect="1"/>
          </p:cNvPicPr>
          <p:nvPr/>
        </p:nvPicPr>
        <p:blipFill>
          <a:blip r:embed="rId5"/>
          <a:srcRect l="2121" t="70203" r="2120" b="18199"/>
          <a:stretch>
            <a:fillRect/>
          </a:stretch>
        </p:blipFill>
        <p:spPr>
          <a:xfrm>
            <a:off x="5750225" y="2780927"/>
            <a:ext cx="6111291" cy="1046701"/>
          </a:xfrm>
          <a:prstGeom prst="rect">
            <a:avLst/>
          </a:prstGeom>
          <a:ln w="12700">
            <a:miter lim="400000"/>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Bild" descr="Bild"/>
          <p:cNvPicPr>
            <a:picLocks noChangeAspect="1"/>
          </p:cNvPicPr>
          <p:nvPr/>
        </p:nvPicPr>
        <p:blipFill>
          <a:blip r:embed="rId3"/>
          <a:stretch>
            <a:fillRect/>
          </a:stretch>
        </p:blipFill>
        <p:spPr>
          <a:xfrm>
            <a:off x="7442034" y="3408081"/>
            <a:ext cx="3375229" cy="1412383"/>
          </a:xfrm>
          <a:prstGeom prst="rect">
            <a:avLst/>
          </a:prstGeom>
          <a:ln w="12700">
            <a:miter lim="400000"/>
          </a:ln>
        </p:spPr>
      </p:pic>
      <p:sp>
        <p:nvSpPr>
          <p:cNvPr id="9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Fackförbundet</a:t>
            </a:r>
          </a:p>
          <a:p>
            <a:pPr>
              <a:lnSpc>
                <a:spcPct val="90000"/>
              </a:lnSpc>
              <a:defRPr sz="7600" b="1" spc="-422">
                <a:solidFill>
                  <a:srgbClr val="E2261B"/>
                </a:solidFill>
              </a:defRPr>
            </a:pPr>
            <a:r>
              <a:rPr lang="sv-SE" noProof="0" dirty="0"/>
              <a:t>för dig som</a:t>
            </a:r>
          </a:p>
          <a:p>
            <a:pPr>
              <a:lnSpc>
                <a:spcPct val="90000"/>
              </a:lnSpc>
              <a:defRPr sz="7600" b="1" spc="-422">
                <a:solidFill>
                  <a:srgbClr val="E2261B"/>
                </a:solidFill>
              </a:defRPr>
            </a:pPr>
            <a:r>
              <a:rPr lang="sv-SE" noProof="0" dirty="0"/>
              <a:t>arbetar inom</a:t>
            </a:r>
          </a:p>
        </p:txBody>
      </p:sp>
      <p:sp>
        <p:nvSpPr>
          <p:cNvPr id="93" name="textruta 1"/>
          <p:cNvSpPr txBox="1"/>
          <p:nvPr/>
        </p:nvSpPr>
        <p:spPr>
          <a:xfrm>
            <a:off x="8879349" y="2766472"/>
            <a:ext cx="53604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Frisör</a:t>
            </a:r>
          </a:p>
        </p:txBody>
      </p:sp>
      <p:sp>
        <p:nvSpPr>
          <p:cNvPr id="94" name="textruta 18"/>
          <p:cNvSpPr txBox="1"/>
          <p:nvPr/>
        </p:nvSpPr>
        <p:spPr>
          <a:xfrm>
            <a:off x="9612465" y="2766472"/>
            <a:ext cx="111200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Skönhetsvård</a:t>
            </a:r>
          </a:p>
        </p:txBody>
      </p:sp>
      <p:sp>
        <p:nvSpPr>
          <p:cNvPr id="95" name="textruta 19"/>
          <p:cNvSpPr txBox="1"/>
          <p:nvPr/>
        </p:nvSpPr>
        <p:spPr>
          <a:xfrm>
            <a:off x="10844368" y="2766472"/>
            <a:ext cx="56982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Florist</a:t>
            </a:r>
          </a:p>
        </p:txBody>
      </p:sp>
      <p:sp>
        <p:nvSpPr>
          <p:cNvPr id="96" name="textruta 20"/>
          <p:cNvSpPr txBox="1"/>
          <p:nvPr/>
        </p:nvSpPr>
        <p:spPr>
          <a:xfrm>
            <a:off x="8943599" y="4891152"/>
            <a:ext cx="519149"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Lager</a:t>
            </a:r>
          </a:p>
        </p:txBody>
      </p:sp>
      <p:sp>
        <p:nvSpPr>
          <p:cNvPr id="97" name="textruta 21"/>
          <p:cNvSpPr txBox="1"/>
          <p:nvPr/>
        </p:nvSpPr>
        <p:spPr>
          <a:xfrm>
            <a:off x="7653279" y="2766472"/>
            <a:ext cx="48514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Butik</a:t>
            </a:r>
          </a:p>
        </p:txBody>
      </p:sp>
      <p:sp>
        <p:nvSpPr>
          <p:cNvPr id="98" name="textruta 23"/>
          <p:cNvSpPr txBox="1"/>
          <p:nvPr/>
        </p:nvSpPr>
        <p:spPr>
          <a:xfrm>
            <a:off x="9976532" y="4891152"/>
            <a:ext cx="7476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E-handel</a:t>
            </a:r>
          </a:p>
        </p:txBody>
      </p:sp>
      <p:pic>
        <p:nvPicPr>
          <p:cNvPr id="99"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0" name="Bild" descr="Bild"/>
          <p:cNvPicPr>
            <a:picLocks noChangeAspect="1"/>
          </p:cNvPicPr>
          <p:nvPr/>
        </p:nvPicPr>
        <p:blipFill>
          <a:blip r:embed="rId5"/>
          <a:stretch>
            <a:fillRect/>
          </a:stretch>
        </p:blipFill>
        <p:spPr>
          <a:xfrm>
            <a:off x="7440568" y="1323053"/>
            <a:ext cx="4021228" cy="1336646"/>
          </a:xfrm>
          <a:prstGeom prst="rect">
            <a:avLst/>
          </a:prstGeom>
          <a:ln w="12700">
            <a:miter lim="400000"/>
          </a:ln>
        </p:spPr>
      </p:pic>
      <p:sp>
        <p:nvSpPr>
          <p:cNvPr id="101" name="textruta 20"/>
          <p:cNvSpPr txBox="1"/>
          <p:nvPr/>
        </p:nvSpPr>
        <p:spPr>
          <a:xfrm>
            <a:off x="7582489" y="4891152"/>
            <a:ext cx="603533"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Kontor</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1"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702"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703"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704"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705" name="Bildobjekt 1" descr="Bildobjekt 1"/>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706" name="Bildobjekt 4" descr="Bildobjekt 4"/>
          <p:cNvPicPr>
            <a:picLocks noChangeAspect="1"/>
          </p:cNvPicPr>
          <p:nvPr/>
        </p:nvPicPr>
        <p:blipFill>
          <a:blip r:embed="rId5"/>
          <a:srcRect l="2121" t="81799" r="2120" b="2672"/>
          <a:stretch>
            <a:fillRect/>
          </a:stretch>
        </p:blipFill>
        <p:spPr>
          <a:xfrm>
            <a:off x="5750225" y="3827627"/>
            <a:ext cx="6111291" cy="1401573"/>
          </a:xfrm>
          <a:prstGeom prst="rect">
            <a:avLst/>
          </a:prstGeom>
          <a:ln w="12700">
            <a:miter lim="400000"/>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8"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709" name="Rektangel"/>
          <p:cNvSpPr/>
          <p:nvPr/>
        </p:nvSpPr>
        <p:spPr>
          <a:xfrm>
            <a:off x="1070712" y="3942354"/>
            <a:ext cx="9639301" cy="2133601"/>
          </a:xfrm>
          <a:prstGeom prst="rect">
            <a:avLst/>
          </a:prstGeom>
          <a:solidFill>
            <a:srgbClr val="FFFFFF"/>
          </a:solidFill>
          <a:ln w="12700">
            <a:miter lim="400000"/>
          </a:ln>
        </p:spPr>
        <p:txBody>
          <a:bodyPr lIns="45719" rIns="45719" anchor="ctr"/>
          <a:lstStyle/>
          <a:p>
            <a:endParaRPr lang="sv-SE" noProof="0" dirty="0"/>
          </a:p>
        </p:txBody>
      </p:sp>
      <p:sp>
        <p:nvSpPr>
          <p:cNvPr id="710" name="Rubrik 5"/>
          <p:cNvSpPr txBox="1"/>
          <p:nvPr/>
        </p:nvSpPr>
        <p:spPr>
          <a:xfrm>
            <a:off x="-7475" y="605093"/>
            <a:ext cx="12192001"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Anställningsformer</a:t>
            </a:r>
          </a:p>
        </p:txBody>
      </p:sp>
      <p:pic>
        <p:nvPicPr>
          <p:cNvPr id="7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712" name="Platshållare för innehåll 7"/>
          <p:cNvSpPr txBox="1"/>
          <p:nvPr/>
        </p:nvSpPr>
        <p:spPr>
          <a:xfrm>
            <a:off x="6783015" y="4128143"/>
            <a:ext cx="3940810" cy="17620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600" b="1">
                <a:solidFill>
                  <a:srgbClr val="8F172E"/>
                </a:solidFill>
              </a:defRPr>
            </a:pPr>
            <a:r>
              <a:rPr lang="sv-SE" noProof="0" dirty="0"/>
              <a:t>Tillsvidare</a:t>
            </a:r>
            <a:endParaRPr lang="sv-SE" sz="2200" noProof="0" dirty="0"/>
          </a:p>
          <a:p>
            <a:pPr marL="342900" indent="-342900">
              <a:spcBef>
                <a:spcPts val="300"/>
              </a:spcBef>
              <a:buSzPct val="100000"/>
              <a:buFont typeface="Arial"/>
              <a:buChar char="•"/>
              <a:defRPr sz="1600" b="1">
                <a:solidFill>
                  <a:srgbClr val="8F172E"/>
                </a:solidFill>
              </a:defRPr>
            </a:pPr>
            <a:r>
              <a:rPr lang="sv-SE" noProof="0" dirty="0"/>
              <a:t>Provanställning</a:t>
            </a:r>
            <a:endParaRPr lang="sv-SE" sz="2200" noProof="0" dirty="0"/>
          </a:p>
          <a:p>
            <a:pPr marL="342900" indent="-342900">
              <a:spcBef>
                <a:spcPts val="300"/>
              </a:spcBef>
              <a:buSzPct val="100000"/>
              <a:buFont typeface="Arial"/>
              <a:buChar char="•"/>
              <a:defRPr sz="1600" b="1">
                <a:solidFill>
                  <a:srgbClr val="8F172E"/>
                </a:solidFill>
              </a:defRPr>
            </a:pPr>
            <a:r>
              <a:rPr lang="sv-SE" noProof="0" dirty="0"/>
              <a:t>Visstid</a:t>
            </a:r>
            <a:endParaRPr lang="sv-SE" sz="2200" noProof="0" dirty="0"/>
          </a:p>
          <a:p>
            <a:pPr>
              <a:spcBef>
                <a:spcPts val="300"/>
              </a:spcBef>
              <a:defRPr sz="1600" b="1"/>
            </a:pPr>
            <a:r>
              <a:rPr lang="sv-SE" noProof="0" dirty="0"/>
              <a:t>     - Vikariat</a:t>
            </a:r>
            <a:endParaRPr lang="sv-SE" sz="2200" noProof="0" dirty="0"/>
          </a:p>
          <a:p>
            <a:pPr>
              <a:spcBef>
                <a:spcPts val="300"/>
              </a:spcBef>
              <a:defRPr sz="1600" b="1"/>
            </a:pPr>
            <a:r>
              <a:rPr lang="sv-SE" noProof="0" dirty="0"/>
              <a:t>     - Säsongsanställning</a:t>
            </a:r>
            <a:endParaRPr lang="sv-SE" sz="2200" noProof="0" dirty="0"/>
          </a:p>
          <a:p>
            <a:pPr>
              <a:spcBef>
                <a:spcPts val="300"/>
              </a:spcBef>
              <a:defRPr sz="1600" b="1"/>
            </a:pPr>
            <a:r>
              <a:rPr lang="sv-SE" noProof="0" dirty="0"/>
              <a:t>     - </a:t>
            </a:r>
            <a:r>
              <a:rPr lang="sv-SE" dirty="0"/>
              <a:t>Särskild</a:t>
            </a:r>
            <a:r>
              <a:rPr lang="sv-SE" noProof="0" dirty="0"/>
              <a:t> visstidsanställning (SÄVA)</a:t>
            </a:r>
          </a:p>
        </p:txBody>
      </p:sp>
      <p:pic>
        <p:nvPicPr>
          <p:cNvPr id="713" name="Bild" descr="Bild"/>
          <p:cNvPicPr>
            <a:picLocks noChangeAspect="1"/>
          </p:cNvPicPr>
          <p:nvPr/>
        </p:nvPicPr>
        <p:blipFill>
          <a:blip r:embed="rId5"/>
          <a:srcRect b="64369"/>
          <a:stretch>
            <a:fillRect/>
          </a:stretch>
        </p:blipFill>
        <p:spPr>
          <a:xfrm>
            <a:off x="947921" y="2900954"/>
            <a:ext cx="3110316" cy="3175084"/>
          </a:xfrm>
          <a:prstGeom prst="rect">
            <a:avLst/>
          </a:prstGeom>
          <a:ln w="12700">
            <a:miter lim="400000"/>
          </a:ln>
        </p:spPr>
      </p:pic>
      <p:pic>
        <p:nvPicPr>
          <p:cNvPr id="714" name="Bild" descr="Bild"/>
          <p:cNvPicPr>
            <a:picLocks noChangeAspect="1"/>
          </p:cNvPicPr>
          <p:nvPr/>
        </p:nvPicPr>
        <p:blipFill>
          <a:blip r:embed="rId6"/>
          <a:srcRect b="61123"/>
          <a:stretch>
            <a:fillRect/>
          </a:stretch>
        </p:blipFill>
        <p:spPr>
          <a:xfrm>
            <a:off x="4194814" y="2611632"/>
            <a:ext cx="2961634" cy="3464368"/>
          </a:xfrm>
          <a:prstGeom prst="rect">
            <a:avLst/>
          </a:prstGeom>
          <a:ln w="12700">
            <a:miter lim="400000"/>
          </a:ln>
        </p:spPr>
      </p:pic>
      <p:pic>
        <p:nvPicPr>
          <p:cNvPr id="715" name="Bild" descr="Bild"/>
          <p:cNvPicPr>
            <a:picLocks noChangeAspect="1"/>
          </p:cNvPicPr>
          <p:nvPr/>
        </p:nvPicPr>
        <p:blipFill>
          <a:blip r:embed="rId7"/>
          <a:srcRect b="59276"/>
          <a:stretch>
            <a:fillRect/>
          </a:stretch>
        </p:blipFill>
        <p:spPr>
          <a:xfrm>
            <a:off x="2556331" y="2317151"/>
            <a:ext cx="3157351" cy="3758733"/>
          </a:xfrm>
          <a:prstGeom prst="rect">
            <a:avLst/>
          </a:prstGeom>
          <a:ln w="12700">
            <a:miter lim="400000"/>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720" name="Bild" descr="Bild"/>
          <p:cNvPicPr>
            <a:picLocks noChangeAspect="1"/>
          </p:cNvPicPr>
          <p:nvPr/>
        </p:nvPicPr>
        <p:blipFill>
          <a:blip r:embed="rId4"/>
          <a:stretch>
            <a:fillRect/>
          </a:stretch>
        </p:blipFill>
        <p:spPr>
          <a:xfrm>
            <a:off x="8768078" y="4266744"/>
            <a:ext cx="2004905" cy="6032501"/>
          </a:xfrm>
          <a:prstGeom prst="rect">
            <a:avLst/>
          </a:prstGeom>
          <a:ln w="12700">
            <a:miter lim="400000"/>
          </a:ln>
        </p:spPr>
      </p:pic>
      <p:pic>
        <p:nvPicPr>
          <p:cNvPr id="721" name="Bild" descr="Bild"/>
          <p:cNvPicPr>
            <a:picLocks noChangeAspect="1"/>
          </p:cNvPicPr>
          <p:nvPr/>
        </p:nvPicPr>
        <p:blipFill>
          <a:blip r:embed="rId5"/>
          <a:stretch>
            <a:fillRect/>
          </a:stretch>
        </p:blipFill>
        <p:spPr>
          <a:xfrm>
            <a:off x="5670289" y="3733344"/>
            <a:ext cx="2063581" cy="6032501"/>
          </a:xfrm>
          <a:prstGeom prst="rect">
            <a:avLst/>
          </a:prstGeom>
          <a:ln w="12700">
            <a:miter lim="400000"/>
          </a:ln>
        </p:spPr>
      </p:pic>
      <p:sp>
        <p:nvSpPr>
          <p:cNvPr id="72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08701"/>
                </a:solidFill>
              </a:defRPr>
            </a:lvl1pPr>
          </a:lstStyle>
          <a:p>
            <a:r>
              <a:rPr lang="sv-SE" noProof="0" dirty="0"/>
              <a:t>Regnavtal</a:t>
            </a:r>
          </a:p>
        </p:txBody>
      </p:sp>
      <p:pic>
        <p:nvPicPr>
          <p:cNvPr id="723"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724" name="Platshållare för innehåll 7"/>
          <p:cNvSpPr txBox="1"/>
          <p:nvPr/>
        </p:nvSpPr>
        <p:spPr>
          <a:xfrm>
            <a:off x="589622" y="3098221"/>
            <a:ext cx="3796348" cy="151208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a:pPr>
            <a:r>
              <a:rPr lang="sv-SE" noProof="0" dirty="0"/>
              <a:t>”Är det fint väder får du jobba, regnar det får du stanna hemma”</a:t>
            </a:r>
          </a:p>
          <a:p>
            <a:pPr marL="342900" indent="-342900">
              <a:spcBef>
                <a:spcPts val="600"/>
              </a:spcBef>
              <a:buSzPct val="100000"/>
              <a:buFont typeface="Arial"/>
              <a:buChar char="•"/>
              <a:defRPr sz="1400"/>
            </a:pPr>
            <a:r>
              <a:rPr lang="sv-SE" noProof="0" dirty="0"/>
              <a:t>Nej! Du har rätt till din lön enligt schema och det ni kommit överens om…</a:t>
            </a:r>
          </a:p>
          <a:p>
            <a:pPr marL="342900" indent="-342900">
              <a:spcBef>
                <a:spcPts val="600"/>
              </a:spcBef>
              <a:buSzPct val="100000"/>
              <a:buFont typeface="Arial"/>
              <a:buChar char="•"/>
              <a:defRPr sz="1400"/>
            </a:pPr>
            <a:r>
              <a:rPr lang="sv-SE" noProof="0" dirty="0"/>
              <a:t>…oavsett vilket väder det blir</a:t>
            </a:r>
          </a:p>
        </p:txBody>
      </p:sp>
      <p:pic>
        <p:nvPicPr>
          <p:cNvPr id="725" name="Bild" descr="Bild"/>
          <p:cNvPicPr>
            <a:picLocks noChangeAspect="1"/>
          </p:cNvPicPr>
          <p:nvPr/>
        </p:nvPicPr>
        <p:blipFill>
          <a:blip r:embed="rId7"/>
          <a:stretch>
            <a:fillRect/>
          </a:stretch>
        </p:blipFill>
        <p:spPr>
          <a:xfrm>
            <a:off x="5465696" y="1063029"/>
            <a:ext cx="2420541" cy="2420542"/>
          </a:xfrm>
          <a:prstGeom prst="rect">
            <a:avLst/>
          </a:prstGeom>
          <a:ln w="12700">
            <a:miter lim="400000"/>
          </a:ln>
        </p:spPr>
      </p:pic>
      <p:pic>
        <p:nvPicPr>
          <p:cNvPr id="726" name="Bild" descr="Bild"/>
          <p:cNvPicPr>
            <a:picLocks noChangeAspect="1"/>
          </p:cNvPicPr>
          <p:nvPr/>
        </p:nvPicPr>
        <p:blipFill>
          <a:blip r:embed="rId8"/>
          <a:stretch>
            <a:fillRect/>
          </a:stretch>
        </p:blipFill>
        <p:spPr>
          <a:xfrm>
            <a:off x="8221541" y="1144653"/>
            <a:ext cx="2996385" cy="2968494"/>
          </a:xfrm>
          <a:prstGeom prst="rect">
            <a:avLst/>
          </a:prstGeom>
          <a:ln w="12700">
            <a:miter lim="400000"/>
          </a:ln>
        </p:spPr>
      </p:pic>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Platshållare för innehåll 7"/>
          <p:cNvSpPr txBox="1"/>
          <p:nvPr/>
        </p:nvSpPr>
        <p:spPr>
          <a:xfrm>
            <a:off x="627708" y="4213295"/>
            <a:ext cx="4228147" cy="10264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a:pPr>
            <a:r>
              <a:rPr lang="sv-SE" noProof="0" dirty="0"/>
              <a:t>Det finns ingen lägsta lön enligt lagen</a:t>
            </a:r>
          </a:p>
          <a:p>
            <a:pPr marL="342900" indent="-342900">
              <a:spcBef>
                <a:spcPts val="300"/>
              </a:spcBef>
              <a:buSzPct val="100000"/>
              <a:buFont typeface="Arial"/>
              <a:buChar char="•"/>
              <a:defRPr sz="1400"/>
            </a:pPr>
            <a:r>
              <a:rPr lang="sv-SE" noProof="0" dirty="0"/>
              <a:t>Lönen fastställs i kollektivavtalet</a:t>
            </a:r>
          </a:p>
          <a:p>
            <a:pPr marL="342900" indent="-342900">
              <a:spcBef>
                <a:spcPts val="300"/>
              </a:spcBef>
              <a:buSzPct val="100000"/>
              <a:buFont typeface="Arial"/>
              <a:buChar char="•"/>
              <a:defRPr sz="1400"/>
            </a:pPr>
            <a:r>
              <a:rPr lang="sv-SE" noProof="0" dirty="0"/>
              <a:t>Lön ska vara pengar och inte prylar</a:t>
            </a:r>
          </a:p>
          <a:p>
            <a:pPr marL="342900" indent="-342900">
              <a:spcBef>
                <a:spcPts val="300"/>
              </a:spcBef>
              <a:buSzPct val="100000"/>
              <a:buFont typeface="Arial"/>
              <a:buChar char="•"/>
              <a:defRPr sz="1400"/>
            </a:pPr>
            <a:r>
              <a:rPr lang="sv-SE" noProof="0" dirty="0"/>
              <a:t>Dumpa inte lönerna eller villkoren</a:t>
            </a:r>
          </a:p>
        </p:txBody>
      </p:sp>
      <p:sp>
        <p:nvSpPr>
          <p:cNvPr id="731" name="Rubrik 5"/>
          <p:cNvSpPr txBox="1"/>
          <p:nvPr/>
        </p:nvSpPr>
        <p:spPr>
          <a:xfrm>
            <a:off x="512233" y="1671893"/>
            <a:ext cx="6578568" cy="2505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Hur mycket ska du ha i lön?</a:t>
            </a:r>
          </a:p>
        </p:txBody>
      </p:sp>
      <p:pic>
        <p:nvPicPr>
          <p:cNvPr id="732" name="Bild" descr="Bild"/>
          <p:cNvPicPr>
            <a:picLocks noChangeAspect="1"/>
          </p:cNvPicPr>
          <p:nvPr/>
        </p:nvPicPr>
        <p:blipFill>
          <a:blip r:embed="rId3"/>
          <a:stretch>
            <a:fillRect/>
          </a:stretch>
        </p:blipFill>
        <p:spPr>
          <a:xfrm>
            <a:off x="7199841" y="1266715"/>
            <a:ext cx="3359118" cy="4324570"/>
          </a:xfrm>
          <a:prstGeom prst="rect">
            <a:avLst/>
          </a:prstGeom>
          <a:ln w="12700">
            <a:miter lim="400000"/>
          </a:ln>
        </p:spPr>
      </p:pic>
      <p:pic>
        <p:nvPicPr>
          <p:cNvPr id="73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 name="Bild" descr="Bild"/>
          <p:cNvPicPr>
            <a:picLocks noChangeAspect="1"/>
          </p:cNvPicPr>
          <p:nvPr/>
        </p:nvPicPr>
        <p:blipFill>
          <a:blip r:embed="rId3"/>
          <a:stretch>
            <a:fillRect/>
          </a:stretch>
        </p:blipFill>
        <p:spPr>
          <a:xfrm>
            <a:off x="826716" y="1016000"/>
            <a:ext cx="4825968" cy="4826000"/>
          </a:xfrm>
          <a:prstGeom prst="rect">
            <a:avLst/>
          </a:prstGeom>
          <a:ln w="12700">
            <a:miter lim="400000"/>
          </a:ln>
        </p:spPr>
      </p:pic>
      <p:sp>
        <p:nvSpPr>
          <p:cNvPr id="738" name="Platshållare för innehåll 7"/>
          <p:cNvSpPr txBox="1"/>
          <p:nvPr/>
        </p:nvSpPr>
        <p:spPr>
          <a:xfrm>
            <a:off x="6233447" y="4685927"/>
            <a:ext cx="3617191" cy="4920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spcBef>
                <a:spcPts val="300"/>
              </a:spcBef>
              <a:defRPr sz="1400"/>
            </a:lvl1pPr>
          </a:lstStyle>
          <a:p>
            <a:r>
              <a:rPr lang="sv-SE" noProof="0" dirty="0"/>
              <a:t>Det är okej att prova ett jobb, men man ska alltid få betalt och ett anställningsbevis</a:t>
            </a:r>
          </a:p>
        </p:txBody>
      </p:sp>
      <p:sp>
        <p:nvSpPr>
          <p:cNvPr id="739" name="Rubrik 5"/>
          <p:cNvSpPr txBox="1"/>
          <p:nvPr/>
        </p:nvSpPr>
        <p:spPr>
          <a:xfrm>
            <a:off x="1595966" y="19810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CE8EB"/>
                </a:solidFill>
              </a:defRPr>
            </a:lvl1pPr>
          </a:lstStyle>
          <a:p>
            <a:r>
              <a:rPr lang="sv-SE" noProof="0" dirty="0"/>
              <a:t>Jobba aldrig gratis!</a:t>
            </a:r>
          </a:p>
        </p:txBody>
      </p:sp>
      <p:pic>
        <p:nvPicPr>
          <p:cNvPr id="74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41" name="Bild" descr="Bild"/>
          <p:cNvPicPr>
            <a:picLocks noChangeAspect="1"/>
          </p:cNvPicPr>
          <p:nvPr/>
        </p:nvPicPr>
        <p:blipFill>
          <a:blip r:embed="rId5"/>
          <a:stretch>
            <a:fillRect/>
          </a:stretch>
        </p:blipFill>
        <p:spPr>
          <a:xfrm>
            <a:off x="6285658" y="2187568"/>
            <a:ext cx="1800818" cy="2318396"/>
          </a:xfrm>
          <a:prstGeom prst="rect">
            <a:avLst/>
          </a:prstGeom>
          <a:ln w="12700">
            <a:miter lim="400000"/>
          </a:ln>
        </p:spPr>
      </p:pic>
      <p:pic>
        <p:nvPicPr>
          <p:cNvPr id="742" name="Bild" descr="Bild"/>
          <p:cNvPicPr>
            <a:picLocks noChangeAspect="1"/>
          </p:cNvPicPr>
          <p:nvPr/>
        </p:nvPicPr>
        <p:blipFill>
          <a:blip r:embed="rId6"/>
          <a:stretch>
            <a:fillRect/>
          </a:stretch>
        </p:blipFill>
        <p:spPr>
          <a:xfrm>
            <a:off x="8454276" y="2297694"/>
            <a:ext cx="1994841" cy="2318396"/>
          </a:xfrm>
          <a:prstGeom prst="rect">
            <a:avLst/>
          </a:prstGeom>
          <a:ln w="12700">
            <a:miter lim="400000"/>
          </a:ln>
        </p:spPr>
      </p:pic>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0" name="Bild" descr="Bild"/>
          <p:cNvPicPr>
            <a:picLocks/>
          </p:cNvPicPr>
          <p:nvPr/>
        </p:nvPicPr>
        <p:blipFill>
          <a:blip r:embed="rId3"/>
          <a:stretch>
            <a:fillRect/>
          </a:stretch>
        </p:blipFill>
        <p:spPr>
          <a:xfrm>
            <a:off x="-25515" y="-3743"/>
            <a:ext cx="12243030" cy="6865486"/>
          </a:xfrm>
          <a:prstGeom prst="rect">
            <a:avLst/>
          </a:prstGeom>
          <a:ln w="12700">
            <a:miter lim="400000"/>
          </a:ln>
        </p:spPr>
      </p:pic>
      <p:sp>
        <p:nvSpPr>
          <p:cNvPr id="762" name="Rubrik 5"/>
          <p:cNvSpPr txBox="1"/>
          <p:nvPr/>
        </p:nvSpPr>
        <p:spPr>
          <a:xfrm>
            <a:off x="512233" y="1671893"/>
            <a:ext cx="7213799" cy="16460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CFC7BF"/>
                </a:solidFill>
              </a:defRPr>
            </a:lvl1pPr>
          </a:lstStyle>
          <a:p>
            <a:r>
              <a:rPr lang="sv-SE" noProof="0" dirty="0"/>
              <a:t>Svartjobb</a:t>
            </a:r>
          </a:p>
        </p:txBody>
      </p:sp>
      <p:sp>
        <p:nvSpPr>
          <p:cNvPr id="763" name="Rubrik 5"/>
          <p:cNvSpPr txBox="1"/>
          <p:nvPr/>
        </p:nvSpPr>
        <p:spPr>
          <a:xfrm>
            <a:off x="592666" y="3022489"/>
            <a:ext cx="466258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FFFFF"/>
                </a:solidFill>
              </a:defRPr>
            </a:pPr>
            <a:r>
              <a:rPr lang="sv-SE" noProof="0" dirty="0"/>
              <a:t>Det finns någon som tjänar på att du jobbar svart, och det är </a:t>
            </a:r>
            <a:r>
              <a:rPr lang="sv-SE" u="sng" noProof="0" dirty="0"/>
              <a:t>inte du!</a:t>
            </a:r>
          </a:p>
        </p:txBody>
      </p:sp>
      <p:pic>
        <p:nvPicPr>
          <p:cNvPr id="76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9" name="Bildobjekt 8" descr="En bild som visar text, drottning&#10;&#10;Automatiskt genererad beskrivning">
            <a:extLst>
              <a:ext uri="{FF2B5EF4-FFF2-40B4-BE49-F238E27FC236}">
                <a16:creationId xmlns:a16="http://schemas.microsoft.com/office/drawing/2014/main" id="{75F51799-677E-1845-8851-90339DA50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6903" y="1015998"/>
            <a:ext cx="6978268" cy="4249859"/>
          </a:xfrm>
          <a:prstGeom prst="rect">
            <a:avLst/>
          </a:prstGeom>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769" name="Bild" descr="Bild"/>
          <p:cNvPicPr>
            <a:picLocks noChangeAspect="1"/>
          </p:cNvPicPr>
          <p:nvPr/>
        </p:nvPicPr>
        <p:blipFill>
          <a:blip r:embed="rId4"/>
          <a:stretch>
            <a:fillRect/>
          </a:stretch>
        </p:blipFill>
        <p:spPr>
          <a:xfrm rot="300000">
            <a:off x="6844062" y="1165402"/>
            <a:ext cx="3366863" cy="4559301"/>
          </a:xfrm>
          <a:prstGeom prst="rect">
            <a:avLst/>
          </a:prstGeom>
          <a:ln w="12700">
            <a:miter lim="400000"/>
          </a:ln>
        </p:spPr>
      </p:pic>
      <p:pic>
        <p:nvPicPr>
          <p:cNvPr id="77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71" name="textruta 1"/>
          <p:cNvSpPr txBox="1"/>
          <p:nvPr/>
        </p:nvSpPr>
        <p:spPr>
          <a:xfrm>
            <a:off x="627708" y="3203945"/>
            <a:ext cx="3228418" cy="2295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600"/>
              </a:spcBef>
              <a:buSzPct val="100000"/>
              <a:buFont typeface="Arial"/>
              <a:buChar char="•"/>
              <a:defRPr sz="1400"/>
            </a:pPr>
            <a:r>
              <a:rPr lang="sv-SE" noProof="0" dirty="0"/>
              <a:t>Regler som facket och arbetsgivaren är överens om och </a:t>
            </a:r>
            <a:br>
              <a:rPr lang="sv-SE" noProof="0" dirty="0"/>
            </a:br>
            <a:r>
              <a:rPr lang="sv-SE" noProof="0" dirty="0"/>
              <a:t>är skyldiga att följa</a:t>
            </a:r>
          </a:p>
          <a:p>
            <a:pPr marL="285750" indent="-285750">
              <a:spcBef>
                <a:spcPts val="600"/>
              </a:spcBef>
              <a:buSzPct val="100000"/>
              <a:buFont typeface="Arial"/>
              <a:buChar char="•"/>
              <a:defRPr sz="1400"/>
            </a:pPr>
            <a:r>
              <a:rPr lang="sv-SE" noProof="0" dirty="0"/>
              <a:t>Lägsta tillåtna lön</a:t>
            </a:r>
          </a:p>
          <a:p>
            <a:pPr marL="285750" indent="-285750">
              <a:spcBef>
                <a:spcPts val="600"/>
              </a:spcBef>
              <a:buSzPct val="100000"/>
              <a:buFont typeface="Arial"/>
              <a:buChar char="•"/>
              <a:defRPr sz="1400"/>
            </a:pPr>
            <a:r>
              <a:rPr lang="sv-SE" noProof="0" dirty="0"/>
              <a:t>Eventuell ob-ersättning och övertidsersättning</a:t>
            </a:r>
          </a:p>
          <a:p>
            <a:pPr marL="285750" indent="-285750">
              <a:spcBef>
                <a:spcPts val="600"/>
              </a:spcBef>
              <a:buSzPct val="100000"/>
              <a:buFont typeface="Arial"/>
              <a:buChar char="•"/>
              <a:defRPr sz="1400"/>
            </a:pPr>
            <a:r>
              <a:rPr lang="sv-SE" noProof="0" dirty="0"/>
              <a:t>Att du är försäkrad på jobbet</a:t>
            </a:r>
          </a:p>
          <a:p>
            <a:pPr marL="285750" indent="-285750">
              <a:spcBef>
                <a:spcPts val="600"/>
              </a:spcBef>
              <a:buSzPct val="100000"/>
              <a:buFont typeface="Arial"/>
              <a:buChar char="•"/>
              <a:defRPr sz="1400"/>
            </a:pPr>
            <a:r>
              <a:rPr lang="sv-SE" noProof="0" dirty="0"/>
              <a:t>Gäller alla på din arbetsplats</a:t>
            </a:r>
          </a:p>
          <a:p>
            <a:pPr marL="285750" indent="-285750">
              <a:spcBef>
                <a:spcPts val="600"/>
              </a:spcBef>
              <a:buSzPct val="100000"/>
              <a:buFont typeface="Arial"/>
              <a:buChar char="•"/>
              <a:defRPr sz="1400"/>
            </a:pPr>
            <a:r>
              <a:rPr lang="sv-SE" noProof="0" dirty="0"/>
              <a:t>Att företag konkurrerar på lika villkor</a:t>
            </a:r>
          </a:p>
        </p:txBody>
      </p:sp>
      <p:sp>
        <p:nvSpPr>
          <p:cNvPr id="772" name="Rubrik 5"/>
          <p:cNvSpPr txBox="1"/>
          <p:nvPr/>
        </p:nvSpPr>
        <p:spPr>
          <a:xfrm>
            <a:off x="575733" y="1036893"/>
            <a:ext cx="6641968"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01704A"/>
                </a:solidFill>
              </a:defRPr>
            </a:lvl1pPr>
          </a:lstStyle>
          <a:p>
            <a:r>
              <a:rPr lang="sv-SE" noProof="0" dirty="0"/>
              <a:t>Vad innebär ett kollektivavtal?</a:t>
            </a:r>
          </a:p>
        </p:txBody>
      </p:sp>
      <p:pic>
        <p:nvPicPr>
          <p:cNvPr id="773" name="Bild" descr="Bild"/>
          <p:cNvPicPr>
            <a:picLocks noChangeAspect="1"/>
          </p:cNvPicPr>
          <p:nvPr/>
        </p:nvPicPr>
        <p:blipFill>
          <a:blip r:embed="rId6"/>
          <a:stretch>
            <a:fillRect/>
          </a:stretch>
        </p:blipFill>
        <p:spPr>
          <a:xfrm>
            <a:off x="5724045" y="3966521"/>
            <a:ext cx="1400796" cy="1803401"/>
          </a:xfrm>
          <a:prstGeom prst="rect">
            <a:avLst/>
          </a:prstGeom>
          <a:ln w="12700">
            <a:miter lim="400000"/>
          </a:ln>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7"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778"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79" name="Bild" descr="Bild"/>
          <p:cNvPicPr>
            <a:picLocks noChangeAspect="1"/>
          </p:cNvPicPr>
          <p:nvPr/>
        </p:nvPicPr>
        <p:blipFill>
          <a:blip r:embed="rId5"/>
          <a:stretch>
            <a:fillRect/>
          </a:stretch>
        </p:blipFill>
        <p:spPr>
          <a:xfrm>
            <a:off x="4941201" y="812708"/>
            <a:ext cx="5946495" cy="4521384"/>
          </a:xfrm>
          <a:prstGeom prst="rect">
            <a:avLst/>
          </a:prstGeom>
          <a:ln w="12700">
            <a:miter lim="400000"/>
          </a:ln>
        </p:spPr>
      </p:pic>
      <p:sp>
        <p:nvSpPr>
          <p:cNvPr id="780" name="Rubrik 5"/>
          <p:cNvSpPr txBox="1"/>
          <p:nvPr/>
        </p:nvSpPr>
        <p:spPr>
          <a:xfrm>
            <a:off x="575733" y="1849693"/>
            <a:ext cx="6641968"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8F172E"/>
                </a:solidFill>
              </a:defRPr>
            </a:pPr>
            <a:r>
              <a:rPr lang="sv-SE" noProof="0" dirty="0"/>
              <a:t>Vad får </a:t>
            </a:r>
          </a:p>
          <a:p>
            <a:pPr>
              <a:lnSpc>
                <a:spcPct val="90000"/>
              </a:lnSpc>
              <a:defRPr sz="6100" b="1" spc="-338">
                <a:solidFill>
                  <a:srgbClr val="8F172E"/>
                </a:solidFill>
              </a:defRPr>
            </a:pPr>
            <a:r>
              <a:rPr lang="sv-SE" noProof="0" dirty="0"/>
              <a:t>man skriva </a:t>
            </a:r>
          </a:p>
          <a:p>
            <a:pPr>
              <a:lnSpc>
                <a:spcPct val="90000"/>
              </a:lnSpc>
              <a:defRPr sz="6100" b="1" spc="-338">
                <a:solidFill>
                  <a:srgbClr val="8F172E"/>
                </a:solidFill>
              </a:defRPr>
            </a:pPr>
            <a:r>
              <a:rPr lang="sv-SE" noProof="0" dirty="0"/>
              <a:t>på nätet?</a:t>
            </a:r>
          </a:p>
        </p:txBody>
      </p:sp>
      <p:sp>
        <p:nvSpPr>
          <p:cNvPr id="781" name="Platshållare för text 4"/>
          <p:cNvSpPr txBox="1">
            <a:spLocks noGrp="1"/>
          </p:cNvSpPr>
          <p:nvPr>
            <p:ph type="body" sz="quarter" idx="4294967295"/>
          </p:nvPr>
        </p:nvSpPr>
        <p:spPr>
          <a:xfrm>
            <a:off x="590172" y="4799942"/>
            <a:ext cx="3595523" cy="1763726"/>
          </a:xfrm>
          <a:prstGeom prst="rect">
            <a:avLst/>
          </a:prstGeom>
        </p:spPr>
        <p:txBody>
          <a:bodyPr>
            <a:normAutofit/>
          </a:bodyPr>
          <a:lstStyle>
            <a:lvl1pPr marL="0" indent="0">
              <a:spcBef>
                <a:spcPts val="300"/>
              </a:spcBef>
              <a:buSzTx/>
              <a:buNone/>
              <a:defRPr sz="1600" b="1" i="1">
                <a:solidFill>
                  <a:srgbClr val="E22619"/>
                </a:solidFill>
              </a:defRPr>
            </a:lvl1pPr>
          </a:lstStyle>
          <a:p>
            <a:r>
              <a:rPr lang="sv-SE" noProof="0" dirty="0"/>
              <a:t>”Det jag just nu tänker skriva på Facebook, skulle jag ha sagt det till min chef?”</a:t>
            </a: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4" name="Nr-160_Handels-Tingvalla_210628.jpg" descr="Nr-160_Handels-Tingvalla_210628.jpg"/>
          <p:cNvPicPr>
            <a:picLocks noChangeAspect="1"/>
          </p:cNvPicPr>
          <p:nvPr/>
        </p:nvPicPr>
        <p:blipFill>
          <a:blip r:embed="rId3"/>
          <a:stretch>
            <a:fillRect/>
          </a:stretch>
        </p:blipFill>
        <p:spPr>
          <a:xfrm>
            <a:off x="0" y="-177800"/>
            <a:ext cx="12192000" cy="8128605"/>
          </a:xfrm>
          <a:prstGeom prst="rect">
            <a:avLst/>
          </a:prstGeom>
          <a:ln w="12700">
            <a:miter lim="400000"/>
          </a:ln>
        </p:spPr>
      </p:pic>
      <p:pic>
        <p:nvPicPr>
          <p:cNvPr id="805" name="Bild" descr="Bild"/>
          <p:cNvPicPr>
            <a:picLocks noChangeAspect="1"/>
          </p:cNvPicPr>
          <p:nvPr/>
        </p:nvPicPr>
        <p:blipFill>
          <a:blip r:embed="rId4"/>
          <a:stretch>
            <a:fillRect/>
          </a:stretch>
        </p:blipFill>
        <p:spPr>
          <a:xfrm>
            <a:off x="492727" y="3641268"/>
            <a:ext cx="2413001" cy="2413001"/>
          </a:xfrm>
          <a:prstGeom prst="rect">
            <a:avLst/>
          </a:prstGeom>
          <a:ln w="12700">
            <a:miter lim="400000"/>
          </a:ln>
        </p:spPr>
      </p:pic>
      <p:sp>
        <p:nvSpPr>
          <p:cNvPr id="806" name="Rubrik 5"/>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12200" b="1" spc="-677">
                <a:solidFill>
                  <a:srgbClr val="FFFFFF"/>
                </a:solidFill>
              </a:defRPr>
            </a:lvl1pPr>
          </a:lstStyle>
          <a:p>
            <a:r>
              <a:rPr lang="sv-SE" noProof="0" dirty="0"/>
              <a:t>155.000</a:t>
            </a:r>
          </a:p>
        </p:txBody>
      </p:sp>
      <p:sp>
        <p:nvSpPr>
          <p:cNvPr id="807" name="Rubrik 5"/>
          <p:cNvSpPr txBox="1"/>
          <p:nvPr/>
        </p:nvSpPr>
        <p:spPr>
          <a:xfrm>
            <a:off x="512233" y="2789086"/>
            <a:ext cx="9052560" cy="609884"/>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FFFFF"/>
                </a:solidFill>
              </a:defRPr>
            </a:lvl1pPr>
          </a:lstStyle>
          <a:p>
            <a:r>
              <a:rPr lang="sv-SE" noProof="0" dirty="0"/>
              <a:t>medlemmar gör skillnad</a:t>
            </a:r>
          </a:p>
        </p:txBody>
      </p:sp>
      <p:sp>
        <p:nvSpPr>
          <p:cNvPr id="808" name="textruta 10"/>
          <p:cNvSpPr txBox="1"/>
          <p:nvPr/>
        </p:nvSpPr>
        <p:spPr>
          <a:xfrm>
            <a:off x="885259" y="4294079"/>
            <a:ext cx="3220929" cy="14064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sz="1400" b="1">
                <a:solidFill>
                  <a:srgbClr val="8F172E"/>
                </a:solidFill>
              </a:defRPr>
            </a:pPr>
            <a:r>
              <a:rPr lang="sv-SE" noProof="0" dirty="0"/>
              <a:t>Medlem för:</a:t>
            </a:r>
          </a:p>
          <a:p>
            <a:pPr>
              <a:spcBef>
                <a:spcPts val="600"/>
              </a:spcBef>
              <a:buSzPct val="100000"/>
              <a:buFont typeface="Arial"/>
              <a:buChar char="•"/>
              <a:defRPr sz="1400" b="1">
                <a:solidFill>
                  <a:srgbClr val="E22619"/>
                </a:solidFill>
              </a:defRPr>
            </a:pPr>
            <a:r>
              <a:rPr lang="sv-SE" noProof="0" dirty="0"/>
              <a:t> Trygghet</a:t>
            </a:r>
          </a:p>
          <a:p>
            <a:pPr>
              <a:spcBef>
                <a:spcPts val="600"/>
              </a:spcBef>
              <a:buSzPct val="100000"/>
              <a:buFont typeface="Arial"/>
              <a:buChar char="•"/>
              <a:defRPr sz="1400" b="1">
                <a:solidFill>
                  <a:srgbClr val="E22619"/>
                </a:solidFill>
              </a:defRPr>
            </a:pPr>
            <a:r>
              <a:rPr lang="sv-SE" noProof="0" dirty="0"/>
              <a:t> Bra löner</a:t>
            </a:r>
          </a:p>
          <a:p>
            <a:pPr>
              <a:spcBef>
                <a:spcPts val="600"/>
              </a:spcBef>
              <a:buSzPct val="100000"/>
              <a:buFont typeface="Arial"/>
              <a:buChar char="•"/>
              <a:defRPr sz="1400" b="1">
                <a:solidFill>
                  <a:srgbClr val="E22619"/>
                </a:solidFill>
              </a:defRPr>
            </a:pPr>
            <a:r>
              <a:rPr lang="sv-SE" noProof="0" dirty="0"/>
              <a:t> Bra villkor</a:t>
            </a:r>
          </a:p>
          <a:p>
            <a:pPr>
              <a:spcBef>
                <a:spcPts val="600"/>
              </a:spcBef>
              <a:buSzPct val="100000"/>
              <a:buFont typeface="Arial"/>
              <a:buChar char="•"/>
              <a:defRPr sz="1400" b="1">
                <a:solidFill>
                  <a:srgbClr val="E22619"/>
                </a:solidFill>
              </a:defRPr>
            </a:pPr>
            <a:r>
              <a:rPr lang="sv-SE" noProof="0" dirty="0"/>
              <a:t> Inflytande</a:t>
            </a:r>
          </a:p>
        </p:txBody>
      </p:sp>
      <p:sp>
        <p:nvSpPr>
          <p:cNvPr id="809" name="Rubrik 5"/>
          <p:cNvSpPr txBox="1"/>
          <p:nvPr/>
        </p:nvSpPr>
        <p:spPr>
          <a:xfrm>
            <a:off x="512233" y="569940"/>
            <a:ext cx="9052560" cy="609884"/>
          </a:xfrm>
          <a:prstGeom prst="rect">
            <a:avLst/>
          </a:prstGeom>
          <a:ln w="12700">
            <a:miter lim="400000"/>
          </a:ln>
          <a:effectLst>
            <a:outerShdw blurRad="254000" dir="5400000" rotWithShape="0">
              <a:srgbClr val="000000">
                <a:alpha val="5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DF5D3"/>
                </a:solidFill>
              </a:defRPr>
            </a:lvl1pPr>
          </a:lstStyle>
          <a:p>
            <a:r>
              <a:rPr lang="sv-SE" noProof="0" dirty="0"/>
              <a:t>Medlemskapets värde</a:t>
            </a:r>
          </a:p>
        </p:txBody>
      </p:sp>
      <p:pic>
        <p:nvPicPr>
          <p:cNvPr id="810"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6"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57" name="Rubrik 5"/>
          <p:cNvSpPr txBox="1"/>
          <p:nvPr/>
        </p:nvSpPr>
        <p:spPr>
          <a:xfrm>
            <a:off x="589425" y="1849693"/>
            <a:ext cx="12192001" cy="2154415"/>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FFFFF"/>
                </a:solidFill>
              </a:defRPr>
            </a:pPr>
            <a:r>
              <a:rPr lang="sv-SE" noProof="0" dirty="0"/>
              <a:t>Din </a:t>
            </a:r>
          </a:p>
          <a:p>
            <a:pPr>
              <a:lnSpc>
                <a:spcPct val="90000"/>
              </a:lnSpc>
              <a:defRPr sz="6100" b="1" spc="-338">
                <a:solidFill>
                  <a:srgbClr val="FFFFFF"/>
                </a:solidFill>
              </a:defRPr>
            </a:pPr>
            <a:r>
              <a:rPr lang="sv-SE" noProof="0" dirty="0"/>
              <a:t>arbetsmiljö</a:t>
            </a:r>
          </a:p>
        </p:txBody>
      </p:sp>
      <p:pic>
        <p:nvPicPr>
          <p:cNvPr id="858"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pic>
        <p:nvPicPr>
          <p:cNvPr id="85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25" name="Bild" descr="Bild"/>
          <p:cNvPicPr>
            <a:picLocks noChangeAspect="1"/>
          </p:cNvPicPr>
          <p:nvPr/>
        </p:nvPicPr>
        <p:blipFill>
          <a:blip r:embed="rId4"/>
          <a:stretch>
            <a:fillRect/>
          </a:stretch>
        </p:blipFill>
        <p:spPr>
          <a:xfrm>
            <a:off x="8960335" y="1431270"/>
            <a:ext cx="1224047" cy="3683001"/>
          </a:xfrm>
          <a:prstGeom prst="rect">
            <a:avLst/>
          </a:prstGeom>
          <a:ln w="12700">
            <a:miter lim="400000"/>
          </a:ln>
        </p:spPr>
      </p:pic>
      <p:sp>
        <p:nvSpPr>
          <p:cNvPr id="126"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pic>
        <p:nvPicPr>
          <p:cNvPr id="127"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28" name="textruta 5"/>
          <p:cNvSpPr txBox="1"/>
          <p:nvPr/>
        </p:nvSpPr>
        <p:spPr>
          <a:xfrm>
            <a:off x="1548485" y="5365717"/>
            <a:ext cx="3727500"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T ex blommarknaden.</a:t>
            </a:r>
          </a:p>
          <a:p>
            <a:pPr algn="ctr">
              <a:defRPr sz="1400"/>
            </a:pPr>
            <a:r>
              <a:rPr lang="sv-SE" noProof="0" dirty="0"/>
              <a:t>Blommor skall vara vackra, färska, billiga etc.</a:t>
            </a:r>
          </a:p>
        </p:txBody>
      </p:sp>
      <p:sp>
        <p:nvSpPr>
          <p:cNvPr id="129" name="textruta 8"/>
          <p:cNvSpPr txBox="1"/>
          <p:nvPr/>
        </p:nvSpPr>
        <p:spPr>
          <a:xfrm>
            <a:off x="5485458" y="5365717"/>
            <a:ext cx="5886668"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Arbetsmarknaden, där människor säljer arbete. </a:t>
            </a:r>
          </a:p>
          <a:p>
            <a:pPr algn="ctr">
              <a:defRPr sz="1400"/>
            </a:pPr>
            <a:r>
              <a:rPr lang="sv-SE" noProof="0" dirty="0"/>
              <a:t>Inte en vara som andra. Det handlar om människor!</a:t>
            </a:r>
          </a:p>
        </p:txBody>
      </p:sp>
      <p:sp>
        <p:nvSpPr>
          <p:cNvPr id="130" name="textruta 5"/>
          <p:cNvSpPr txBox="1"/>
          <p:nvPr/>
        </p:nvSpPr>
        <p:spPr>
          <a:xfrm>
            <a:off x="1328591" y="1794643"/>
            <a:ext cx="4449862" cy="412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2200" b="1">
                <a:solidFill>
                  <a:srgbClr val="F08701"/>
                </a:solidFill>
              </a:defRPr>
            </a:lvl1pPr>
          </a:lstStyle>
          <a:p>
            <a:r>
              <a:rPr lang="sv-SE" noProof="0" dirty="0"/>
              <a:t>Saker säljs på olika marknader</a:t>
            </a:r>
          </a:p>
        </p:txBody>
      </p:sp>
      <p:pic>
        <p:nvPicPr>
          <p:cNvPr id="131" name="Bild" descr="Bild"/>
          <p:cNvPicPr>
            <a:picLocks noChangeAspect="1"/>
          </p:cNvPicPr>
          <p:nvPr/>
        </p:nvPicPr>
        <p:blipFill>
          <a:blip r:embed="rId6"/>
          <a:stretch>
            <a:fillRect/>
          </a:stretch>
        </p:blipFill>
        <p:spPr>
          <a:xfrm>
            <a:off x="1342333" y="2501452"/>
            <a:ext cx="4139804" cy="2032896"/>
          </a:xfrm>
          <a:prstGeom prst="rect">
            <a:avLst/>
          </a:prstGeom>
          <a:ln w="12700">
            <a:miter lim="400000"/>
          </a:ln>
        </p:spPr>
      </p:pic>
      <p:pic>
        <p:nvPicPr>
          <p:cNvPr id="132" name="Bild" descr="Bild"/>
          <p:cNvPicPr>
            <a:picLocks noChangeAspect="1"/>
          </p:cNvPicPr>
          <p:nvPr/>
        </p:nvPicPr>
        <p:blipFill>
          <a:blip r:embed="rId7"/>
          <a:stretch>
            <a:fillRect/>
          </a:stretch>
        </p:blipFill>
        <p:spPr>
          <a:xfrm>
            <a:off x="6673202" y="1431270"/>
            <a:ext cx="1285498" cy="3683001"/>
          </a:xfrm>
          <a:prstGeom prst="rect">
            <a:avLst/>
          </a:prstGeom>
          <a:ln w="12700">
            <a:miter lim="400000"/>
          </a:ln>
        </p:spPr>
      </p:pic>
      <p:pic>
        <p:nvPicPr>
          <p:cNvPr id="133" name="Bild" descr="Bild"/>
          <p:cNvPicPr>
            <a:picLocks noChangeAspect="1"/>
          </p:cNvPicPr>
          <p:nvPr/>
        </p:nvPicPr>
        <p:blipFill>
          <a:blip r:embed="rId8"/>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6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63"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64" name="Platshållare för innehåll 2"/>
          <p:cNvSpPr txBox="1"/>
          <p:nvPr/>
        </p:nvSpPr>
        <p:spPr>
          <a:xfrm>
            <a:off x="688659" y="1820068"/>
            <a:ext cx="3766034" cy="68275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marL="342900" indent="-342900">
              <a:spcBef>
                <a:spcPts val="300"/>
              </a:spcBef>
              <a:buSzPct val="100000"/>
              <a:buFont typeface="Arial"/>
              <a:buChar char="•"/>
              <a:defRPr sz="1400" b="1"/>
            </a:lvl1pPr>
          </a:lstStyle>
          <a:p>
            <a:r>
              <a:rPr lang="sv-SE" noProof="0" dirty="0"/>
              <a:t>Skyddsutrustning är viktig</a:t>
            </a:r>
            <a:endParaRPr lang="sv-SE" sz="2200" noProof="0" dirty="0"/>
          </a:p>
        </p:txBody>
      </p:sp>
      <p:pic>
        <p:nvPicPr>
          <p:cNvPr id="86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66"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6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9"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0"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1"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72" name="Platshållare för innehåll 2"/>
          <p:cNvSpPr txBox="1"/>
          <p:nvPr/>
        </p:nvSpPr>
        <p:spPr>
          <a:xfrm>
            <a:off x="688659" y="1820068"/>
            <a:ext cx="3766034" cy="113182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306F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pPr>
            <a:r>
              <a:rPr lang="sv-SE" noProof="0" dirty="0"/>
              <a:t>Var vaksam för ojämn eller för hög arbetsbelastning</a:t>
            </a:r>
            <a:endParaRPr lang="sv-SE" sz="2200" noProof="0" dirty="0"/>
          </a:p>
        </p:txBody>
      </p:sp>
      <p:pic>
        <p:nvPicPr>
          <p:cNvPr id="873"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74"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7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7"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8"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9"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0" name="Platshållare för innehåll 2"/>
          <p:cNvSpPr txBox="1"/>
          <p:nvPr/>
        </p:nvSpPr>
        <p:spPr>
          <a:xfrm>
            <a:off x="688659" y="1820068"/>
            <a:ext cx="3766034" cy="13901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D6E4C"/>
              </a:buClr>
              <a:buSzPct val="100000"/>
              <a:buFont typeface="Arial"/>
              <a:buChar char="•"/>
              <a:defRPr sz="1400" b="1">
                <a:solidFill>
                  <a:srgbClr val="306F4E"/>
                </a:solidFill>
              </a:defRPr>
            </a:pPr>
            <a:r>
              <a:rPr lang="sv-SE" noProof="0" dirty="0"/>
              <a:t>Skyddsutrustning är viktig</a:t>
            </a:r>
            <a:endParaRPr lang="sv-SE" sz="2200" noProof="0" dirty="0"/>
          </a:p>
          <a:p>
            <a:pPr marL="342900" indent="-342900">
              <a:spcBef>
                <a:spcPts val="300"/>
              </a:spcBef>
              <a:buClr>
                <a:srgbClr val="2D6E4C"/>
              </a:buClr>
              <a:buSzPct val="100000"/>
              <a:buFont typeface="Arial"/>
              <a:buChar char="•"/>
              <a:defRPr sz="1400" b="1">
                <a:solidFill>
                  <a:srgbClr val="306F4E"/>
                </a:solidFill>
              </a:defRPr>
            </a:pPr>
            <a:r>
              <a:rPr lang="sv-SE" noProof="0" dirty="0"/>
              <a:t>Var vaksam för ojämn eller för hög arbetsbelastning</a:t>
            </a:r>
            <a:endParaRPr lang="sv-SE" sz="2200" noProof="0" dirty="0"/>
          </a:p>
          <a:p>
            <a:pPr marL="342900" indent="-342900">
              <a:spcBef>
                <a:spcPts val="300"/>
              </a:spcBef>
              <a:buClr>
                <a:srgbClr val="000000"/>
              </a:buClr>
              <a:buSzPct val="100000"/>
              <a:buFont typeface="Arial"/>
              <a:buChar char="•"/>
              <a:defRPr sz="1400" b="1"/>
            </a:pPr>
            <a:r>
              <a:rPr lang="sv-SE" noProof="0" dirty="0"/>
              <a:t>Mobbning, diskriminering och </a:t>
            </a:r>
            <a:br>
              <a:rPr lang="sv-SE" noProof="0" dirty="0"/>
            </a:br>
            <a:r>
              <a:rPr lang="sv-SE" noProof="0" dirty="0"/>
              <a:t>psyko-sociala problem är viktiga arbetsmiljöfrågor att motverka</a:t>
            </a:r>
          </a:p>
        </p:txBody>
      </p:sp>
      <p:pic>
        <p:nvPicPr>
          <p:cNvPr id="881"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82"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83"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5"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86"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87"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8" name="Platshållare för innehåll 2"/>
          <p:cNvSpPr txBox="1"/>
          <p:nvPr/>
        </p:nvSpPr>
        <p:spPr>
          <a:xfrm>
            <a:off x="688659" y="1820068"/>
            <a:ext cx="3766034" cy="2063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F6E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000000"/>
              </a:buClr>
              <a:buSzPct val="100000"/>
              <a:buFont typeface="Arial"/>
              <a:buChar char="•"/>
              <a:defRPr sz="1400" b="1"/>
            </a:pPr>
            <a:r>
              <a:rPr lang="sv-SE" noProof="0" dirty="0"/>
              <a:t>Arbetsmiljölagen ska följas</a:t>
            </a:r>
            <a:endParaRPr lang="sv-SE" sz="2200" noProof="0" dirty="0"/>
          </a:p>
        </p:txBody>
      </p:sp>
      <p:pic>
        <p:nvPicPr>
          <p:cNvPr id="889"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0"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1"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3"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94"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95"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96" name="Platshållare för innehåll 2"/>
          <p:cNvSpPr txBox="1"/>
          <p:nvPr/>
        </p:nvSpPr>
        <p:spPr>
          <a:xfrm>
            <a:off x="688659" y="1820068"/>
            <a:ext cx="3766034" cy="21521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SzPct val="100000"/>
              <a:buFont typeface="Arial"/>
              <a:buChar char="•"/>
              <a:defRPr sz="1400" b="1">
                <a:solidFill>
                  <a:srgbClr val="2F6E4D"/>
                </a:solidFill>
              </a:defRPr>
            </a:pPr>
            <a:r>
              <a:rPr lang="sv-SE" noProof="0" dirty="0"/>
              <a:t>Arbetsmiljölagen ska följas</a:t>
            </a:r>
            <a:endParaRPr lang="sv-SE" sz="2200" noProof="0" dirty="0"/>
          </a:p>
          <a:p>
            <a:pPr marL="342900" indent="-342900">
              <a:spcBef>
                <a:spcPts val="600"/>
              </a:spcBef>
              <a:buSzPct val="100000"/>
              <a:buFont typeface="Arial"/>
              <a:buChar char="•"/>
              <a:defRPr sz="1400" b="1"/>
            </a:pPr>
            <a:r>
              <a:rPr lang="sv-SE" noProof="0" dirty="0"/>
              <a:t>Rån, hot och våld – ett stort arbetsmiljöproblem i branschen</a:t>
            </a:r>
          </a:p>
        </p:txBody>
      </p:sp>
      <p:pic>
        <p:nvPicPr>
          <p:cNvPr id="897"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8"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90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903"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904" name="Platshållare för innehåll 2"/>
          <p:cNvSpPr txBox="1"/>
          <p:nvPr/>
        </p:nvSpPr>
        <p:spPr>
          <a:xfrm>
            <a:off x="688659" y="1820068"/>
            <a:ext cx="3766034" cy="25545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D6F4D"/>
              </a:buClr>
              <a:buSzPct val="100000"/>
              <a:buFont typeface="Arial"/>
              <a:buChar char="•"/>
              <a:defRPr sz="1400" b="1">
                <a:solidFill>
                  <a:srgbClr val="2F6F4C"/>
                </a:solidFill>
              </a:defRPr>
            </a:pPr>
            <a:r>
              <a:rPr lang="sv-SE" noProof="0" dirty="0"/>
              <a:t>Skyddsutrustning är viktig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Var vaksam för ojämn eller för hög arbetsbelastning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Arbetsmiljölagen ska följas</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Rån, hot och våld – ett stort arbetsmiljöproblem i branschen</a:t>
            </a:r>
            <a:endParaRPr lang="sv-SE" sz="2200" noProof="0" dirty="0"/>
          </a:p>
          <a:p>
            <a:pPr marL="342900" indent="-342900">
              <a:spcBef>
                <a:spcPts val="600"/>
              </a:spcBef>
              <a:buSzPct val="100000"/>
              <a:buFont typeface="Arial"/>
              <a:buChar char="•"/>
              <a:defRPr sz="1400" b="1"/>
            </a:pPr>
            <a:r>
              <a:rPr lang="sv-SE" noProof="0" dirty="0"/>
              <a:t>2–3 butiker rånas varje dag</a:t>
            </a:r>
            <a:endParaRPr lang="sv-SE" sz="2200" noProof="0" dirty="0"/>
          </a:p>
        </p:txBody>
      </p:sp>
      <p:pic>
        <p:nvPicPr>
          <p:cNvPr id="90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906"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90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10" name="Rubrik 5"/>
          <p:cNvSpPr txBox="1"/>
          <p:nvPr/>
        </p:nvSpPr>
        <p:spPr>
          <a:xfrm>
            <a:off x="575733" y="2649793"/>
            <a:ext cx="8287809"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8F172E"/>
                </a:solidFill>
              </a:defRPr>
            </a:lvl1pPr>
          </a:lstStyle>
          <a:p>
            <a:r>
              <a:rPr lang="sv-SE" noProof="0" dirty="0"/>
              <a:t>Skyddsombudet</a:t>
            </a:r>
          </a:p>
        </p:txBody>
      </p:sp>
      <p:pic>
        <p:nvPicPr>
          <p:cNvPr id="9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12"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13" name="• Utses av facket…"/>
          <p:cNvSpPr txBox="1"/>
          <p:nvPr/>
        </p:nvSpPr>
        <p:spPr>
          <a:xfrm>
            <a:off x="582471" y="4054861"/>
            <a:ext cx="5903948"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defRPr sz="3600" b="1" spc="-200">
                <a:solidFill>
                  <a:srgbClr val="8F172E"/>
                </a:solidFill>
              </a:defRPr>
            </a:pPr>
            <a:r>
              <a:rPr lang="sv-SE" noProof="0" dirty="0"/>
              <a:t>• Utses av facket</a:t>
            </a:r>
          </a:p>
          <a:p>
            <a:pPr>
              <a:defRPr sz="3600" b="1" spc="-200">
                <a:solidFill>
                  <a:srgbClr val="8F172E"/>
                </a:solidFill>
              </a:defRPr>
            </a:pPr>
            <a:r>
              <a:rPr lang="sv-SE" noProof="0" dirty="0"/>
              <a:t>• Kollar arbetsmiljön på jobbet</a:t>
            </a:r>
          </a:p>
        </p:txBody>
      </p:sp>
      <p:pic>
        <p:nvPicPr>
          <p:cNvPr id="914" name="Bild" descr="Bild"/>
          <p:cNvPicPr>
            <a:picLocks noChangeAspect="1"/>
          </p:cNvPicPr>
          <p:nvPr/>
        </p:nvPicPr>
        <p:blipFill>
          <a:blip r:embed="rId5"/>
          <a:stretch>
            <a:fillRect/>
          </a:stretch>
        </p:blipFill>
        <p:spPr>
          <a:xfrm>
            <a:off x="6870424" y="1448985"/>
            <a:ext cx="3586153" cy="6850529"/>
          </a:xfrm>
          <a:prstGeom prst="rect">
            <a:avLst/>
          </a:prstGeom>
          <a:ln w="12700">
            <a:miter lim="400000"/>
          </a:ln>
        </p:spPr>
      </p:pic>
      <p:pic>
        <p:nvPicPr>
          <p:cNvPr id="915" name="Bild" descr="Bild"/>
          <p:cNvPicPr>
            <a:picLocks noChangeAspect="1"/>
          </p:cNvPicPr>
          <p:nvPr/>
        </p:nvPicPr>
        <p:blipFill>
          <a:blip r:embed="rId6"/>
          <a:stretch>
            <a:fillRect/>
          </a:stretch>
        </p:blipFill>
        <p:spPr>
          <a:xfrm>
            <a:off x="9014600" y="5304083"/>
            <a:ext cx="257584" cy="257584"/>
          </a:xfrm>
          <a:prstGeom prst="rect">
            <a:avLst/>
          </a:prstGeom>
          <a:ln w="12700">
            <a:miter lim="400000"/>
          </a:ln>
        </p:spPr>
      </p:pic>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 name="Platshållare för text 2"/>
          <p:cNvSpPr txBox="1">
            <a:spLocks noGrp="1"/>
          </p:cNvSpPr>
          <p:nvPr>
            <p:ph type="body" sz="quarter" idx="4294967295"/>
          </p:nvPr>
        </p:nvSpPr>
        <p:spPr>
          <a:xfrm>
            <a:off x="688659" y="4069025"/>
            <a:ext cx="7727339" cy="2093270"/>
          </a:xfrm>
          <a:prstGeom prst="rect">
            <a:avLst/>
          </a:prstGeom>
        </p:spPr>
        <p:txBody>
          <a:bodyPr numCol="2" spcCol="386366">
            <a:normAutofit/>
          </a:bodyPr>
          <a:lstStyle/>
          <a:p>
            <a:pPr>
              <a:spcBef>
                <a:spcPts val="300"/>
              </a:spcBef>
              <a:defRPr sz="1400"/>
            </a:pPr>
            <a:r>
              <a:rPr lang="sv-SE" noProof="0" dirty="0"/>
              <a:t>Sexuella trakasserier är ALDRIG ok! </a:t>
            </a:r>
          </a:p>
          <a:p>
            <a:pPr>
              <a:spcBef>
                <a:spcPts val="300"/>
              </a:spcBef>
              <a:defRPr sz="1400"/>
            </a:pPr>
            <a:r>
              <a:rPr lang="sv-SE" noProof="0" dirty="0"/>
              <a:t>Vår egen bransch är inte förskonad. </a:t>
            </a:r>
          </a:p>
          <a:p>
            <a:pPr>
              <a:spcBef>
                <a:spcPts val="300"/>
              </a:spcBef>
              <a:defRPr sz="1400"/>
            </a:pPr>
            <a:r>
              <a:rPr lang="sv-SE" noProof="0" dirty="0"/>
              <a:t>Handels grundläggande värderingar handlar om alla människors lika värde, rättvisa och goda arbetsvillkor.</a:t>
            </a:r>
          </a:p>
          <a:p>
            <a:pPr>
              <a:spcBef>
                <a:spcPts val="300"/>
              </a:spcBef>
              <a:defRPr sz="1400"/>
            </a:pPr>
            <a:r>
              <a:rPr lang="sv-SE" noProof="0" dirty="0"/>
              <a:t>Säg ifrån och markera!</a:t>
            </a:r>
          </a:p>
          <a:p>
            <a:pPr>
              <a:spcBef>
                <a:spcPts val="300"/>
              </a:spcBef>
              <a:defRPr sz="1400"/>
            </a:pPr>
            <a:r>
              <a:rPr lang="sv-SE" noProof="0" dirty="0"/>
              <a:t>Det är alltid arbetsgivaren som ansvarar för arbetsmiljön. </a:t>
            </a:r>
          </a:p>
          <a:p>
            <a:pPr marL="0" indent="0">
              <a:spcBef>
                <a:spcPts val="1200"/>
              </a:spcBef>
              <a:buSzTx/>
              <a:buNone/>
              <a:defRPr sz="1400"/>
            </a:pPr>
            <a:r>
              <a:rPr lang="sv-SE" noProof="0" dirty="0"/>
              <a:t>Om du eller någon </a:t>
            </a:r>
            <a:br>
              <a:rPr lang="sv-SE" noProof="0" dirty="0"/>
            </a:br>
            <a:r>
              <a:rPr lang="sv-SE" noProof="0" dirty="0"/>
              <a:t>på arbetsplatsen skulle </a:t>
            </a:r>
            <a:br>
              <a:rPr lang="sv-SE" noProof="0" dirty="0"/>
            </a:br>
            <a:r>
              <a:rPr lang="sv-SE" noProof="0" dirty="0"/>
              <a:t>drabbas av trakasserier, </a:t>
            </a:r>
            <a:br>
              <a:rPr lang="sv-SE" noProof="0" dirty="0"/>
            </a:br>
            <a:r>
              <a:rPr lang="sv-SE" noProof="0" dirty="0"/>
              <a:t>gör så här:</a:t>
            </a:r>
          </a:p>
          <a:p>
            <a:pPr>
              <a:spcBef>
                <a:spcPts val="600"/>
              </a:spcBef>
              <a:defRPr sz="1400"/>
            </a:pPr>
            <a:r>
              <a:rPr lang="sv-SE" noProof="0" dirty="0"/>
              <a:t>Säg ifrån!</a:t>
            </a:r>
          </a:p>
          <a:p>
            <a:pPr>
              <a:spcBef>
                <a:spcPts val="300"/>
              </a:spcBef>
              <a:defRPr sz="1400"/>
            </a:pPr>
            <a:r>
              <a:rPr lang="sv-SE" noProof="0" dirty="0"/>
              <a:t>Dokumentera vad som hänt!</a:t>
            </a:r>
          </a:p>
          <a:p>
            <a:pPr>
              <a:spcBef>
                <a:spcPts val="300"/>
              </a:spcBef>
              <a:defRPr sz="1400"/>
            </a:pPr>
            <a:r>
              <a:rPr lang="sv-SE" noProof="0" dirty="0"/>
              <a:t>Berätta för din chef!</a:t>
            </a:r>
          </a:p>
        </p:txBody>
      </p:sp>
      <p:pic>
        <p:nvPicPr>
          <p:cNvPr id="929"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930"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Din arbetsmiljö</a:t>
            </a:r>
          </a:p>
        </p:txBody>
      </p:sp>
      <p:pic>
        <p:nvPicPr>
          <p:cNvPr id="931" name="Bild" descr="Bild"/>
          <p:cNvPicPr>
            <a:picLocks noChangeAspect="1"/>
          </p:cNvPicPr>
          <p:nvPr/>
        </p:nvPicPr>
        <p:blipFill>
          <a:blip r:embed="rId4"/>
          <a:stretch>
            <a:fillRect/>
          </a:stretch>
        </p:blipFill>
        <p:spPr>
          <a:xfrm>
            <a:off x="704850" y="1003795"/>
            <a:ext cx="10985500" cy="5149807"/>
          </a:xfrm>
          <a:prstGeom prst="rect">
            <a:avLst/>
          </a:prstGeom>
          <a:ln w="12700">
            <a:miter lim="400000"/>
          </a:ln>
        </p:spPr>
      </p:pic>
      <p:sp>
        <p:nvSpPr>
          <p:cNvPr id="932" name="Läs mer på: https://handels.se/medlem/arbetsmiljo/metoo/"/>
          <p:cNvSpPr txBox="1"/>
          <p:nvPr/>
        </p:nvSpPr>
        <p:spPr>
          <a:xfrm>
            <a:off x="696159" y="6183003"/>
            <a:ext cx="5014650" cy="2888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spcBef>
                <a:spcPts val="600"/>
              </a:spcBef>
              <a:buFont typeface="Arial"/>
              <a:defRPr sz="1400" b="1">
                <a:solidFill>
                  <a:srgbClr val="E22619"/>
                </a:solidFill>
              </a:defRPr>
            </a:pPr>
            <a:r>
              <a:rPr lang="sv-SE" noProof="0" dirty="0">
                <a:solidFill>
                  <a:srgbClr val="8F172E"/>
                </a:solidFill>
              </a:rPr>
              <a:t>Läs mer på: </a:t>
            </a:r>
            <a:r>
              <a:rPr lang="sv-SE" noProof="0" dirty="0"/>
              <a:t>https://handels.se/medlem/arbetsmiljo/metoo/</a:t>
            </a: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1" name="Bild" descr="Bild"/>
          <p:cNvPicPr>
            <a:picLocks/>
          </p:cNvPicPr>
          <p:nvPr/>
        </p:nvPicPr>
        <p:blipFill>
          <a:blip r:embed="rId3"/>
          <a:stretch>
            <a:fillRect/>
          </a:stretch>
        </p:blipFill>
        <p:spPr>
          <a:xfrm>
            <a:off x="0" y="-1963"/>
            <a:ext cx="12192001" cy="6861926"/>
          </a:xfrm>
          <a:prstGeom prst="rect">
            <a:avLst/>
          </a:prstGeom>
          <a:ln w="12700">
            <a:miter lim="400000"/>
          </a:ln>
        </p:spPr>
      </p:pic>
      <p:pic>
        <p:nvPicPr>
          <p:cNvPr id="952" name="Bild" descr="Bild"/>
          <p:cNvPicPr>
            <a:picLocks noChangeAspect="1"/>
          </p:cNvPicPr>
          <p:nvPr/>
        </p:nvPicPr>
        <p:blipFill>
          <a:blip r:embed="rId4"/>
          <a:srcRect b="64448"/>
          <a:stretch>
            <a:fillRect/>
          </a:stretch>
        </p:blipFill>
        <p:spPr>
          <a:xfrm>
            <a:off x="8363067" y="1090201"/>
            <a:ext cx="1342683" cy="1436262"/>
          </a:xfrm>
          <a:prstGeom prst="rect">
            <a:avLst/>
          </a:prstGeom>
          <a:ln w="12700">
            <a:miter lim="400000"/>
          </a:ln>
        </p:spPr>
      </p:pic>
      <p:pic>
        <p:nvPicPr>
          <p:cNvPr id="953" name="Bild" descr="Bild"/>
          <p:cNvPicPr>
            <a:picLocks noChangeAspect="1"/>
          </p:cNvPicPr>
          <p:nvPr/>
        </p:nvPicPr>
        <p:blipFill>
          <a:blip r:embed="rId5"/>
          <a:stretch>
            <a:fillRect/>
          </a:stretch>
        </p:blipFill>
        <p:spPr>
          <a:xfrm>
            <a:off x="826716" y="1016000"/>
            <a:ext cx="4826001" cy="4826000"/>
          </a:xfrm>
          <a:prstGeom prst="rect">
            <a:avLst/>
          </a:prstGeom>
          <a:ln w="12700">
            <a:miter lim="400000"/>
          </a:ln>
        </p:spPr>
      </p:pic>
      <p:sp>
        <p:nvSpPr>
          <p:cNvPr id="954" name="Rubrik 5"/>
          <p:cNvSpPr txBox="1"/>
          <p:nvPr/>
        </p:nvSpPr>
        <p:spPr>
          <a:xfrm>
            <a:off x="1291166" y="2019189"/>
            <a:ext cx="4667284"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11000" b="1" spc="-611">
                <a:solidFill>
                  <a:srgbClr val="25AC8D"/>
                </a:solidFill>
              </a:defRPr>
            </a:pPr>
            <a:r>
              <a:rPr lang="sv-SE" noProof="0" dirty="0"/>
              <a:t>Under </a:t>
            </a:r>
          </a:p>
          <a:p>
            <a:pPr>
              <a:lnSpc>
                <a:spcPct val="90000"/>
              </a:lnSpc>
              <a:defRPr sz="11000" b="1" spc="-611">
                <a:solidFill>
                  <a:srgbClr val="25AC8D"/>
                </a:solidFill>
              </a:defRPr>
            </a:pPr>
            <a:r>
              <a:rPr lang="sv-SE" noProof="0" dirty="0"/>
              <a:t>18 år?</a:t>
            </a:r>
          </a:p>
        </p:txBody>
      </p:sp>
      <p:pic>
        <p:nvPicPr>
          <p:cNvPr id="9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956" name="Platshållare för innehåll 2"/>
          <p:cNvSpPr txBox="1">
            <a:spLocks noGrp="1"/>
          </p:cNvSpPr>
          <p:nvPr>
            <p:ph type="body" sz="quarter" idx="4294967295"/>
          </p:nvPr>
        </p:nvSpPr>
        <p:spPr>
          <a:xfrm>
            <a:off x="6294139" y="2593999"/>
            <a:ext cx="3528391" cy="3240361"/>
          </a:xfrm>
          <a:prstGeom prst="rect">
            <a:avLst/>
          </a:prstGeom>
        </p:spPr>
        <p:txBody>
          <a:bodyPr>
            <a:normAutofit/>
          </a:bodyPr>
          <a:lstStyle/>
          <a:p>
            <a:pPr marL="0" indent="0">
              <a:spcBef>
                <a:spcPts val="600"/>
              </a:spcBef>
              <a:buSzTx/>
              <a:buNone/>
              <a:defRPr sz="1400" b="1"/>
            </a:pPr>
            <a:r>
              <a:rPr lang="sv-SE" noProof="0" dirty="0"/>
              <a:t>Då gäller särskilda regler, bland annat:</a:t>
            </a:r>
          </a:p>
          <a:p>
            <a:pPr>
              <a:spcBef>
                <a:spcPts val="600"/>
              </a:spcBef>
              <a:defRPr sz="1400"/>
            </a:pPr>
            <a:r>
              <a:rPr lang="sv-SE" noProof="0" dirty="0"/>
              <a:t>Äldre barn (under 16 år) får bara ha lätt och ofarligt arbete som inte innebär stort ansvarstagande. Inte arbeta i miljöer där det finns risk för våld och aldrig sälja åldersreglerade varor som snus, alkohol och tobak.</a:t>
            </a:r>
          </a:p>
          <a:p>
            <a:pPr>
              <a:spcBef>
                <a:spcPts val="600"/>
              </a:spcBef>
              <a:defRPr sz="1400"/>
            </a:pPr>
            <a:r>
              <a:rPr lang="sv-SE" noProof="0" dirty="0"/>
              <a:t>Ungdomar (under 18) får inte utföra </a:t>
            </a:r>
            <a:br>
              <a:rPr lang="sv-SE" noProof="0" dirty="0"/>
            </a:br>
            <a:r>
              <a:rPr lang="sv-SE" noProof="0" dirty="0"/>
              <a:t>arbete som innebär särskilda risker. </a:t>
            </a:r>
            <a:br>
              <a:rPr lang="sv-SE" noProof="0" dirty="0"/>
            </a:br>
            <a:r>
              <a:rPr lang="sv-SE" noProof="0" dirty="0"/>
              <a:t>Aldrig transportera pengar utanför arbetsplatsen. </a:t>
            </a:r>
          </a:p>
          <a:p>
            <a:pPr>
              <a:spcBef>
                <a:spcPts val="600"/>
              </a:spcBef>
              <a:defRPr sz="1400"/>
            </a:pPr>
            <a:r>
              <a:rPr lang="sv-SE" noProof="0" dirty="0"/>
              <a:t>Du får inte jobba hur sent som helst </a:t>
            </a:r>
            <a:br>
              <a:rPr lang="sv-SE" noProof="0" dirty="0"/>
            </a:br>
            <a:r>
              <a:rPr lang="sv-SE" noProof="0" dirty="0"/>
              <a:t>eller för många timmar.</a:t>
            </a:r>
          </a:p>
        </p:txBody>
      </p:sp>
      <p:pic>
        <p:nvPicPr>
          <p:cNvPr id="957" name="Bild" descr="Bild"/>
          <p:cNvPicPr>
            <a:picLocks noChangeAspect="1"/>
          </p:cNvPicPr>
          <p:nvPr/>
        </p:nvPicPr>
        <p:blipFill>
          <a:blip r:embed="rId7"/>
          <a:srcRect b="60288"/>
          <a:stretch>
            <a:fillRect/>
          </a:stretch>
        </p:blipFill>
        <p:spPr>
          <a:xfrm>
            <a:off x="7463194" y="967964"/>
            <a:ext cx="1342683" cy="1558721"/>
          </a:xfrm>
          <a:prstGeom prst="rect">
            <a:avLst/>
          </a:prstGeom>
          <a:ln w="12700">
            <a:miter lim="400000"/>
          </a:ln>
        </p:spPr>
      </p:pic>
      <p:pic>
        <p:nvPicPr>
          <p:cNvPr id="958" name="Bild" descr="Bild"/>
          <p:cNvPicPr>
            <a:picLocks noChangeAspect="1"/>
          </p:cNvPicPr>
          <p:nvPr/>
        </p:nvPicPr>
        <p:blipFill>
          <a:blip r:embed="rId8"/>
          <a:srcRect b="61805"/>
          <a:stretch>
            <a:fillRect/>
          </a:stretch>
        </p:blipFill>
        <p:spPr>
          <a:xfrm>
            <a:off x="6458248" y="1017970"/>
            <a:ext cx="1378688" cy="1508683"/>
          </a:xfrm>
          <a:prstGeom prst="rect">
            <a:avLst/>
          </a:prstGeom>
          <a:ln w="12700">
            <a:miter lim="400000"/>
          </a:ln>
        </p:spPr>
      </p:pic>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04" name="Bild" descr="Bild"/>
          <p:cNvPicPr>
            <a:picLocks noChangeAspect="1"/>
          </p:cNvPicPr>
          <p:nvPr/>
        </p:nvPicPr>
        <p:blipFill>
          <a:blip r:embed="rId4"/>
          <a:stretch>
            <a:fillRect/>
          </a:stretch>
        </p:blipFill>
        <p:spPr>
          <a:xfrm>
            <a:off x="9907758" y="1642752"/>
            <a:ext cx="2851406" cy="8356601"/>
          </a:xfrm>
          <a:prstGeom prst="rect">
            <a:avLst/>
          </a:prstGeom>
          <a:ln w="12700">
            <a:miter lim="400000"/>
          </a:ln>
        </p:spPr>
      </p:pic>
      <p:pic>
        <p:nvPicPr>
          <p:cNvPr id="1005" name="Bild" descr="Bild"/>
          <p:cNvPicPr>
            <a:picLocks noChangeAspect="1"/>
          </p:cNvPicPr>
          <p:nvPr/>
        </p:nvPicPr>
        <p:blipFill>
          <a:blip r:embed="rId5"/>
          <a:stretch>
            <a:fillRect/>
          </a:stretch>
        </p:blipFill>
        <p:spPr>
          <a:xfrm>
            <a:off x="7517466" y="1220055"/>
            <a:ext cx="3149347" cy="8915401"/>
          </a:xfrm>
          <a:prstGeom prst="rect">
            <a:avLst/>
          </a:prstGeom>
          <a:ln w="12700">
            <a:miter lim="400000"/>
          </a:ln>
        </p:spPr>
      </p:pic>
      <p:sp>
        <p:nvSpPr>
          <p:cNvPr id="1006" name="Ellips 11"/>
          <p:cNvSpPr/>
          <p:nvPr/>
        </p:nvSpPr>
        <p:spPr>
          <a:xfrm>
            <a:off x="551383" y="1232755"/>
            <a:ext cx="4032449" cy="4032450"/>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1007" name="textruta 1"/>
          <p:cNvSpPr txBox="1"/>
          <p:nvPr/>
        </p:nvSpPr>
        <p:spPr>
          <a:xfrm>
            <a:off x="4709843" y="2279483"/>
            <a:ext cx="2996621" cy="1837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1200"/>
              </a:spcBef>
              <a:buSzPct val="100000"/>
              <a:buFont typeface="Arial"/>
              <a:buChar char="•"/>
              <a:defRPr sz="1600"/>
            </a:pPr>
            <a:r>
              <a:rPr lang="sv-SE" noProof="0" dirty="0"/>
              <a:t>Provjobba gratis</a:t>
            </a:r>
          </a:p>
          <a:p>
            <a:pPr marL="285750" indent="-285750">
              <a:spcBef>
                <a:spcPts val="1200"/>
              </a:spcBef>
              <a:buSzPct val="100000"/>
              <a:buFont typeface="Arial"/>
              <a:buChar char="•"/>
              <a:defRPr sz="1600"/>
            </a:pPr>
            <a:r>
              <a:rPr lang="sv-SE" noProof="0" dirty="0"/>
              <a:t>Arbeta svart</a:t>
            </a:r>
          </a:p>
          <a:p>
            <a:pPr marL="285750" indent="-285750">
              <a:spcBef>
                <a:spcPts val="1200"/>
              </a:spcBef>
              <a:buSzPct val="100000"/>
              <a:buFont typeface="Arial"/>
              <a:buChar char="•"/>
              <a:defRPr sz="1600"/>
            </a:pPr>
            <a:r>
              <a:rPr lang="sv-SE" noProof="0" dirty="0"/>
              <a:t>Diskriminering</a:t>
            </a:r>
          </a:p>
          <a:p>
            <a:pPr marL="285750" indent="-285750">
              <a:spcBef>
                <a:spcPts val="1200"/>
              </a:spcBef>
              <a:buSzPct val="100000"/>
              <a:buFont typeface="Arial"/>
              <a:buChar char="•"/>
              <a:defRPr sz="1600"/>
            </a:pPr>
            <a:r>
              <a:rPr lang="sv-SE" noProof="0" dirty="0"/>
              <a:t>Sexuella trakasserier</a:t>
            </a:r>
          </a:p>
          <a:p>
            <a:pPr marL="285750" indent="-285750">
              <a:spcBef>
                <a:spcPts val="1200"/>
              </a:spcBef>
              <a:buSzPct val="100000"/>
              <a:buFont typeface="Arial"/>
              <a:buChar char="•"/>
              <a:defRPr sz="1600"/>
            </a:pPr>
            <a:r>
              <a:rPr lang="sv-SE" noProof="0" dirty="0"/>
              <a:t>Mobbning och trakasserier</a:t>
            </a:r>
          </a:p>
        </p:txBody>
      </p:sp>
      <p:pic>
        <p:nvPicPr>
          <p:cNvPr id="1008" name="Pennanteckning 7" descr="Pennanteckning 7"/>
          <p:cNvPicPr>
            <a:picLocks noChangeAspect="1"/>
          </p:cNvPicPr>
          <p:nvPr/>
        </p:nvPicPr>
        <p:blipFill>
          <a:blip r:embed="rId6"/>
          <a:stretch>
            <a:fillRect/>
          </a:stretch>
        </p:blipFill>
        <p:spPr>
          <a:xfrm>
            <a:off x="6863873" y="3735766"/>
            <a:ext cx="15818" cy="31186"/>
          </a:xfrm>
          <a:prstGeom prst="rect">
            <a:avLst/>
          </a:prstGeom>
          <a:ln w="12700">
            <a:miter lim="400000"/>
          </a:ln>
        </p:spPr>
      </p:pic>
      <p:pic>
        <p:nvPicPr>
          <p:cNvPr id="1009" name="Bild" descr="Bild"/>
          <p:cNvPicPr>
            <a:picLocks noChangeAspect="1"/>
          </p:cNvPicPr>
          <p:nvPr/>
        </p:nvPicPr>
        <p:blipFill>
          <a:blip r:embed="rId7"/>
          <a:stretch>
            <a:fillRect/>
          </a:stretch>
        </p:blipFill>
        <p:spPr>
          <a:xfrm>
            <a:off x="10963492" y="5729205"/>
            <a:ext cx="779510" cy="658151"/>
          </a:xfrm>
          <a:prstGeom prst="rect">
            <a:avLst/>
          </a:prstGeom>
          <a:ln w="12700">
            <a:miter lim="400000"/>
          </a:ln>
        </p:spPr>
      </p:pic>
      <p:sp>
        <p:nvSpPr>
          <p:cNvPr id="1010" name="Rubrik 5"/>
          <p:cNvSpPr txBox="1"/>
          <p:nvPr/>
        </p:nvSpPr>
        <p:spPr>
          <a:xfrm>
            <a:off x="532879" y="2146189"/>
            <a:ext cx="404405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gn="ctr">
              <a:lnSpc>
                <a:spcPct val="90000"/>
              </a:lnSpc>
              <a:defRPr sz="7600" b="1" spc="-422">
                <a:solidFill>
                  <a:srgbClr val="FFFFFF"/>
                </a:solidFill>
              </a:defRPr>
            </a:pPr>
            <a:r>
              <a:rPr lang="sv-SE" noProof="0" dirty="0"/>
              <a:t>Aldrig</a:t>
            </a:r>
          </a:p>
          <a:p>
            <a:pPr algn="ctr">
              <a:lnSpc>
                <a:spcPct val="90000"/>
              </a:lnSpc>
              <a:defRPr sz="7600" b="1" spc="-422">
                <a:solidFill>
                  <a:srgbClr val="FFFFFF"/>
                </a:solidFill>
              </a:defRPr>
            </a:pPr>
            <a:r>
              <a:rPr lang="sv-SE" noProof="0" dirty="0"/>
              <a:t>okej!</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38" name="Bild" descr="Bild"/>
          <p:cNvPicPr>
            <a:picLocks noChangeAspect="1"/>
          </p:cNvPicPr>
          <p:nvPr/>
        </p:nvPicPr>
        <p:blipFill>
          <a:blip r:embed="rId4"/>
          <a:stretch>
            <a:fillRect/>
          </a:stretch>
        </p:blipFill>
        <p:spPr>
          <a:xfrm>
            <a:off x="2285328" y="1431270"/>
            <a:ext cx="1285498" cy="3683001"/>
          </a:xfrm>
          <a:prstGeom prst="rect">
            <a:avLst/>
          </a:prstGeom>
          <a:ln w="12700">
            <a:miter lim="400000"/>
          </a:ln>
        </p:spPr>
      </p:pic>
      <p:sp>
        <p:nvSpPr>
          <p:cNvPr id="139" name="textruta 5"/>
          <p:cNvSpPr txBox="1"/>
          <p:nvPr/>
        </p:nvSpPr>
        <p:spPr>
          <a:xfrm>
            <a:off x="1461703" y="5373215"/>
            <a:ext cx="2932748" cy="695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Arbetsgivare.</a:t>
            </a:r>
          </a:p>
          <a:p>
            <a:pPr algn="ctr">
              <a:defRPr sz="1400"/>
            </a:pPr>
            <a:r>
              <a:rPr lang="sv-SE" noProof="0" dirty="0"/>
              <a:t>Behöver anställa, söker arbetskraft</a:t>
            </a:r>
          </a:p>
          <a:p>
            <a:pPr algn="ctr">
              <a:defRPr sz="1400" b="1"/>
            </a:pPr>
            <a:r>
              <a:rPr lang="sv-SE" noProof="0" dirty="0"/>
              <a:t>Medlem i arbetsgivarorganisation</a:t>
            </a:r>
          </a:p>
        </p:txBody>
      </p:sp>
      <p:sp>
        <p:nvSpPr>
          <p:cNvPr id="140" name="textruta 30"/>
          <p:cNvSpPr txBox="1"/>
          <p:nvPr/>
        </p:nvSpPr>
        <p:spPr>
          <a:xfrm>
            <a:off x="6689649" y="5358720"/>
            <a:ext cx="3509011" cy="898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Arbetstagare.</a:t>
            </a:r>
          </a:p>
          <a:p>
            <a:pPr algn="ctr">
              <a:defRPr sz="1400"/>
            </a:pPr>
            <a:r>
              <a:rPr lang="sv-SE" noProof="0" dirty="0"/>
              <a:t>Behöver jobba, söker jobb</a:t>
            </a:r>
          </a:p>
          <a:p>
            <a:pPr algn="ctr">
              <a:defRPr sz="1400" b="1">
                <a:solidFill>
                  <a:srgbClr val="E32015"/>
                </a:solidFill>
              </a:defRPr>
            </a:pPr>
            <a:r>
              <a:rPr lang="sv-SE" noProof="0" dirty="0"/>
              <a:t>Medlem i fackförening</a:t>
            </a:r>
          </a:p>
        </p:txBody>
      </p:sp>
      <p:sp>
        <p:nvSpPr>
          <p:cNvPr id="141" name="textruta 5"/>
          <p:cNvSpPr txBox="1"/>
          <p:nvPr/>
        </p:nvSpPr>
        <p:spPr>
          <a:xfrm>
            <a:off x="3013790" y="3442568"/>
            <a:ext cx="3797264"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b="1"/>
            </a:lvl1pPr>
          </a:lstStyle>
          <a:p>
            <a:r>
              <a:rPr lang="sv-SE" noProof="0" dirty="0"/>
              <a:t>säljer du ditt arbete?</a:t>
            </a:r>
          </a:p>
        </p:txBody>
      </p:sp>
      <p:sp>
        <p:nvSpPr>
          <p:cNvPr id="14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sp>
        <p:nvSpPr>
          <p:cNvPr id="143" name="Till vilket pris"/>
          <p:cNvSpPr txBox="1"/>
          <p:nvPr/>
        </p:nvSpPr>
        <p:spPr>
          <a:xfrm>
            <a:off x="4563666" y="2941688"/>
            <a:ext cx="1286668"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defRPr sz="1400" b="1"/>
            </a:lvl1pPr>
          </a:lstStyle>
          <a:p>
            <a:r>
              <a:rPr lang="sv-SE" noProof="0" dirty="0"/>
              <a:t>Till vilket pris </a:t>
            </a:r>
          </a:p>
        </p:txBody>
      </p:sp>
      <p:pic>
        <p:nvPicPr>
          <p:cNvPr id="14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45" name="Bild" descr="Bild"/>
          <p:cNvPicPr>
            <a:picLocks noChangeAspect="1"/>
          </p:cNvPicPr>
          <p:nvPr/>
        </p:nvPicPr>
        <p:blipFill>
          <a:blip r:embed="rId6"/>
          <a:stretch>
            <a:fillRect/>
          </a:stretch>
        </p:blipFill>
        <p:spPr>
          <a:xfrm rot="10800000" flipH="1">
            <a:off x="3763633" y="2501900"/>
            <a:ext cx="2712689" cy="1700396"/>
          </a:xfrm>
          <a:prstGeom prst="rect">
            <a:avLst/>
          </a:prstGeom>
          <a:ln w="12700">
            <a:miter lim="400000"/>
          </a:ln>
        </p:spPr>
      </p:pic>
      <p:pic>
        <p:nvPicPr>
          <p:cNvPr id="146" name="Bild" descr="Bild"/>
          <p:cNvPicPr>
            <a:picLocks noChangeAspect="1"/>
          </p:cNvPicPr>
          <p:nvPr/>
        </p:nvPicPr>
        <p:blipFill>
          <a:blip r:embed="rId7"/>
          <a:stretch>
            <a:fillRect/>
          </a:stretch>
        </p:blipFill>
        <p:spPr>
          <a:xfrm>
            <a:off x="8960335" y="1431270"/>
            <a:ext cx="1224047" cy="3683001"/>
          </a:xfrm>
          <a:prstGeom prst="rect">
            <a:avLst/>
          </a:prstGeom>
          <a:ln w="12700">
            <a:miter lim="400000"/>
          </a:ln>
        </p:spPr>
      </p:pic>
      <p:pic>
        <p:nvPicPr>
          <p:cNvPr id="147" name="Bild" descr="Bild"/>
          <p:cNvPicPr>
            <a:picLocks noChangeAspect="1"/>
          </p:cNvPicPr>
          <p:nvPr/>
        </p:nvPicPr>
        <p:blipFill>
          <a:blip r:embed="rId8"/>
          <a:stretch>
            <a:fillRect/>
          </a:stretch>
        </p:blipFill>
        <p:spPr>
          <a:xfrm>
            <a:off x="6673202" y="1431270"/>
            <a:ext cx="1285498" cy="3683001"/>
          </a:xfrm>
          <a:prstGeom prst="rect">
            <a:avLst/>
          </a:prstGeom>
          <a:ln w="12700">
            <a:miter lim="400000"/>
          </a:ln>
        </p:spPr>
      </p:pic>
      <p:pic>
        <p:nvPicPr>
          <p:cNvPr id="148" name="Bild" descr="Bild"/>
          <p:cNvPicPr>
            <a:picLocks noChangeAspect="1"/>
          </p:cNvPicPr>
          <p:nvPr/>
        </p:nvPicPr>
        <p:blipFill>
          <a:blip r:embed="rId9"/>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1025" name="Rubrik 5"/>
          <p:cNvSpPr txBox="1"/>
          <p:nvPr/>
        </p:nvSpPr>
        <p:spPr>
          <a:xfrm>
            <a:off x="575733" y="617793"/>
            <a:ext cx="11040534"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D13826"/>
                </a:solidFill>
              </a:defRPr>
            </a:pPr>
            <a:r>
              <a:rPr lang="sv-SE" noProof="0" dirty="0"/>
              <a:t>Elevmedlemskap –</a:t>
            </a:r>
          </a:p>
          <a:p>
            <a:pPr>
              <a:lnSpc>
                <a:spcPct val="90000"/>
              </a:lnSpc>
              <a:defRPr sz="6100" b="1" spc="-338">
                <a:solidFill>
                  <a:srgbClr val="832430"/>
                </a:solidFill>
              </a:defRPr>
            </a:pPr>
            <a:r>
              <a:rPr lang="sv-SE" noProof="0" dirty="0"/>
              <a:t>För din trygghet på arbetsplatsen</a:t>
            </a:r>
          </a:p>
        </p:txBody>
      </p:sp>
      <p:pic>
        <p:nvPicPr>
          <p:cNvPr id="1026" name="Pennanteckning 4" descr="Pennanteckning 4"/>
          <p:cNvPicPr>
            <a:picLocks noChangeAspect="1"/>
          </p:cNvPicPr>
          <p:nvPr/>
        </p:nvPicPr>
        <p:blipFill>
          <a:blip r:embed="rId4"/>
          <a:stretch>
            <a:fillRect/>
          </a:stretch>
        </p:blipFill>
        <p:spPr>
          <a:xfrm>
            <a:off x="10011251" y="956107"/>
            <a:ext cx="17681" cy="13192"/>
          </a:xfrm>
          <a:prstGeom prst="rect">
            <a:avLst/>
          </a:prstGeom>
          <a:ln w="12700">
            <a:miter lim="400000"/>
          </a:ln>
        </p:spPr>
      </p:pic>
      <p:sp>
        <p:nvSpPr>
          <p:cNvPr id="1027" name="Platshållare för innehåll 2"/>
          <p:cNvSpPr txBox="1">
            <a:spLocks noGrp="1"/>
          </p:cNvSpPr>
          <p:nvPr>
            <p:ph type="body" sz="half" idx="4294967295"/>
          </p:nvPr>
        </p:nvSpPr>
        <p:spPr>
          <a:xfrm>
            <a:off x="653107" y="2767942"/>
            <a:ext cx="5718026" cy="3749879"/>
          </a:xfrm>
          <a:prstGeom prst="rect">
            <a:avLst/>
          </a:prstGeom>
        </p:spPr>
        <p:txBody>
          <a:bodyPr>
            <a:normAutofit/>
          </a:bodyPr>
          <a:lstStyle/>
          <a:p>
            <a:pPr>
              <a:lnSpc>
                <a:spcPct val="110000"/>
              </a:lnSpc>
              <a:spcBef>
                <a:spcPts val="600"/>
              </a:spcBef>
              <a:defRPr sz="1400"/>
            </a:pPr>
            <a:r>
              <a:rPr lang="sv-SE" noProof="0" dirty="0"/>
              <a:t>Alla som går gymnasiets Handels- och administrationsprogram eller Hantverksprogram – t ex florist, frisör, stylist, skönhetsvård och textil/mode/design – kan bli elevmedlemmar i Handels. </a:t>
            </a:r>
            <a:br>
              <a:rPr lang="sv-SE" noProof="0" dirty="0"/>
            </a:br>
            <a:r>
              <a:rPr lang="sv-SE" noProof="0" dirty="0"/>
              <a:t>Det gäller också likvärdig gymnasial vuxen- eller yrkesutbildning </a:t>
            </a:r>
          </a:p>
          <a:p>
            <a:pPr>
              <a:lnSpc>
                <a:spcPct val="110000"/>
              </a:lnSpc>
              <a:spcBef>
                <a:spcPts val="600"/>
              </a:spcBef>
              <a:defRPr sz="1400"/>
            </a:pPr>
            <a:r>
              <a:rPr lang="sv-SE" noProof="0" dirty="0"/>
              <a:t>Det är helt gratis</a:t>
            </a:r>
          </a:p>
          <a:p>
            <a:pPr>
              <a:lnSpc>
                <a:spcPct val="110000"/>
              </a:lnSpc>
              <a:spcBef>
                <a:spcPts val="600"/>
              </a:spcBef>
              <a:defRPr sz="1400"/>
            </a:pPr>
            <a:r>
              <a:rPr lang="sv-SE" noProof="0" dirty="0"/>
              <a:t>Som elevmedlem har du facket i ryggen när du är ute på praktik och jobbar extra</a:t>
            </a:r>
          </a:p>
          <a:p>
            <a:pPr>
              <a:lnSpc>
                <a:spcPct val="110000"/>
              </a:lnSpc>
              <a:spcBef>
                <a:spcPts val="600"/>
              </a:spcBef>
              <a:defRPr sz="1400"/>
            </a:pPr>
            <a:r>
              <a:rPr lang="sv-SE" noProof="0" dirty="0"/>
              <a:t>Du får facklig rådgivning från </a:t>
            </a:r>
            <a:r>
              <a:rPr lang="sv-SE" b="1" noProof="0" dirty="0"/>
              <a:t>Handels Direkt, 0771-666 444</a:t>
            </a:r>
          </a:p>
          <a:p>
            <a:pPr>
              <a:lnSpc>
                <a:spcPct val="110000"/>
              </a:lnSpc>
              <a:spcBef>
                <a:spcPts val="600"/>
              </a:spcBef>
              <a:defRPr sz="1400"/>
            </a:pPr>
            <a:r>
              <a:rPr lang="sv-SE" noProof="0" dirty="0"/>
              <a:t>Du kan få förhandlingshjälp</a:t>
            </a:r>
          </a:p>
          <a:p>
            <a:pPr>
              <a:lnSpc>
                <a:spcPct val="110000"/>
              </a:lnSpc>
              <a:spcBef>
                <a:spcPts val="600"/>
              </a:spcBef>
              <a:defRPr sz="1400"/>
            </a:pPr>
            <a:r>
              <a:rPr lang="sv-SE" noProof="0" dirty="0"/>
              <a:t>Du kan gå på facklig utbildning och får vår medlemstidning Handelsnytt 11 gånger om året</a:t>
            </a:r>
          </a:p>
          <a:p>
            <a:pPr>
              <a:lnSpc>
                <a:spcPct val="110000"/>
              </a:lnSpc>
              <a:spcBef>
                <a:spcPts val="600"/>
              </a:spcBef>
              <a:defRPr sz="1400"/>
            </a:pPr>
            <a:r>
              <a:rPr lang="sv-SE" noProof="0" dirty="0"/>
              <a:t>Efter avslutade studier kontaktar vi dig med viktig information om vad du ska tänka på som ny på arbetsmarknaden</a:t>
            </a:r>
          </a:p>
        </p:txBody>
      </p:sp>
      <p:pic>
        <p:nvPicPr>
          <p:cNvPr id="102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029" name="Bild" descr="Bild"/>
          <p:cNvPicPr>
            <a:picLocks noChangeAspect="1"/>
          </p:cNvPicPr>
          <p:nvPr/>
        </p:nvPicPr>
        <p:blipFill>
          <a:blip r:embed="rId6"/>
          <a:stretch>
            <a:fillRect/>
          </a:stretch>
        </p:blipFill>
        <p:spPr>
          <a:xfrm rot="1500000">
            <a:off x="6989709" y="2641600"/>
            <a:ext cx="3371304" cy="3512030"/>
          </a:xfrm>
          <a:prstGeom prst="rect">
            <a:avLst/>
          </a:prstGeom>
          <a:ln w="12700">
            <a:miter lim="400000"/>
          </a:ln>
        </p:spPr>
      </p:pic>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3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
        <p:nvSpPr>
          <p:cNvPr id="1036"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41" name="Bild" descr="Bild"/>
          <p:cNvPicPr>
            <a:picLocks noChangeAspect="1"/>
          </p:cNvPicPr>
          <p:nvPr/>
        </p:nvPicPr>
        <p:blipFill>
          <a:blip r:embed="rId4"/>
          <a:stretch>
            <a:fillRect/>
          </a:stretch>
        </p:blipFill>
        <p:spPr>
          <a:xfrm>
            <a:off x="9791065" y="-1685060"/>
            <a:ext cx="2181378" cy="1219587"/>
          </a:xfrm>
          <a:prstGeom prst="rect">
            <a:avLst/>
          </a:prstGeom>
          <a:ln w="12700">
            <a:miter lim="400000"/>
          </a:ln>
        </p:spPr>
      </p:pic>
      <p:pic>
        <p:nvPicPr>
          <p:cNvPr id="1042"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043" name="Bild" descr="Bild"/>
          <p:cNvPicPr>
            <a:picLocks noChangeAspect="1"/>
          </p:cNvPicPr>
          <p:nvPr/>
        </p:nvPicPr>
        <p:blipFill>
          <a:blip r:embed="rId6"/>
          <a:stretch>
            <a:fillRect/>
          </a:stretch>
        </p:blipFill>
        <p:spPr>
          <a:xfrm>
            <a:off x="492727" y="3872738"/>
            <a:ext cx="2413001" cy="2413018"/>
          </a:xfrm>
          <a:prstGeom prst="rect">
            <a:avLst/>
          </a:prstGeom>
          <a:ln w="12700">
            <a:miter lim="400000"/>
          </a:ln>
        </p:spPr>
      </p:pic>
      <p:sp>
        <p:nvSpPr>
          <p:cNvPr id="1044"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
        <p:nvSpPr>
          <p:cNvPr id="1045" name="Rubrik 5"/>
          <p:cNvSpPr txBox="1"/>
          <p:nvPr/>
        </p:nvSpPr>
        <p:spPr>
          <a:xfrm>
            <a:off x="486443" y="4034027"/>
            <a:ext cx="2425568" cy="232729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gn="ctr">
              <a:lnSpc>
                <a:spcPct val="110000"/>
              </a:lnSpc>
              <a:defRPr sz="2400" b="1" spc="-133">
                <a:solidFill>
                  <a:srgbClr val="FFFFFF"/>
                </a:solidFill>
              </a:defRPr>
            </a:pPr>
            <a:r>
              <a:rPr lang="sv-SE" noProof="0" dirty="0"/>
              <a:t>Engagera dig </a:t>
            </a:r>
          </a:p>
          <a:p>
            <a:pPr algn="ctr">
              <a:lnSpc>
                <a:spcPct val="110000"/>
              </a:lnSpc>
              <a:defRPr sz="2400" b="1" spc="-133">
                <a:solidFill>
                  <a:srgbClr val="FFFFFF"/>
                </a:solidFill>
              </a:defRPr>
            </a:pPr>
            <a:r>
              <a:rPr lang="sv-SE" noProof="0" dirty="0"/>
              <a:t>– bli aktiv i </a:t>
            </a:r>
          </a:p>
          <a:p>
            <a:pPr algn="ctr">
              <a:lnSpc>
                <a:spcPct val="110000"/>
              </a:lnSpc>
              <a:defRPr sz="2400" b="1" spc="-133">
                <a:solidFill>
                  <a:srgbClr val="FFFFFF"/>
                </a:solidFill>
              </a:defRPr>
            </a:pPr>
            <a:r>
              <a:rPr lang="sv-SE" noProof="0" dirty="0"/>
              <a:t>Handels!</a:t>
            </a: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9"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8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81" name="Bildobjekt 9" descr="Bildobjekt 9"/>
          <p:cNvPicPr>
            <a:picLocks noChangeAspect="1"/>
          </p:cNvPicPr>
          <p:nvPr/>
        </p:nvPicPr>
        <p:blipFill>
          <a:blip r:embed="rId5"/>
          <a:stretch>
            <a:fillRect/>
          </a:stretch>
        </p:blipFill>
        <p:spPr>
          <a:xfrm>
            <a:off x="1489500" y="3682627"/>
            <a:ext cx="648073" cy="648073"/>
          </a:xfrm>
          <a:prstGeom prst="rect">
            <a:avLst/>
          </a:prstGeom>
          <a:ln w="12700">
            <a:miter lim="400000"/>
          </a:ln>
          <a:effectLst>
            <a:reflection stA="52000" endPos="40000" dir="5400000" sy="-100000" algn="bl" rotWithShape="0"/>
          </a:effectLst>
        </p:spPr>
      </p:pic>
      <p:sp>
        <p:nvSpPr>
          <p:cNvPr id="1082" name="Rektangel 3"/>
          <p:cNvSpPr txBox="1"/>
          <p:nvPr/>
        </p:nvSpPr>
        <p:spPr>
          <a:xfrm>
            <a:off x="718895" y="4799541"/>
            <a:ext cx="4480561" cy="14773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b="1"/>
            </a:pPr>
            <a:r>
              <a:rPr lang="sv-SE" noProof="0" dirty="0"/>
              <a:t>Handels Direkt: </a:t>
            </a:r>
            <a:r>
              <a:rPr lang="sv-SE" noProof="0" dirty="0">
                <a:solidFill>
                  <a:srgbClr val="C00000"/>
                </a:solidFill>
              </a:rPr>
              <a:t>0771-666 444</a:t>
            </a:r>
            <a:br>
              <a:rPr lang="sv-SE" noProof="0" dirty="0">
                <a:solidFill>
                  <a:srgbClr val="C00000"/>
                </a:solidFill>
              </a:rPr>
            </a:br>
            <a:r>
              <a:rPr lang="sv-SE" noProof="0" dirty="0"/>
              <a:t>Webb: </a:t>
            </a:r>
            <a:r>
              <a:rPr lang="sv-SE" noProof="0" dirty="0">
                <a:solidFill>
                  <a:srgbClr val="C00000"/>
                </a:solidFill>
              </a:rPr>
              <a:t>Handels.se/ung</a:t>
            </a:r>
          </a:p>
          <a:p>
            <a:pPr>
              <a:defRPr b="1"/>
            </a:pPr>
            <a:r>
              <a:rPr lang="sv-SE" noProof="0" dirty="0"/>
              <a:t>Facebook: </a:t>
            </a:r>
            <a:r>
              <a:rPr lang="sv-SE" noProof="0" dirty="0">
                <a:solidFill>
                  <a:srgbClr val="C00000"/>
                </a:solidFill>
              </a:rPr>
              <a:t>Handelsanställdas förbund</a:t>
            </a:r>
          </a:p>
          <a:p>
            <a:pPr>
              <a:defRPr b="1"/>
            </a:pPr>
            <a:r>
              <a:rPr lang="sv-SE" noProof="0" dirty="0" err="1"/>
              <a:t>Instagram</a:t>
            </a:r>
            <a:r>
              <a:rPr lang="sv-SE" noProof="0" dirty="0"/>
              <a:t>: </a:t>
            </a:r>
            <a:r>
              <a:rPr lang="sv-SE" noProof="0" dirty="0">
                <a:solidFill>
                  <a:srgbClr val="C00000"/>
                </a:solidFill>
              </a:rPr>
              <a:t>handelsfacket</a:t>
            </a:r>
          </a:p>
          <a:p>
            <a:pPr>
              <a:defRPr b="1"/>
            </a:pPr>
            <a:r>
              <a:rPr lang="sv-SE" dirty="0"/>
              <a:t>X</a:t>
            </a:r>
            <a:r>
              <a:rPr lang="sv-SE" noProof="0" dirty="0"/>
              <a:t>: </a:t>
            </a:r>
            <a:r>
              <a:rPr lang="sv-SE" noProof="0" dirty="0">
                <a:solidFill>
                  <a:srgbClr val="C00000"/>
                </a:solidFill>
              </a:rPr>
              <a:t>@Handelsfacket</a:t>
            </a:r>
          </a:p>
        </p:txBody>
      </p:sp>
      <p:pic>
        <p:nvPicPr>
          <p:cNvPr id="1083" name="Bildobjekt 15" descr="Bildobjekt 15"/>
          <p:cNvPicPr>
            <a:picLocks noChangeAspect="1"/>
          </p:cNvPicPr>
          <p:nvPr/>
        </p:nvPicPr>
        <p:blipFill>
          <a:blip r:embed="rId6"/>
          <a:stretch>
            <a:fillRect/>
          </a:stretch>
        </p:blipFill>
        <p:spPr>
          <a:xfrm>
            <a:off x="696888" y="3676808"/>
            <a:ext cx="648073" cy="648073"/>
          </a:xfrm>
          <a:prstGeom prst="rect">
            <a:avLst/>
          </a:prstGeom>
          <a:ln w="12700">
            <a:miter lim="400000"/>
          </a:ln>
          <a:effectLst>
            <a:reflection stA="52000" endPos="40000" dir="5400000" sy="-100000" algn="bl" rotWithShape="0"/>
          </a:effectLst>
        </p:spPr>
      </p:pic>
      <p:pic>
        <p:nvPicPr>
          <p:cNvPr id="1085" name="Bildobjekt 21" descr="Bildobjekt 21"/>
          <p:cNvPicPr>
            <a:picLocks noChangeAspect="1"/>
          </p:cNvPicPr>
          <p:nvPr/>
        </p:nvPicPr>
        <p:blipFill>
          <a:blip r:embed="rId7"/>
          <a:srcRect b="9720"/>
          <a:stretch>
            <a:fillRect/>
          </a:stretch>
        </p:blipFill>
        <p:spPr>
          <a:xfrm>
            <a:off x="2327945" y="3610619"/>
            <a:ext cx="805302" cy="727021"/>
          </a:xfrm>
          <a:prstGeom prst="rect">
            <a:avLst/>
          </a:prstGeom>
          <a:ln w="12700">
            <a:miter lim="400000"/>
          </a:ln>
          <a:effectLst>
            <a:reflection stA="52000" endPos="40000" dir="5400000" sy="-100000" algn="bl" rotWithShape="0"/>
          </a:effectLst>
        </p:spPr>
      </p:pic>
      <p:sp>
        <p:nvSpPr>
          <p:cNvPr id="1086" name="Rubrik 5"/>
          <p:cNvSpPr txBox="1"/>
          <p:nvPr/>
        </p:nvSpPr>
        <p:spPr>
          <a:xfrm>
            <a:off x="664633" y="6685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832330"/>
                </a:solidFill>
              </a:defRPr>
            </a:lvl1pPr>
          </a:lstStyle>
          <a:p>
            <a:r>
              <a:rPr lang="sv-SE" noProof="0" dirty="0"/>
              <a:t>Tack för att du lyssnade!</a:t>
            </a:r>
          </a:p>
        </p:txBody>
      </p:sp>
      <p:pic>
        <p:nvPicPr>
          <p:cNvPr id="3" name="Bildobjekt 2">
            <a:extLst>
              <a:ext uri="{FF2B5EF4-FFF2-40B4-BE49-F238E27FC236}">
                <a16:creationId xmlns:a16="http://schemas.microsoft.com/office/drawing/2014/main" id="{2F377322-76BD-2FB2-64D7-68A5E334AB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9180" y="3676808"/>
            <a:ext cx="634070" cy="648073"/>
          </a:xfrm>
          <a:prstGeom prst="rect">
            <a:avLst/>
          </a:prstGeom>
          <a:effectLst>
            <a:reflection blurRad="6350" stA="52000" endA="300" endPos="35000" dir="5400000" sy="-100000" algn="bl" rotWithShape="0"/>
          </a:effectLst>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53" name="Bild" descr="Bild"/>
          <p:cNvPicPr>
            <a:picLocks noChangeAspect="1"/>
          </p:cNvPicPr>
          <p:nvPr/>
        </p:nvPicPr>
        <p:blipFill>
          <a:blip r:embed="rId4"/>
          <a:stretch>
            <a:fillRect/>
          </a:stretch>
        </p:blipFill>
        <p:spPr>
          <a:xfrm>
            <a:off x="8856978" y="1407921"/>
            <a:ext cx="2182181" cy="6565901"/>
          </a:xfrm>
          <a:prstGeom prst="rect">
            <a:avLst/>
          </a:prstGeom>
          <a:ln w="12700">
            <a:miter lim="400000"/>
          </a:ln>
        </p:spPr>
      </p:pic>
      <p:pic>
        <p:nvPicPr>
          <p:cNvPr id="154" name="Bild" descr="Bild"/>
          <p:cNvPicPr>
            <a:picLocks noChangeAspect="1"/>
          </p:cNvPicPr>
          <p:nvPr/>
        </p:nvPicPr>
        <p:blipFill>
          <a:blip r:embed="rId5"/>
          <a:stretch>
            <a:fillRect/>
          </a:stretch>
        </p:blipFill>
        <p:spPr>
          <a:xfrm>
            <a:off x="5462851" y="1589160"/>
            <a:ext cx="2291732" cy="6565901"/>
          </a:xfrm>
          <a:prstGeom prst="rect">
            <a:avLst/>
          </a:prstGeom>
          <a:ln w="12700">
            <a:miter lim="400000"/>
          </a:ln>
        </p:spPr>
      </p:pic>
      <p:pic>
        <p:nvPicPr>
          <p:cNvPr id="1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156"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8F172E"/>
                </a:solidFill>
              </a:defRPr>
            </a:pPr>
            <a:r>
              <a:rPr lang="sv-SE" noProof="0" dirty="0"/>
              <a:t>Vad säljer </a:t>
            </a:r>
          </a:p>
          <a:p>
            <a:pPr>
              <a:lnSpc>
                <a:spcPct val="90000"/>
              </a:lnSpc>
              <a:defRPr sz="7600" b="1" spc="-422">
                <a:solidFill>
                  <a:srgbClr val="8F172E"/>
                </a:solidFill>
              </a:defRPr>
            </a:pPr>
            <a:r>
              <a:rPr lang="sv-SE" noProof="0" dirty="0"/>
              <a:t>du ditt </a:t>
            </a:r>
          </a:p>
          <a:p>
            <a:pPr>
              <a:lnSpc>
                <a:spcPct val="90000"/>
              </a:lnSpc>
              <a:defRPr sz="7600" b="1" spc="-422">
                <a:solidFill>
                  <a:srgbClr val="8F172E"/>
                </a:solidFill>
              </a:defRPr>
            </a:pPr>
            <a:r>
              <a:rPr lang="sv-SE" noProof="0" dirty="0"/>
              <a:t>arbete för?</a:t>
            </a:r>
          </a:p>
        </p:txBody>
      </p:sp>
      <p:pic>
        <p:nvPicPr>
          <p:cNvPr id="157" name="Bild" descr="Bild"/>
          <p:cNvPicPr>
            <a:picLocks noChangeAspect="1"/>
          </p:cNvPicPr>
          <p:nvPr/>
        </p:nvPicPr>
        <p:blipFill>
          <a:blip r:embed="rId7"/>
          <a:stretch>
            <a:fillRect/>
          </a:stretch>
        </p:blipFill>
        <p:spPr>
          <a:xfrm>
            <a:off x="7061637" y="1278010"/>
            <a:ext cx="2458919" cy="7188201"/>
          </a:xfrm>
          <a:prstGeom prst="rect">
            <a:avLst/>
          </a:prstGeom>
          <a:ln w="12700">
            <a:miter lim="400000"/>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62"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pic>
        <p:nvPicPr>
          <p:cNvPr id="163"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64" name="Bild" descr="Bild"/>
          <p:cNvPicPr>
            <a:picLocks noChangeAspect="1"/>
          </p:cNvPicPr>
          <p:nvPr/>
        </p:nvPicPr>
        <p:blipFill>
          <a:blip r:embed="rId6"/>
          <a:stretch>
            <a:fillRect/>
          </a:stretch>
        </p:blipFill>
        <p:spPr>
          <a:xfrm>
            <a:off x="489160" y="4545855"/>
            <a:ext cx="1841501" cy="1841501"/>
          </a:xfrm>
          <a:prstGeom prst="rect">
            <a:avLst/>
          </a:prstGeom>
          <a:ln w="12700">
            <a:miter lim="400000"/>
          </a:ln>
        </p:spPr>
      </p:pic>
      <p:sp>
        <p:nvSpPr>
          <p:cNvPr id="165"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70"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sp>
        <p:nvSpPr>
          <p:cNvPr id="171" name="Rubrik 5"/>
          <p:cNvSpPr txBox="1"/>
          <p:nvPr/>
        </p:nvSpPr>
        <p:spPr>
          <a:xfrm>
            <a:off x="463802" y="2229407"/>
            <a:ext cx="8858913" cy="6206587"/>
          </a:xfrm>
          <a:prstGeom prst="rect">
            <a:avLst/>
          </a:prstGeom>
          <a:ln w="12700">
            <a:miter lim="400000"/>
          </a:ln>
          <a:effectLst>
            <a:outerShdw blurRad="254000" dir="5400000" rotWithShape="0">
              <a:srgbClr val="000000">
                <a:alpha val="6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CF4D3"/>
                </a:solidFill>
              </a:defRPr>
            </a:pPr>
            <a:r>
              <a:rPr lang="sv-SE" noProof="0" dirty="0"/>
              <a:t>Gärna bättre aldrig </a:t>
            </a:r>
          </a:p>
          <a:p>
            <a:pPr>
              <a:lnSpc>
                <a:spcPct val="90000"/>
              </a:lnSpc>
              <a:defRPr sz="4700" b="1" spc="-261">
                <a:solidFill>
                  <a:srgbClr val="FFFFFF"/>
                </a:solidFill>
              </a:defRPr>
            </a:pPr>
            <a:r>
              <a:rPr lang="sv-SE" noProof="0" dirty="0">
                <a:solidFill>
                  <a:srgbClr val="FCF4D3"/>
                </a:solidFill>
              </a:rPr>
              <a:t>sämre.</a:t>
            </a:r>
            <a:r>
              <a:rPr lang="sv-SE" noProof="0" dirty="0"/>
              <a:t> Om vi håller </a:t>
            </a:r>
          </a:p>
          <a:p>
            <a:pPr>
              <a:lnSpc>
                <a:spcPct val="90000"/>
              </a:lnSpc>
              <a:defRPr sz="4700" b="1" spc="-261">
                <a:solidFill>
                  <a:srgbClr val="FFFFFF"/>
                </a:solidFill>
              </a:defRPr>
            </a:pPr>
            <a:r>
              <a:rPr lang="sv-SE" noProof="0" dirty="0"/>
              <a:t>ihop får vi inflytande!</a:t>
            </a:r>
          </a:p>
        </p:txBody>
      </p:sp>
      <p:pic>
        <p:nvPicPr>
          <p:cNvPr id="172" name="Bild" descr="Bild"/>
          <p:cNvPicPr>
            <a:picLocks noChangeAspect="1"/>
          </p:cNvPicPr>
          <p:nvPr/>
        </p:nvPicPr>
        <p:blipFill>
          <a:blip r:embed="rId5"/>
          <a:stretch>
            <a:fillRect/>
          </a:stretch>
        </p:blipFill>
        <p:spPr>
          <a:xfrm>
            <a:off x="489160" y="4545855"/>
            <a:ext cx="1841501" cy="1841501"/>
          </a:xfrm>
          <a:prstGeom prst="rect">
            <a:avLst/>
          </a:prstGeom>
          <a:ln w="12700">
            <a:miter lim="400000"/>
          </a:ln>
        </p:spPr>
      </p:pic>
      <p:sp>
        <p:nvSpPr>
          <p:cNvPr id="173"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pic>
        <p:nvPicPr>
          <p:cNvPr id="174" name="Bild" descr="Bild"/>
          <p:cNvPicPr>
            <a:picLocks noChangeAspect="1"/>
          </p:cNvPicPr>
          <p:nvPr/>
        </p:nvPicPr>
        <p:blipFill>
          <a:blip r:embed="rId6"/>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Bild" descr="Bild"/>
          <p:cNvPicPr>
            <a:picLocks noChangeAspect="1"/>
          </p:cNvPicPr>
          <p:nvPr/>
        </p:nvPicPr>
        <p:blipFill>
          <a:blip r:embed="rId3"/>
          <a:stretch>
            <a:fillRect/>
          </a:stretch>
        </p:blipFill>
        <p:spPr>
          <a:xfrm>
            <a:off x="6636378" y="4163750"/>
            <a:ext cx="659149" cy="1473201"/>
          </a:xfrm>
          <a:prstGeom prst="rect">
            <a:avLst/>
          </a:prstGeom>
          <a:ln w="12700">
            <a:miter lim="400000"/>
          </a:ln>
        </p:spPr>
      </p:pic>
      <p:pic>
        <p:nvPicPr>
          <p:cNvPr id="179" name="Bild" descr="Bild"/>
          <p:cNvPicPr>
            <a:picLocks noChangeAspect="1"/>
          </p:cNvPicPr>
          <p:nvPr/>
        </p:nvPicPr>
        <p:blipFill>
          <a:blip r:embed="rId4"/>
          <a:stretch>
            <a:fillRect/>
          </a:stretch>
        </p:blipFill>
        <p:spPr>
          <a:xfrm>
            <a:off x="7998777" y="4431839"/>
            <a:ext cx="1943101" cy="1070081"/>
          </a:xfrm>
          <a:prstGeom prst="rect">
            <a:avLst/>
          </a:prstGeom>
          <a:ln w="12700">
            <a:miter lim="400000"/>
          </a:ln>
        </p:spPr>
      </p:pic>
      <p:pic>
        <p:nvPicPr>
          <p:cNvPr id="180" name="Bild" descr="Bild"/>
          <p:cNvPicPr>
            <a:picLocks noChangeAspect="1"/>
          </p:cNvPicPr>
          <p:nvPr/>
        </p:nvPicPr>
        <p:blipFill>
          <a:blip r:embed="rId5"/>
          <a:stretch>
            <a:fillRect/>
          </a:stretch>
        </p:blipFill>
        <p:spPr>
          <a:xfrm>
            <a:off x="2656235" y="4399569"/>
            <a:ext cx="1193801" cy="1226043"/>
          </a:xfrm>
          <a:prstGeom prst="rect">
            <a:avLst/>
          </a:prstGeom>
          <a:ln w="12700">
            <a:miter lim="400000"/>
          </a:ln>
        </p:spPr>
      </p:pic>
      <p:sp>
        <p:nvSpPr>
          <p:cNvPr id="181" name="Rubrik 5"/>
          <p:cNvSpPr txBox="1"/>
          <p:nvPr/>
        </p:nvSpPr>
        <p:spPr>
          <a:xfrm>
            <a:off x="512233" y="668593"/>
            <a:ext cx="10170584" cy="34228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I Handels kommer </a:t>
            </a:r>
          </a:p>
          <a:p>
            <a:pPr>
              <a:lnSpc>
                <a:spcPct val="90000"/>
              </a:lnSpc>
              <a:defRPr sz="7600" b="1" spc="-422">
                <a:solidFill>
                  <a:srgbClr val="E2261B"/>
                </a:solidFill>
              </a:defRPr>
            </a:pPr>
            <a:r>
              <a:rPr lang="sv-SE" noProof="0" dirty="0"/>
              <a:t>medlemmarna överens om löftet!</a:t>
            </a:r>
          </a:p>
        </p:txBody>
      </p:sp>
      <p:pic>
        <p:nvPicPr>
          <p:cNvPr id="182" name="Bild" descr="Bild"/>
          <p:cNvPicPr>
            <a:picLocks noChangeAspect="1"/>
          </p:cNvPicPr>
          <p:nvPr/>
        </p:nvPicPr>
        <p:blipFill>
          <a:blip r:embed="rId6"/>
          <a:stretch>
            <a:fillRect/>
          </a:stretch>
        </p:blipFill>
        <p:spPr>
          <a:xfrm rot="10800000">
            <a:off x="9916793" y="420689"/>
            <a:ext cx="1837948" cy="1837948"/>
          </a:xfrm>
          <a:prstGeom prst="rect">
            <a:avLst/>
          </a:prstGeom>
          <a:ln w="12700">
            <a:miter lim="400000"/>
          </a:ln>
        </p:spPr>
      </p:pic>
      <p:sp>
        <p:nvSpPr>
          <p:cNvPr id="183" name="textruta 5"/>
          <p:cNvSpPr txBox="1"/>
          <p:nvPr/>
        </p:nvSpPr>
        <p:spPr>
          <a:xfrm>
            <a:off x="6201844" y="5805552"/>
            <a:ext cx="152781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Arbetskläder</a:t>
            </a:r>
          </a:p>
        </p:txBody>
      </p:sp>
      <p:sp>
        <p:nvSpPr>
          <p:cNvPr id="184" name="textruta 5"/>
          <p:cNvSpPr txBox="1"/>
          <p:nvPr/>
        </p:nvSpPr>
        <p:spPr>
          <a:xfrm>
            <a:off x="4490806" y="5805552"/>
            <a:ext cx="152781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Semester</a:t>
            </a:r>
          </a:p>
        </p:txBody>
      </p:sp>
      <p:sp>
        <p:nvSpPr>
          <p:cNvPr id="185" name="textruta 5"/>
          <p:cNvSpPr txBox="1"/>
          <p:nvPr/>
        </p:nvSpPr>
        <p:spPr>
          <a:xfrm>
            <a:off x="2486873" y="5805552"/>
            <a:ext cx="152940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Trygga jobb</a:t>
            </a:r>
          </a:p>
        </p:txBody>
      </p:sp>
      <p:sp>
        <p:nvSpPr>
          <p:cNvPr id="186" name="textruta 5"/>
          <p:cNvSpPr txBox="1"/>
          <p:nvPr/>
        </p:nvSpPr>
        <p:spPr>
          <a:xfrm>
            <a:off x="7720000" y="5805552"/>
            <a:ext cx="24977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Jämställda löner</a:t>
            </a:r>
          </a:p>
        </p:txBody>
      </p:sp>
      <p:sp>
        <p:nvSpPr>
          <p:cNvPr id="187" name="textruta 5"/>
          <p:cNvSpPr txBox="1"/>
          <p:nvPr/>
        </p:nvSpPr>
        <p:spPr>
          <a:xfrm>
            <a:off x="187667" y="5805552"/>
            <a:ext cx="250253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Företagshälsovård</a:t>
            </a:r>
          </a:p>
        </p:txBody>
      </p:sp>
      <p:sp>
        <p:nvSpPr>
          <p:cNvPr id="188" name="Rubrik 5"/>
          <p:cNvSpPr txBox="1"/>
          <p:nvPr/>
        </p:nvSpPr>
        <p:spPr>
          <a:xfrm>
            <a:off x="966232" y="3990576"/>
            <a:ext cx="945406" cy="18186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9600">
                <a:solidFill>
                  <a:srgbClr val="E2261B"/>
                </a:solidFill>
                <a:latin typeface="Arial Black"/>
                <a:ea typeface="Arial Black"/>
                <a:cs typeface="Arial Black"/>
                <a:sym typeface="Arial Black"/>
              </a:defRPr>
            </a:lvl1pPr>
          </a:lstStyle>
          <a:p>
            <a:r>
              <a:rPr lang="sv-SE" noProof="0" dirty="0"/>
              <a:t>+</a:t>
            </a:r>
          </a:p>
        </p:txBody>
      </p:sp>
      <p:sp>
        <p:nvSpPr>
          <p:cNvPr id="189" name="Det…"/>
          <p:cNvSpPr txBox="1">
            <a:spLocks noGrp="1"/>
          </p:cNvSpPr>
          <p:nvPr>
            <p:ph type="title" idx="4294967295"/>
          </p:nvPr>
        </p:nvSpPr>
        <p:spPr>
          <a:xfrm>
            <a:off x="9914719" y="716903"/>
            <a:ext cx="1842096" cy="1372519"/>
          </a:xfrm>
          <a:prstGeom prst="rect">
            <a:avLst/>
          </a:prstGeom>
        </p:spPr>
        <p:txBody>
          <a:bodyPr anchor="t"/>
          <a:lstStyle/>
          <a:p>
            <a:pPr lvl="1" algn="ctr">
              <a:lnSpc>
                <a:spcPct val="110000"/>
              </a:lnSpc>
              <a:defRPr sz="2400" spc="-133">
                <a:solidFill>
                  <a:srgbClr val="E2261B"/>
                </a:solidFill>
              </a:defRPr>
            </a:pPr>
            <a:r>
              <a:rPr lang="sv-SE" noProof="0" dirty="0"/>
              <a:t>Det</a:t>
            </a:r>
          </a:p>
          <a:p>
            <a:pPr lvl="1" algn="ctr">
              <a:lnSpc>
                <a:spcPct val="110000"/>
              </a:lnSpc>
              <a:defRPr sz="2400" spc="-133">
                <a:solidFill>
                  <a:srgbClr val="E2261B"/>
                </a:solidFill>
              </a:defRPr>
            </a:pPr>
            <a:r>
              <a:rPr lang="sv-SE" noProof="0" dirty="0"/>
              <a:t>fackliga</a:t>
            </a:r>
          </a:p>
          <a:p>
            <a:pPr lvl="1" algn="ctr">
              <a:lnSpc>
                <a:spcPct val="110000"/>
              </a:lnSpc>
              <a:defRPr sz="2400" spc="-133">
                <a:solidFill>
                  <a:srgbClr val="E2261B"/>
                </a:solidFill>
              </a:defRPr>
            </a:pPr>
            <a:r>
              <a:rPr lang="sv-SE" noProof="0" dirty="0"/>
              <a:t>löftet</a:t>
            </a:r>
          </a:p>
        </p:txBody>
      </p:sp>
      <p:pic>
        <p:nvPicPr>
          <p:cNvPr id="190"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pic>
        <p:nvPicPr>
          <p:cNvPr id="191" name="Bild" descr="Bild"/>
          <p:cNvPicPr>
            <a:picLocks noChangeAspect="1"/>
          </p:cNvPicPr>
          <p:nvPr/>
        </p:nvPicPr>
        <p:blipFill>
          <a:blip r:embed="rId8"/>
          <a:stretch>
            <a:fillRect/>
          </a:stretch>
        </p:blipFill>
        <p:spPr>
          <a:xfrm>
            <a:off x="4659374" y="4321068"/>
            <a:ext cx="1190675" cy="1157656"/>
          </a:xfrm>
          <a:prstGeom prst="rect">
            <a:avLst/>
          </a:prstGeom>
          <a:ln w="12700">
            <a:miter lim="400000"/>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 name="Bild" descr="Bild"/>
          <p:cNvPicPr>
            <a:picLocks/>
          </p:cNvPicPr>
          <p:nvPr/>
        </p:nvPicPr>
        <p:blipFill>
          <a:blip r:embed="rId3"/>
          <a:stretch>
            <a:fillRect/>
          </a:stretch>
        </p:blipFill>
        <p:spPr>
          <a:xfrm>
            <a:off x="0" y="-1963"/>
            <a:ext cx="12192000" cy="6861926"/>
          </a:xfrm>
          <a:prstGeom prst="rect">
            <a:avLst/>
          </a:prstGeom>
          <a:ln w="12700">
            <a:miter lim="400000"/>
          </a:ln>
        </p:spPr>
      </p:pic>
      <p:sp>
        <p:nvSpPr>
          <p:cNvPr id="260" name="Rubrik 5"/>
          <p:cNvSpPr txBox="1"/>
          <p:nvPr/>
        </p:nvSpPr>
        <p:spPr>
          <a:xfrm>
            <a:off x="512233" y="1405193"/>
            <a:ext cx="6169984" cy="63163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E2261B"/>
                </a:solidFill>
              </a:defRPr>
            </a:pPr>
            <a:r>
              <a:rPr lang="sv-SE" noProof="0" dirty="0"/>
              <a:t>Vilken lön och </a:t>
            </a:r>
          </a:p>
          <a:p>
            <a:pPr>
              <a:lnSpc>
                <a:spcPct val="90000"/>
              </a:lnSpc>
              <a:defRPr sz="4700" b="1" spc="-261">
                <a:solidFill>
                  <a:srgbClr val="E2261B"/>
                </a:solidFill>
              </a:defRPr>
            </a:pPr>
            <a:r>
              <a:rPr lang="sv-SE" noProof="0" dirty="0"/>
              <a:t>vilket ob-tillägg gäller </a:t>
            </a:r>
          </a:p>
          <a:p>
            <a:pPr>
              <a:lnSpc>
                <a:spcPct val="90000"/>
              </a:lnSpc>
              <a:defRPr sz="4700" b="1" spc="-261">
                <a:solidFill>
                  <a:srgbClr val="E2261B"/>
                </a:solidFill>
              </a:defRPr>
            </a:pPr>
            <a:r>
              <a:rPr lang="sv-SE" noProof="0" dirty="0"/>
              <a:t>i framtiden?</a:t>
            </a:r>
          </a:p>
          <a:p>
            <a:pPr>
              <a:lnSpc>
                <a:spcPct val="90000"/>
              </a:lnSpc>
              <a:spcBef>
                <a:spcPts val="2100"/>
              </a:spcBef>
              <a:defRPr sz="4700" b="1" spc="-261">
                <a:solidFill>
                  <a:srgbClr val="01704A"/>
                </a:solidFill>
              </a:defRPr>
            </a:pPr>
            <a:r>
              <a:rPr lang="sv-SE" noProof="0" dirty="0"/>
              <a:t>Det beror på. </a:t>
            </a:r>
          </a:p>
          <a:p>
            <a:pPr>
              <a:lnSpc>
                <a:spcPct val="90000"/>
              </a:lnSpc>
              <a:defRPr sz="4700" b="1" spc="-261">
                <a:solidFill>
                  <a:srgbClr val="E2261B"/>
                </a:solidFill>
              </a:defRPr>
            </a:pPr>
            <a:r>
              <a:rPr lang="sv-SE" noProof="0" dirty="0"/>
              <a:t>Många medlemmar </a:t>
            </a:r>
          </a:p>
          <a:p>
            <a:pPr>
              <a:lnSpc>
                <a:spcPct val="90000"/>
              </a:lnSpc>
              <a:defRPr sz="4700" b="1" spc="-261">
                <a:solidFill>
                  <a:srgbClr val="E2261B"/>
                </a:solidFill>
              </a:defRPr>
            </a:pPr>
            <a:r>
              <a:rPr lang="sv-SE" noProof="0" dirty="0"/>
              <a:t>och facklig styrka ger bra löner och villkor!</a:t>
            </a:r>
          </a:p>
        </p:txBody>
      </p:sp>
      <p:sp>
        <p:nvSpPr>
          <p:cNvPr id="261" name="Rektangel 6"/>
          <p:cNvSpPr/>
          <p:nvPr/>
        </p:nvSpPr>
        <p:spPr>
          <a:xfrm rot="21300000">
            <a:off x="6348707" y="901029"/>
            <a:ext cx="2890194" cy="4082681"/>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262" name="Rektangel 19"/>
          <p:cNvSpPr/>
          <p:nvPr/>
        </p:nvSpPr>
        <p:spPr>
          <a:xfrm rot="300000">
            <a:off x="8637192" y="1354290"/>
            <a:ext cx="2890194" cy="4079794"/>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pic>
        <p:nvPicPr>
          <p:cNvPr id="26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264"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01704A"/>
                </a:solidFill>
              </a:defRPr>
            </a:lvl1pPr>
          </a:lstStyle>
          <a:p>
            <a:r>
              <a:rPr lang="sv-SE" noProof="0" dirty="0"/>
              <a:t>Avtalsrörelser</a:t>
            </a:r>
          </a:p>
        </p:txBody>
      </p:sp>
      <p:pic>
        <p:nvPicPr>
          <p:cNvPr id="2052" name="Picture 4">
            <a:extLst>
              <a:ext uri="{FF2B5EF4-FFF2-40B4-BE49-F238E27FC236}">
                <a16:creationId xmlns:a16="http://schemas.microsoft.com/office/drawing/2014/main" id="{F65B5A51-E1F6-DD1C-0F0B-F82BEB2D7E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98821">
            <a:off x="6346579" y="876914"/>
            <a:ext cx="2890632" cy="41063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95F906A-09F2-610D-C390-1804051EB5F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42817">
            <a:off x="8716948" y="1312484"/>
            <a:ext cx="2868359" cy="40747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sld>
</file>

<file path=ppt/theme/theme1.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74355090C044D4696E56DBEB4A1EA1D" ma:contentTypeVersion="17" ma:contentTypeDescription="Skapa ett nytt dokument." ma:contentTypeScope="" ma:versionID="71ce6603466508f7052dfc6927a8070d">
  <xsd:schema xmlns:xsd="http://www.w3.org/2001/XMLSchema" xmlns:xs="http://www.w3.org/2001/XMLSchema" xmlns:p="http://schemas.microsoft.com/office/2006/metadata/properties" xmlns:ns2="16084d06-3e8e-49e3-9312-e473a5b7c930" xmlns:ns3="f5c75cb3-12d5-415f-9da5-3b7a9787cea9" targetNamespace="http://schemas.microsoft.com/office/2006/metadata/properties" ma:root="true" ma:fieldsID="562cf9d3116a5bb5b49cabe7dad3f608" ns2:_="" ns3:_="">
    <xsd:import namespace="16084d06-3e8e-49e3-9312-e473a5b7c930"/>
    <xsd:import namespace="f5c75cb3-12d5-415f-9da5-3b7a9787ce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84d06-3e8e-49e3-9312-e473a5b7c9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07b0dcc0-e665-4050-ae29-3b7657684338"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c75cb3-12d5-415f-9da5-3b7a9787cea9"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9" nillable="true" ma:displayName="Taxonomy Catch All Column" ma:hidden="true" ma:list="{88f952ec-11d6-40b5-9617-6d59e2035c40}" ma:internalName="TaxCatchAll" ma:showField="CatchAllData" ma:web="f5c75cb3-12d5-415f-9da5-3b7a9787ce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5c75cb3-12d5-415f-9da5-3b7a9787cea9" xsi:nil="true"/>
    <lcf76f155ced4ddcb4097134ff3c332f xmlns="16084d06-3e8e-49e3-9312-e473a5b7c930">
      <Terms xmlns="http://schemas.microsoft.com/office/infopath/2007/PartnerControls"/>
    </lcf76f155ced4ddcb4097134ff3c332f>
    <SharedWithUsers xmlns="f5c75cb3-12d5-415f-9da5-3b7a9787cea9">
      <UserInfo>
        <DisplayName>Sara Johansson</DisplayName>
        <AccountId>640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9716A9-A691-498A-B3E4-C628B2001CD1}"/>
</file>

<file path=customXml/itemProps2.xml><?xml version="1.0" encoding="utf-8"?>
<ds:datastoreItem xmlns:ds="http://schemas.openxmlformats.org/officeDocument/2006/customXml" ds:itemID="{F28DCD8F-3A93-4967-81BE-6F38A0961EC8}">
  <ds:schemaRefs>
    <ds:schemaRef ds:uri="16084d06-3e8e-49e3-9312-e473a5b7c930"/>
    <ds:schemaRef ds:uri="f5c75cb3-12d5-415f-9da5-3b7a9787cea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FBA7F51-8471-4EBB-AFAF-404858C45747}">
  <ds:schemaRefs>
    <ds:schemaRef ds:uri="http://schemas.microsoft.com/sharepoint/v3/contenttype/forms"/>
  </ds:schemaRefs>
</ds:datastoreItem>
</file>

<file path=docMetadata/LabelInfo.xml><?xml version="1.0" encoding="utf-8"?>
<clbl:labelList xmlns:clbl="http://schemas.microsoft.com/office/2020/mipLabelMetadata">
  <clbl:label id="{f086fe86-a4aa-467a-b4e0-bdbbfd008c1e}" enabled="0" method="" siteId="{f086fe86-a4aa-467a-b4e0-bdbbfd008c1e}" removed="1"/>
</clbl:labelList>
</file>

<file path=docProps/app.xml><?xml version="1.0" encoding="utf-8"?>
<Properties xmlns="http://schemas.openxmlformats.org/officeDocument/2006/extended-properties" xmlns:vt="http://schemas.openxmlformats.org/officeDocument/2006/docPropsVTypes">
  <TotalTime>46325</TotalTime>
  <Words>7295</Words>
  <Application>Microsoft Office PowerPoint</Application>
  <PresentationFormat>Bredbild</PresentationFormat>
  <Paragraphs>592</Paragraphs>
  <Slides>43</Slides>
  <Notes>30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43</vt:i4>
      </vt:variant>
    </vt:vector>
  </HeadingPairs>
  <TitlesOfParts>
    <vt:vector size="45" baseType="lpstr">
      <vt:lpstr>Arial</vt:lpstr>
      <vt:lpstr>Handels</vt:lpstr>
      <vt:lpstr>För dig som  är på väg ut i  arbetslivet</vt:lpstr>
      <vt:lpstr>PowerPoint-presentation</vt:lpstr>
      <vt:lpstr>PowerPoint-presentation</vt:lpstr>
      <vt:lpstr>PowerPoint-presentation</vt:lpstr>
      <vt:lpstr>PowerPoint-presentation</vt:lpstr>
      <vt:lpstr>PowerPoint-presentation</vt:lpstr>
      <vt:lpstr>PowerPoint-presentation</vt:lpstr>
      <vt:lpstr>Det fackliga löftet</vt:lpstr>
      <vt:lpstr>PowerPoint-presentation</vt:lpstr>
      <vt:lpstr>PowerPoint-presentation</vt:lpstr>
      <vt:lpstr>Internationellt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 dig som  är på väg ut i  arbetslivet</dc:title>
  <dc:creator>Lizette Nilsson</dc:creator>
  <cp:lastModifiedBy>Goran Khello Sheikhi</cp:lastModifiedBy>
  <cp:revision>10</cp:revision>
  <dcterms:modified xsi:type="dcterms:W3CDTF">2026-08-27T11:08:06Z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0x010100074355090C044D4696E56DBEB4A1EA1D</vt:lpwstr>
  </property>
  <property fmtid="{D5CDD505-2E9C-101B-9397-08002B2CF9AE}" pid="3" name="MediaServiceImageTags">
    <vt:lpwstr/>
  </property>
</Properties>
</file>