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350" r:id="rId22"/>
    <p:sldId id="276" r:id="rId23"/>
    <p:sldId id="277" r:id="rId24"/>
    <p:sldId id="278" r:id="rId25"/>
    <p:sldId id="279" r:id="rId26"/>
    <p:sldId id="280" r:id="rId27"/>
    <p:sldId id="281"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292" r:id="rId42"/>
    <p:sldId id="312" r:id="rId43"/>
    <p:sldId id="313" r:id="rId44"/>
    <p:sldId id="314"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334" r:id="rId63"/>
    <p:sldId id="335" r:id="rId64"/>
    <p:sldId id="337" r:id="rId65"/>
    <p:sldId id="338" r:id="rId66"/>
    <p:sldId id="339" r:id="rId67"/>
    <p:sldId id="340" r:id="rId68"/>
    <p:sldId id="341" r:id="rId69"/>
    <p:sldId id="343" r:id="rId70"/>
    <p:sldId id="344" r:id="rId71"/>
    <p:sldId id="345" r:id="rId72"/>
    <p:sldId id="348" r:id="rId73"/>
    <p:sldId id="358" r:id="rId7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44" autoAdjust="0"/>
  </p:normalViewPr>
  <p:slideViewPr>
    <p:cSldViewPr snapToGrid="0">
      <p:cViewPr varScale="1">
        <p:scale>
          <a:sx n="94" d="100"/>
          <a:sy n="94" d="100"/>
        </p:scale>
        <p:origin x="68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an Khello Sheikhi" userId="9f8a2ab2-7fb4-4e06-a79c-d21d10480323" providerId="ADAL" clId="{288DC8A9-9376-48FC-A30C-108B84940C74}"/>
    <pc:docChg chg="addSld delSld modSld sldOrd">
      <pc:chgData name="Goran Khello Sheikhi" userId="9f8a2ab2-7fb4-4e06-a79c-d21d10480323" providerId="ADAL" clId="{288DC8A9-9376-48FC-A30C-108B84940C74}" dt="2026-08-27T11:29:44.324" v="11" actId="47"/>
      <pc:docMkLst>
        <pc:docMk/>
      </pc:docMkLst>
      <pc:sldChg chg="del">
        <pc:chgData name="Goran Khello Sheikhi" userId="9f8a2ab2-7fb4-4e06-a79c-d21d10480323" providerId="ADAL" clId="{288DC8A9-9376-48FC-A30C-108B84940C74}" dt="2026-08-27T11:28:07.785" v="2" actId="47"/>
        <pc:sldMkLst>
          <pc:docMk/>
          <pc:sldMk cId="0" sldId="273"/>
        </pc:sldMkLst>
      </pc:sldChg>
      <pc:sldChg chg="del">
        <pc:chgData name="Goran Khello Sheikhi" userId="9f8a2ab2-7fb4-4e06-a79c-d21d10480323" providerId="ADAL" clId="{288DC8A9-9376-48FC-A30C-108B84940C74}" dt="2026-08-27T11:28:07.785" v="2" actId="47"/>
        <pc:sldMkLst>
          <pc:docMk/>
          <pc:sldMk cId="0" sldId="274"/>
        </pc:sldMkLst>
      </pc:sldChg>
      <pc:sldChg chg="del">
        <pc:chgData name="Goran Khello Sheikhi" userId="9f8a2ab2-7fb4-4e06-a79c-d21d10480323" providerId="ADAL" clId="{288DC8A9-9376-48FC-A30C-108B84940C74}" dt="2026-08-27T11:28:39.840" v="3" actId="47"/>
        <pc:sldMkLst>
          <pc:docMk/>
          <pc:sldMk cId="0" sldId="283"/>
        </pc:sldMkLst>
      </pc:sldChg>
      <pc:sldChg chg="del">
        <pc:chgData name="Goran Khello Sheikhi" userId="9f8a2ab2-7fb4-4e06-a79c-d21d10480323" providerId="ADAL" clId="{288DC8A9-9376-48FC-A30C-108B84940C74}" dt="2026-08-27T11:28:39.840" v="3" actId="47"/>
        <pc:sldMkLst>
          <pc:docMk/>
          <pc:sldMk cId="0" sldId="284"/>
        </pc:sldMkLst>
      </pc:sldChg>
      <pc:sldChg chg="del">
        <pc:chgData name="Goran Khello Sheikhi" userId="9f8a2ab2-7fb4-4e06-a79c-d21d10480323" providerId="ADAL" clId="{288DC8A9-9376-48FC-A30C-108B84940C74}" dt="2026-08-27T11:28:39.840" v="3" actId="47"/>
        <pc:sldMkLst>
          <pc:docMk/>
          <pc:sldMk cId="0" sldId="285"/>
        </pc:sldMkLst>
      </pc:sldChg>
      <pc:sldChg chg="del">
        <pc:chgData name="Goran Khello Sheikhi" userId="9f8a2ab2-7fb4-4e06-a79c-d21d10480323" providerId="ADAL" clId="{288DC8A9-9376-48FC-A30C-108B84940C74}" dt="2026-08-27T11:28:39.840" v="3" actId="47"/>
        <pc:sldMkLst>
          <pc:docMk/>
          <pc:sldMk cId="0" sldId="286"/>
        </pc:sldMkLst>
      </pc:sldChg>
      <pc:sldChg chg="del">
        <pc:chgData name="Goran Khello Sheikhi" userId="9f8a2ab2-7fb4-4e06-a79c-d21d10480323" providerId="ADAL" clId="{288DC8A9-9376-48FC-A30C-108B84940C74}" dt="2026-08-27T11:28:39.840" v="3" actId="47"/>
        <pc:sldMkLst>
          <pc:docMk/>
          <pc:sldMk cId="0" sldId="287"/>
        </pc:sldMkLst>
      </pc:sldChg>
      <pc:sldChg chg="del">
        <pc:chgData name="Goran Khello Sheikhi" userId="9f8a2ab2-7fb4-4e06-a79c-d21d10480323" providerId="ADAL" clId="{288DC8A9-9376-48FC-A30C-108B84940C74}" dt="2026-08-27T11:28:39.840" v="3" actId="47"/>
        <pc:sldMkLst>
          <pc:docMk/>
          <pc:sldMk cId="0" sldId="288"/>
        </pc:sldMkLst>
      </pc:sldChg>
      <pc:sldChg chg="del">
        <pc:chgData name="Goran Khello Sheikhi" userId="9f8a2ab2-7fb4-4e06-a79c-d21d10480323" providerId="ADAL" clId="{288DC8A9-9376-48FC-A30C-108B84940C74}" dt="2026-08-27T11:28:39.840" v="3" actId="47"/>
        <pc:sldMkLst>
          <pc:docMk/>
          <pc:sldMk cId="0" sldId="289"/>
        </pc:sldMkLst>
      </pc:sldChg>
      <pc:sldChg chg="del">
        <pc:chgData name="Goran Khello Sheikhi" userId="9f8a2ab2-7fb4-4e06-a79c-d21d10480323" providerId="ADAL" clId="{288DC8A9-9376-48FC-A30C-108B84940C74}" dt="2026-08-27T11:28:39.840" v="3" actId="47"/>
        <pc:sldMkLst>
          <pc:docMk/>
          <pc:sldMk cId="0" sldId="290"/>
        </pc:sldMkLst>
      </pc:sldChg>
      <pc:sldChg chg="ord">
        <pc:chgData name="Goran Khello Sheikhi" userId="9f8a2ab2-7fb4-4e06-a79c-d21d10480323" providerId="ADAL" clId="{288DC8A9-9376-48FC-A30C-108B84940C74}" dt="2026-08-27T11:28:58.732" v="7"/>
        <pc:sldMkLst>
          <pc:docMk/>
          <pc:sldMk cId="2337491459" sldId="292"/>
        </pc:sldMkLst>
      </pc:sldChg>
      <pc:sldChg chg="del">
        <pc:chgData name="Goran Khello Sheikhi" userId="9f8a2ab2-7fb4-4e06-a79c-d21d10480323" providerId="ADAL" clId="{288DC8A9-9376-48FC-A30C-108B84940C74}" dt="2026-08-27T11:28:39.840" v="3" actId="47"/>
        <pc:sldMkLst>
          <pc:docMk/>
          <pc:sldMk cId="0" sldId="297"/>
        </pc:sldMkLst>
      </pc:sldChg>
      <pc:sldChg chg="del">
        <pc:chgData name="Goran Khello Sheikhi" userId="9f8a2ab2-7fb4-4e06-a79c-d21d10480323" providerId="ADAL" clId="{288DC8A9-9376-48FC-A30C-108B84940C74}" dt="2026-08-27T11:28:39.840" v="3" actId="47"/>
        <pc:sldMkLst>
          <pc:docMk/>
          <pc:sldMk cId="0" sldId="298"/>
        </pc:sldMkLst>
      </pc:sldChg>
      <pc:sldChg chg="del">
        <pc:chgData name="Goran Khello Sheikhi" userId="9f8a2ab2-7fb4-4e06-a79c-d21d10480323" providerId="ADAL" clId="{288DC8A9-9376-48FC-A30C-108B84940C74}" dt="2026-08-27T11:29:11.926" v="8" actId="47"/>
        <pc:sldMkLst>
          <pc:docMk/>
          <pc:sldMk cId="0" sldId="315"/>
        </pc:sldMkLst>
      </pc:sldChg>
      <pc:sldChg chg="del">
        <pc:chgData name="Goran Khello Sheikhi" userId="9f8a2ab2-7fb4-4e06-a79c-d21d10480323" providerId="ADAL" clId="{288DC8A9-9376-48FC-A30C-108B84940C74}" dt="2026-08-27T11:29:26.410" v="9" actId="47"/>
        <pc:sldMkLst>
          <pc:docMk/>
          <pc:sldMk cId="0" sldId="333"/>
        </pc:sldMkLst>
      </pc:sldChg>
      <pc:sldChg chg="del">
        <pc:chgData name="Goran Khello Sheikhi" userId="9f8a2ab2-7fb4-4e06-a79c-d21d10480323" providerId="ADAL" clId="{288DC8A9-9376-48FC-A30C-108B84940C74}" dt="2026-08-27T11:29:30.980" v="10" actId="47"/>
        <pc:sldMkLst>
          <pc:docMk/>
          <pc:sldMk cId="0" sldId="336"/>
        </pc:sldMkLst>
      </pc:sldChg>
      <pc:sldChg chg="del">
        <pc:chgData name="Goran Khello Sheikhi" userId="9f8a2ab2-7fb4-4e06-a79c-d21d10480323" providerId="ADAL" clId="{288DC8A9-9376-48FC-A30C-108B84940C74}" dt="2026-08-27T11:29:44.324" v="11" actId="47"/>
        <pc:sldMkLst>
          <pc:docMk/>
          <pc:sldMk cId="0" sldId="342"/>
        </pc:sldMkLst>
      </pc:sldChg>
      <pc:sldChg chg="del">
        <pc:chgData name="Goran Khello Sheikhi" userId="9f8a2ab2-7fb4-4e06-a79c-d21d10480323" providerId="ADAL" clId="{288DC8A9-9376-48FC-A30C-108B84940C74}" dt="2026-08-26T11:25:51.504" v="1" actId="47"/>
        <pc:sldMkLst>
          <pc:docMk/>
          <pc:sldMk cId="0" sldId="349"/>
        </pc:sldMkLst>
      </pc:sldChg>
      <pc:sldChg chg="del">
        <pc:chgData name="Goran Khello Sheikhi" userId="9f8a2ab2-7fb4-4e06-a79c-d21d10480323" providerId="ADAL" clId="{288DC8A9-9376-48FC-A30C-108B84940C74}" dt="2026-08-27T11:28:39.840" v="3" actId="47"/>
        <pc:sldMkLst>
          <pc:docMk/>
          <pc:sldMk cId="336981037" sldId="351"/>
        </pc:sldMkLst>
      </pc:sldChg>
      <pc:sldChg chg="del">
        <pc:chgData name="Goran Khello Sheikhi" userId="9f8a2ab2-7fb4-4e06-a79c-d21d10480323" providerId="ADAL" clId="{288DC8A9-9376-48FC-A30C-108B84940C74}" dt="2026-08-27T11:28:39.840" v="3" actId="47"/>
        <pc:sldMkLst>
          <pc:docMk/>
          <pc:sldMk cId="520402500" sldId="352"/>
        </pc:sldMkLst>
      </pc:sldChg>
      <pc:sldChg chg="del">
        <pc:chgData name="Goran Khello Sheikhi" userId="9f8a2ab2-7fb4-4e06-a79c-d21d10480323" providerId="ADAL" clId="{288DC8A9-9376-48FC-A30C-108B84940C74}" dt="2026-08-27T11:28:39.840" v="3" actId="47"/>
        <pc:sldMkLst>
          <pc:docMk/>
          <pc:sldMk cId="537876202" sldId="353"/>
        </pc:sldMkLst>
      </pc:sldChg>
      <pc:sldChg chg="del">
        <pc:chgData name="Goran Khello Sheikhi" userId="9f8a2ab2-7fb4-4e06-a79c-d21d10480323" providerId="ADAL" clId="{288DC8A9-9376-48FC-A30C-108B84940C74}" dt="2026-08-27T11:28:39.840" v="3" actId="47"/>
        <pc:sldMkLst>
          <pc:docMk/>
          <pc:sldMk cId="199359540" sldId="354"/>
        </pc:sldMkLst>
      </pc:sldChg>
      <pc:sldChg chg="del">
        <pc:chgData name="Goran Khello Sheikhi" userId="9f8a2ab2-7fb4-4e06-a79c-d21d10480323" providerId="ADAL" clId="{288DC8A9-9376-48FC-A30C-108B84940C74}" dt="2026-08-27T11:28:39.840" v="3" actId="47"/>
        <pc:sldMkLst>
          <pc:docMk/>
          <pc:sldMk cId="272154164" sldId="355"/>
        </pc:sldMkLst>
      </pc:sldChg>
      <pc:sldChg chg="del">
        <pc:chgData name="Goran Khello Sheikhi" userId="9f8a2ab2-7fb4-4e06-a79c-d21d10480323" providerId="ADAL" clId="{288DC8A9-9376-48FC-A30C-108B84940C74}" dt="2026-08-27T11:28:39.840" v="3" actId="47"/>
        <pc:sldMkLst>
          <pc:docMk/>
          <pc:sldMk cId="3314472501" sldId="356"/>
        </pc:sldMkLst>
      </pc:sldChg>
      <pc:sldChg chg="del">
        <pc:chgData name="Goran Khello Sheikhi" userId="9f8a2ab2-7fb4-4e06-a79c-d21d10480323" providerId="ADAL" clId="{288DC8A9-9376-48FC-A30C-108B84940C74}" dt="2026-08-27T11:28:39.840" v="3" actId="47"/>
        <pc:sldMkLst>
          <pc:docMk/>
          <pc:sldMk cId="2988603726" sldId="357"/>
        </pc:sldMkLst>
      </pc:sldChg>
      <pc:sldChg chg="add">
        <pc:chgData name="Goran Khello Sheikhi" userId="9f8a2ab2-7fb4-4e06-a79c-d21d10480323" providerId="ADAL" clId="{288DC8A9-9376-48FC-A30C-108B84940C74}" dt="2026-08-26T11:25:46.974" v="0"/>
        <pc:sldMkLst>
          <pc:docMk/>
          <pc:sldMk cId="0" sldId="3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handels.se/avtalsrorelsen"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youtube.com/watch?v=2R8j0C1XIe4" TargetMode="External"/><Relationship Id="rId5" Type="http://schemas.openxmlformats.org/officeDocument/2006/relationships/hyperlink" Target="http://www.youtube.com/watch?v=rnYbTqu5QIY" TargetMode="External"/><Relationship Id="rId4" Type="http://schemas.openxmlformats.org/officeDocument/2006/relationships/hyperlink" Target="http://www.youtube.com/watch?v=UY2TU2LDWdQ"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handels.se/avtalsrorelsen"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youtube.com/watch?v=2R8j0C1XIe4" TargetMode="External"/><Relationship Id="rId5" Type="http://schemas.openxmlformats.org/officeDocument/2006/relationships/hyperlink" Target="http://www.youtube.com/watch?v=rnYbTqu5QIY" TargetMode="External"/><Relationship Id="rId4" Type="http://schemas.openxmlformats.org/officeDocument/2006/relationships/hyperlink" Target="http://www.youtube.com/watch?v=UY2TU2LDWdQ"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5QtEXAdDYFw"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www.handels.se/skolinfo" TargetMode="External"/><Relationship Id="rId4" Type="http://schemas.openxmlformats.org/officeDocument/2006/relationships/hyperlink" Target="https://www.youtube.com/watch?v=mNWKHd1ZV8k"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vimeo.com/12923478"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xfrm>
            <a:off x="381000" y="685800"/>
            <a:ext cx="6096000" cy="3429000"/>
          </a:xfrm>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p>
            <a:pPr>
              <a:spcBef>
                <a:spcPts val="0"/>
              </a:spcBef>
              <a:defRPr b="1"/>
            </a:pPr>
            <a:r>
              <a:rPr dirty="0"/>
              <a:t> </a:t>
            </a:r>
          </a:p>
          <a:p>
            <a:pPr>
              <a:spcBef>
                <a:spcPts val="0"/>
              </a:spcBef>
              <a:defRPr b="1"/>
            </a:pPr>
            <a:r>
              <a:rPr dirty="0" err="1"/>
              <a:t>Avtalsrörelse</a:t>
            </a:r>
            <a:endParaRPr dirty="0"/>
          </a:p>
          <a:p>
            <a:pPr>
              <a:spcBef>
                <a:spcPts val="0"/>
              </a:spcBef>
            </a:pPr>
            <a:r>
              <a:rPr dirty="0" err="1"/>
              <a:t>Fråga</a:t>
            </a:r>
            <a:r>
              <a:rPr dirty="0"/>
              <a:t> </a:t>
            </a:r>
            <a:r>
              <a:rPr dirty="0" err="1"/>
              <a:t>eleverna</a:t>
            </a:r>
            <a:r>
              <a:rPr dirty="0"/>
              <a:t> om de vet </a:t>
            </a:r>
            <a:r>
              <a:rPr dirty="0" err="1"/>
              <a:t>vad</a:t>
            </a:r>
            <a:r>
              <a:rPr dirty="0"/>
              <a:t> </a:t>
            </a:r>
            <a:r>
              <a:rPr dirty="0" err="1"/>
              <a:t>minimilönen</a:t>
            </a:r>
            <a:r>
              <a:rPr dirty="0"/>
              <a:t> </a:t>
            </a:r>
            <a:r>
              <a:rPr dirty="0" err="1"/>
              <a:t>i</a:t>
            </a:r>
            <a:r>
              <a:rPr dirty="0"/>
              <a:t> Sverige </a:t>
            </a:r>
            <a:r>
              <a:rPr dirty="0" err="1"/>
              <a:t>är</a:t>
            </a:r>
            <a:r>
              <a:rPr dirty="0"/>
              <a:t>… </a:t>
            </a:r>
            <a:r>
              <a:rPr dirty="0" err="1"/>
              <a:t>Påminn</a:t>
            </a:r>
            <a:r>
              <a:rPr dirty="0"/>
              <a:t> om </a:t>
            </a:r>
            <a:r>
              <a:rPr dirty="0" err="1"/>
              <a:t>att</a:t>
            </a:r>
            <a:r>
              <a:rPr dirty="0"/>
              <a:t> den </a:t>
            </a:r>
            <a:r>
              <a:rPr dirty="0" err="1"/>
              <a:t>i</a:t>
            </a:r>
            <a:r>
              <a:rPr dirty="0"/>
              <a:t> USA </a:t>
            </a:r>
            <a:r>
              <a:rPr dirty="0" err="1"/>
              <a:t>är</a:t>
            </a:r>
            <a:r>
              <a:rPr dirty="0"/>
              <a:t> 8 dollar</a:t>
            </a:r>
            <a:r>
              <a:rPr lang="sv-SE" dirty="0"/>
              <a:t> (7,25 federala minimilön)</a:t>
            </a:r>
            <a:r>
              <a:rPr dirty="0"/>
              <a:t>, </a:t>
            </a:r>
            <a:r>
              <a:rPr dirty="0" err="1"/>
              <a:t>cirka</a:t>
            </a:r>
            <a:r>
              <a:rPr dirty="0"/>
              <a:t> </a:t>
            </a:r>
            <a:r>
              <a:rPr lang="sv-SE" dirty="0"/>
              <a:t>70</a:t>
            </a:r>
            <a:r>
              <a:rPr dirty="0"/>
              <a:t> kronor. </a:t>
            </a:r>
            <a:r>
              <a:rPr dirty="0" err="1"/>
              <a:t>Låt</a:t>
            </a:r>
            <a:r>
              <a:rPr dirty="0"/>
              <a:t> </a:t>
            </a:r>
            <a:r>
              <a:rPr dirty="0" err="1"/>
              <a:t>flera</a:t>
            </a:r>
            <a:r>
              <a:rPr dirty="0"/>
              <a:t> </a:t>
            </a:r>
            <a:r>
              <a:rPr dirty="0" err="1"/>
              <a:t>elever</a:t>
            </a:r>
            <a:r>
              <a:rPr dirty="0"/>
              <a:t> </a:t>
            </a:r>
            <a:r>
              <a:rPr dirty="0" err="1"/>
              <a:t>gissa</a:t>
            </a:r>
            <a:r>
              <a:rPr dirty="0"/>
              <a:t>. </a:t>
            </a:r>
            <a:r>
              <a:rPr dirty="0" err="1"/>
              <a:t>Ställ</a:t>
            </a:r>
            <a:r>
              <a:rPr dirty="0"/>
              <a:t> </a:t>
            </a:r>
            <a:r>
              <a:rPr dirty="0" err="1"/>
              <a:t>ledande</a:t>
            </a:r>
            <a:r>
              <a:rPr dirty="0"/>
              <a:t> </a:t>
            </a:r>
            <a:r>
              <a:rPr dirty="0" err="1"/>
              <a:t>frågor</a:t>
            </a:r>
            <a:r>
              <a:rPr dirty="0"/>
              <a:t> om </a:t>
            </a:r>
            <a:r>
              <a:rPr dirty="0" err="1"/>
              <a:t>vad</a:t>
            </a:r>
            <a:r>
              <a:rPr dirty="0"/>
              <a:t> </a:t>
            </a:r>
            <a:r>
              <a:rPr dirty="0" err="1"/>
              <a:t>som</a:t>
            </a:r>
            <a:r>
              <a:rPr dirty="0"/>
              <a:t> </a:t>
            </a:r>
            <a:r>
              <a:rPr dirty="0" err="1"/>
              <a:t>påverkar</a:t>
            </a:r>
            <a:r>
              <a:rPr dirty="0"/>
              <a:t> </a:t>
            </a:r>
            <a:r>
              <a:rPr dirty="0" err="1"/>
              <a:t>vilken</a:t>
            </a:r>
            <a:r>
              <a:rPr dirty="0"/>
              <a:t> </a:t>
            </a:r>
            <a:r>
              <a:rPr dirty="0" err="1"/>
              <a:t>lön</a:t>
            </a:r>
            <a:r>
              <a:rPr dirty="0"/>
              <a:t> man </a:t>
            </a:r>
            <a:r>
              <a:rPr dirty="0" err="1"/>
              <a:t>har</a:t>
            </a:r>
            <a:r>
              <a:rPr dirty="0"/>
              <a:t>, det </a:t>
            </a:r>
            <a:r>
              <a:rPr dirty="0" err="1"/>
              <a:t>vill</a:t>
            </a:r>
            <a:r>
              <a:rPr dirty="0"/>
              <a:t> </a:t>
            </a:r>
            <a:r>
              <a:rPr dirty="0" err="1"/>
              <a:t>säga</a:t>
            </a:r>
            <a:r>
              <a:rPr dirty="0"/>
              <a:t> </a:t>
            </a:r>
            <a:r>
              <a:rPr dirty="0" err="1"/>
              <a:t>vilken</a:t>
            </a:r>
            <a:r>
              <a:rPr dirty="0"/>
              <a:t> </a:t>
            </a:r>
            <a:r>
              <a:rPr dirty="0" err="1"/>
              <a:t>bransch</a:t>
            </a:r>
            <a:r>
              <a:rPr dirty="0"/>
              <a:t> man </a:t>
            </a:r>
            <a:r>
              <a:rPr dirty="0" err="1"/>
              <a:t>jobbar</a:t>
            </a:r>
            <a:r>
              <a:rPr dirty="0"/>
              <a:t> </a:t>
            </a:r>
            <a:r>
              <a:rPr dirty="0" err="1"/>
              <a:t>inom</a:t>
            </a:r>
            <a:r>
              <a:rPr dirty="0"/>
              <a:t>, </a:t>
            </a:r>
            <a:r>
              <a:rPr dirty="0" err="1"/>
              <a:t>hur</a:t>
            </a:r>
            <a:r>
              <a:rPr dirty="0"/>
              <a:t> </a:t>
            </a:r>
            <a:r>
              <a:rPr dirty="0" err="1"/>
              <a:t>länge</a:t>
            </a:r>
            <a:r>
              <a:rPr dirty="0"/>
              <a:t> man </a:t>
            </a:r>
            <a:r>
              <a:rPr dirty="0" err="1"/>
              <a:t>varit</a:t>
            </a:r>
            <a:r>
              <a:rPr dirty="0"/>
              <a:t> </a:t>
            </a:r>
            <a:r>
              <a:rPr dirty="0" err="1"/>
              <a:t>anställd</a:t>
            </a:r>
            <a:r>
              <a:rPr dirty="0"/>
              <a:t> </a:t>
            </a:r>
            <a:r>
              <a:rPr dirty="0" err="1"/>
              <a:t>m.m.</a:t>
            </a:r>
            <a:r>
              <a:rPr dirty="0"/>
              <a:t> och visa med </a:t>
            </a:r>
            <a:r>
              <a:rPr dirty="0" err="1"/>
              <a:t>händerna</a:t>
            </a:r>
            <a:r>
              <a:rPr dirty="0"/>
              <a:t> </a:t>
            </a:r>
            <a:r>
              <a:rPr dirty="0" err="1"/>
              <a:t>hur</a:t>
            </a:r>
            <a:r>
              <a:rPr dirty="0"/>
              <a:t> </a:t>
            </a:r>
            <a:r>
              <a:rPr dirty="0" err="1"/>
              <a:t>tjock</a:t>
            </a:r>
            <a:r>
              <a:rPr dirty="0"/>
              <a:t> </a:t>
            </a:r>
            <a:r>
              <a:rPr dirty="0" err="1"/>
              <a:t>en</a:t>
            </a:r>
            <a:r>
              <a:rPr dirty="0"/>
              <a:t> </a:t>
            </a:r>
            <a:r>
              <a:rPr dirty="0" err="1"/>
              <a:t>lagbok</a:t>
            </a:r>
            <a:r>
              <a:rPr dirty="0"/>
              <a:t> </a:t>
            </a:r>
            <a:r>
              <a:rPr dirty="0" err="1"/>
              <a:t>där</a:t>
            </a:r>
            <a:r>
              <a:rPr dirty="0"/>
              <a:t> </a:t>
            </a:r>
            <a:r>
              <a:rPr dirty="0" err="1"/>
              <a:t>allt</a:t>
            </a:r>
            <a:r>
              <a:rPr dirty="0"/>
              <a:t> det </a:t>
            </a:r>
            <a:r>
              <a:rPr dirty="0" err="1"/>
              <a:t>här</a:t>
            </a:r>
            <a:r>
              <a:rPr dirty="0"/>
              <a:t> </a:t>
            </a:r>
            <a:r>
              <a:rPr dirty="0" err="1"/>
              <a:t>skulle</a:t>
            </a:r>
            <a:r>
              <a:rPr dirty="0"/>
              <a:t> </a:t>
            </a:r>
            <a:r>
              <a:rPr dirty="0" err="1"/>
              <a:t>rymmas</a:t>
            </a:r>
            <a:r>
              <a:rPr dirty="0"/>
              <a:t> </a:t>
            </a:r>
            <a:r>
              <a:rPr dirty="0" err="1"/>
              <a:t>skulle</a:t>
            </a:r>
            <a:r>
              <a:rPr dirty="0"/>
              <a:t> </a:t>
            </a:r>
            <a:r>
              <a:rPr dirty="0" err="1"/>
              <a:t>behöva</a:t>
            </a:r>
            <a:r>
              <a:rPr dirty="0"/>
              <a:t> </a:t>
            </a:r>
            <a:r>
              <a:rPr dirty="0" err="1"/>
              <a:t>vara</a:t>
            </a:r>
            <a:r>
              <a:rPr dirty="0"/>
              <a:t>. </a:t>
            </a:r>
          </a:p>
          <a:p>
            <a:pPr>
              <a:spcBef>
                <a:spcPts val="0"/>
              </a:spcBef>
            </a:pPr>
            <a:r>
              <a:rPr dirty="0"/>
              <a:t> </a:t>
            </a:r>
          </a:p>
          <a:p>
            <a:pPr>
              <a:spcBef>
                <a:spcPts val="0"/>
              </a:spcBef>
            </a:pPr>
            <a:r>
              <a:rPr dirty="0" err="1"/>
              <a:t>Berätta</a:t>
            </a:r>
            <a:r>
              <a:rPr dirty="0"/>
              <a:t> </a:t>
            </a:r>
            <a:r>
              <a:rPr dirty="0" err="1"/>
              <a:t>att</a:t>
            </a:r>
            <a:r>
              <a:rPr dirty="0"/>
              <a:t> </a:t>
            </a:r>
            <a:r>
              <a:rPr dirty="0" err="1"/>
              <a:t>inte</a:t>
            </a:r>
            <a:r>
              <a:rPr dirty="0"/>
              <a:t> </a:t>
            </a:r>
            <a:r>
              <a:rPr dirty="0" err="1"/>
              <a:t>finns</a:t>
            </a:r>
            <a:r>
              <a:rPr dirty="0"/>
              <a:t> </a:t>
            </a:r>
            <a:r>
              <a:rPr dirty="0" err="1"/>
              <a:t>någon</a:t>
            </a:r>
            <a:r>
              <a:rPr dirty="0"/>
              <a:t> </a:t>
            </a:r>
            <a:r>
              <a:rPr dirty="0" err="1"/>
              <a:t>lagstiftad</a:t>
            </a:r>
            <a:r>
              <a:rPr dirty="0"/>
              <a:t> </a:t>
            </a:r>
            <a:r>
              <a:rPr dirty="0" err="1"/>
              <a:t>minimilön</a:t>
            </a:r>
            <a:r>
              <a:rPr dirty="0"/>
              <a:t>,  </a:t>
            </a:r>
            <a:r>
              <a:rPr dirty="0" err="1"/>
              <a:t>vilket</a:t>
            </a:r>
            <a:r>
              <a:rPr dirty="0"/>
              <a:t> </a:t>
            </a:r>
            <a:r>
              <a:rPr dirty="0" err="1"/>
              <a:t>betyder</a:t>
            </a:r>
            <a:r>
              <a:rPr dirty="0"/>
              <a:t> </a:t>
            </a:r>
            <a:r>
              <a:rPr dirty="0" err="1"/>
              <a:t>att</a:t>
            </a:r>
            <a:r>
              <a:rPr dirty="0"/>
              <a:t> </a:t>
            </a:r>
            <a:r>
              <a:rPr dirty="0" err="1"/>
              <a:t>arbetsgivare</a:t>
            </a:r>
            <a:r>
              <a:rPr dirty="0"/>
              <a:t> </a:t>
            </a:r>
            <a:r>
              <a:rPr dirty="0" err="1"/>
              <a:t>skulle</a:t>
            </a:r>
            <a:r>
              <a:rPr dirty="0"/>
              <a:t> </a:t>
            </a:r>
            <a:r>
              <a:rPr dirty="0" err="1"/>
              <a:t>kunna</a:t>
            </a:r>
            <a:r>
              <a:rPr dirty="0"/>
              <a:t> </a:t>
            </a:r>
            <a:r>
              <a:rPr dirty="0" err="1"/>
              <a:t>betala</a:t>
            </a:r>
            <a:r>
              <a:rPr dirty="0"/>
              <a:t> dig 0 kronor </a:t>
            </a:r>
            <a:r>
              <a:rPr dirty="0" err="1"/>
              <a:t>i</a:t>
            </a:r>
            <a:r>
              <a:rPr dirty="0"/>
              <a:t> </a:t>
            </a:r>
            <a:r>
              <a:rPr dirty="0" err="1"/>
              <a:t>lön</a:t>
            </a:r>
            <a:r>
              <a:rPr dirty="0"/>
              <a:t>. I Sverige </a:t>
            </a:r>
            <a:r>
              <a:rPr dirty="0" err="1"/>
              <a:t>har</a:t>
            </a:r>
            <a:r>
              <a:rPr dirty="0"/>
              <a:t> vi </a:t>
            </a:r>
            <a:r>
              <a:rPr dirty="0" err="1"/>
              <a:t>en</a:t>
            </a:r>
            <a:r>
              <a:rPr dirty="0"/>
              <a:t> </a:t>
            </a:r>
            <a:r>
              <a:rPr dirty="0" err="1"/>
              <a:t>modell</a:t>
            </a:r>
            <a:r>
              <a:rPr dirty="0"/>
              <a:t>, </a:t>
            </a:r>
            <a:r>
              <a:rPr dirty="0" err="1"/>
              <a:t>som</a:t>
            </a:r>
            <a:r>
              <a:rPr dirty="0"/>
              <a:t> </a:t>
            </a:r>
            <a:r>
              <a:rPr dirty="0" err="1"/>
              <a:t>brukar</a:t>
            </a:r>
            <a:r>
              <a:rPr dirty="0"/>
              <a:t> </a:t>
            </a:r>
            <a:r>
              <a:rPr dirty="0" err="1"/>
              <a:t>kallas</a:t>
            </a:r>
            <a:r>
              <a:rPr dirty="0"/>
              <a:t> den </a:t>
            </a:r>
            <a:r>
              <a:rPr dirty="0" err="1"/>
              <a:t>svenska</a:t>
            </a:r>
            <a:r>
              <a:rPr dirty="0"/>
              <a:t> </a:t>
            </a:r>
            <a:r>
              <a:rPr dirty="0" err="1"/>
              <a:t>eller</a:t>
            </a:r>
            <a:r>
              <a:rPr dirty="0"/>
              <a:t> </a:t>
            </a:r>
            <a:r>
              <a:rPr dirty="0" err="1"/>
              <a:t>nordiska</a:t>
            </a:r>
            <a:r>
              <a:rPr dirty="0"/>
              <a:t> </a:t>
            </a:r>
            <a:r>
              <a:rPr dirty="0" err="1"/>
              <a:t>modellen</a:t>
            </a:r>
            <a:r>
              <a:rPr dirty="0"/>
              <a:t>, </a:t>
            </a:r>
            <a:r>
              <a:rPr dirty="0" err="1"/>
              <a:t>där</a:t>
            </a:r>
            <a:r>
              <a:rPr dirty="0"/>
              <a:t> </a:t>
            </a:r>
            <a:r>
              <a:rPr dirty="0" err="1"/>
              <a:t>arbetsgivare</a:t>
            </a:r>
            <a:r>
              <a:rPr dirty="0"/>
              <a:t> och </a:t>
            </a:r>
            <a:r>
              <a:rPr dirty="0" err="1"/>
              <a:t>arbetstagare</a:t>
            </a:r>
            <a:r>
              <a:rPr dirty="0"/>
              <a:t> </a:t>
            </a:r>
            <a:r>
              <a:rPr dirty="0" err="1"/>
              <a:t>förhandlar</a:t>
            </a:r>
            <a:r>
              <a:rPr dirty="0"/>
              <a:t> om </a:t>
            </a:r>
            <a:r>
              <a:rPr dirty="0" err="1"/>
              <a:t>lönen</a:t>
            </a:r>
            <a:r>
              <a:rPr dirty="0"/>
              <a:t> och </a:t>
            </a:r>
            <a:r>
              <a:rPr dirty="0" err="1"/>
              <a:t>tecknar</a:t>
            </a:r>
            <a:r>
              <a:rPr dirty="0"/>
              <a:t> </a:t>
            </a:r>
            <a:r>
              <a:rPr dirty="0" err="1"/>
              <a:t>kollektivavtal</a:t>
            </a:r>
            <a:r>
              <a:rPr dirty="0"/>
              <a:t>. I Handels </a:t>
            </a:r>
            <a:r>
              <a:rPr dirty="0" err="1"/>
              <a:t>är</a:t>
            </a:r>
            <a:r>
              <a:rPr dirty="0"/>
              <a:t> det </a:t>
            </a:r>
            <a:r>
              <a:rPr dirty="0" err="1"/>
              <a:t>först</a:t>
            </a:r>
            <a:r>
              <a:rPr dirty="0"/>
              <a:t> Handels </a:t>
            </a:r>
            <a:r>
              <a:rPr dirty="0" err="1"/>
              <a:t>medlemmar</a:t>
            </a:r>
            <a:r>
              <a:rPr dirty="0"/>
              <a:t> </a:t>
            </a:r>
            <a:r>
              <a:rPr dirty="0" err="1"/>
              <a:t>som</a:t>
            </a:r>
            <a:r>
              <a:rPr dirty="0"/>
              <a:t> </a:t>
            </a:r>
            <a:r>
              <a:rPr dirty="0" err="1"/>
              <a:t>kommer</a:t>
            </a:r>
            <a:r>
              <a:rPr dirty="0"/>
              <a:t> </a:t>
            </a:r>
            <a:r>
              <a:rPr dirty="0" err="1"/>
              <a:t>fram</a:t>
            </a:r>
            <a:r>
              <a:rPr dirty="0"/>
              <a:t> till </a:t>
            </a:r>
            <a:r>
              <a:rPr dirty="0" err="1"/>
              <a:t>vilka</a:t>
            </a:r>
            <a:r>
              <a:rPr dirty="0"/>
              <a:t> </a:t>
            </a:r>
            <a:r>
              <a:rPr dirty="0" err="1"/>
              <a:t>krav</a:t>
            </a:r>
            <a:r>
              <a:rPr dirty="0"/>
              <a:t> man ska </a:t>
            </a:r>
            <a:r>
              <a:rPr dirty="0" err="1"/>
              <a:t>ställa</a:t>
            </a:r>
            <a:r>
              <a:rPr dirty="0"/>
              <a:t>, sedan </a:t>
            </a:r>
            <a:r>
              <a:rPr dirty="0" err="1"/>
              <a:t>blir</a:t>
            </a:r>
            <a:r>
              <a:rPr dirty="0"/>
              <a:t> det </a:t>
            </a:r>
            <a:r>
              <a:rPr dirty="0" err="1"/>
              <a:t>förhandlingar</a:t>
            </a:r>
            <a:r>
              <a:rPr dirty="0"/>
              <a:t> med </a:t>
            </a:r>
            <a:r>
              <a:rPr dirty="0" err="1"/>
              <a:t>arbetsgivaren</a:t>
            </a:r>
            <a:r>
              <a:rPr dirty="0"/>
              <a:t> </a:t>
            </a:r>
            <a:r>
              <a:rPr dirty="0" err="1"/>
              <a:t>som</a:t>
            </a:r>
            <a:r>
              <a:rPr dirty="0"/>
              <a:t> </a:t>
            </a:r>
            <a:r>
              <a:rPr dirty="0" err="1"/>
              <a:t>presenterar</a:t>
            </a:r>
            <a:r>
              <a:rPr dirty="0"/>
              <a:t> </a:t>
            </a:r>
            <a:r>
              <a:rPr dirty="0" err="1"/>
              <a:t>sitt</a:t>
            </a:r>
            <a:r>
              <a:rPr dirty="0"/>
              <a:t> </a:t>
            </a:r>
            <a:r>
              <a:rPr dirty="0" err="1"/>
              <a:t>motbud</a:t>
            </a:r>
            <a:r>
              <a:rPr dirty="0"/>
              <a:t>. </a:t>
            </a:r>
            <a:r>
              <a:rPr dirty="0" err="1"/>
              <a:t>Berätta</a:t>
            </a:r>
            <a:r>
              <a:rPr dirty="0"/>
              <a:t> </a:t>
            </a:r>
            <a:r>
              <a:rPr dirty="0" err="1"/>
              <a:t>gärna</a:t>
            </a:r>
            <a:r>
              <a:rPr dirty="0"/>
              <a:t> </a:t>
            </a:r>
            <a:r>
              <a:rPr dirty="0" err="1"/>
              <a:t>att</a:t>
            </a:r>
            <a:r>
              <a:rPr dirty="0"/>
              <a:t> </a:t>
            </a:r>
            <a:r>
              <a:rPr dirty="0" err="1"/>
              <a:t>arbetsgivarorganisationen</a:t>
            </a:r>
            <a:r>
              <a:rPr dirty="0"/>
              <a:t> Svensk Handel </a:t>
            </a:r>
            <a:r>
              <a:rPr dirty="0" err="1"/>
              <a:t>flera</a:t>
            </a:r>
            <a:r>
              <a:rPr dirty="0"/>
              <a:t> </a:t>
            </a:r>
            <a:r>
              <a:rPr dirty="0" err="1"/>
              <a:t>gånger</a:t>
            </a:r>
            <a:r>
              <a:rPr dirty="0"/>
              <a:t> haft </a:t>
            </a:r>
            <a:r>
              <a:rPr dirty="0" err="1"/>
              <a:t>som</a:t>
            </a:r>
            <a:r>
              <a:rPr dirty="0"/>
              <a:t> </a:t>
            </a:r>
            <a:r>
              <a:rPr dirty="0" err="1"/>
              <a:t>krav</a:t>
            </a:r>
            <a:r>
              <a:rPr dirty="0"/>
              <a:t> </a:t>
            </a:r>
            <a:r>
              <a:rPr dirty="0" err="1"/>
              <a:t>att</a:t>
            </a:r>
            <a:r>
              <a:rPr dirty="0"/>
              <a:t> </a:t>
            </a:r>
            <a:r>
              <a:rPr dirty="0" err="1"/>
              <a:t>försämra</a:t>
            </a:r>
            <a:r>
              <a:rPr dirty="0"/>
              <a:t> ob.</a:t>
            </a:r>
          </a:p>
          <a:p>
            <a:pPr>
              <a:spcBef>
                <a:spcPts val="0"/>
              </a:spcBef>
            </a:pPr>
            <a:endParaRPr dirty="0"/>
          </a:p>
          <a:p>
            <a:pPr>
              <a:spcBef>
                <a:spcPts val="0"/>
              </a:spcBef>
              <a:defRPr b="1"/>
            </a:pPr>
            <a:r>
              <a:rPr dirty="0" err="1"/>
              <a:t>Avtalsrörelse</a:t>
            </a:r>
            <a:endParaRPr dirty="0"/>
          </a:p>
          <a:p>
            <a:pPr>
              <a:spcBef>
                <a:spcPts val="0"/>
              </a:spcBef>
            </a:pPr>
            <a:r>
              <a:rPr dirty="0"/>
              <a:t> </a:t>
            </a:r>
          </a:p>
          <a:p>
            <a:pPr>
              <a:spcBef>
                <a:spcPts val="0"/>
              </a:spcBef>
            </a:pPr>
            <a:r>
              <a:rPr dirty="0"/>
              <a:t>I den </a:t>
            </a:r>
            <a:r>
              <a:rPr dirty="0" err="1"/>
              <a:t>här</a:t>
            </a:r>
            <a:r>
              <a:rPr dirty="0"/>
              <a:t> </a:t>
            </a:r>
            <a:r>
              <a:rPr dirty="0" err="1"/>
              <a:t>bilden</a:t>
            </a:r>
            <a:r>
              <a:rPr dirty="0"/>
              <a:t> </a:t>
            </a:r>
            <a:r>
              <a:rPr dirty="0" err="1"/>
              <a:t>har</a:t>
            </a:r>
            <a:r>
              <a:rPr dirty="0"/>
              <a:t> du </a:t>
            </a:r>
            <a:r>
              <a:rPr dirty="0" err="1"/>
              <a:t>möjlighet</a:t>
            </a:r>
            <a:r>
              <a:rPr dirty="0"/>
              <a:t> </a:t>
            </a:r>
            <a:r>
              <a:rPr dirty="0" err="1"/>
              <a:t>att</a:t>
            </a:r>
            <a:r>
              <a:rPr dirty="0"/>
              <a:t> </a:t>
            </a:r>
            <a:r>
              <a:rPr dirty="0" err="1"/>
              <a:t>gå</a:t>
            </a:r>
            <a:r>
              <a:rPr dirty="0"/>
              <a:t> </a:t>
            </a:r>
            <a:r>
              <a:rPr dirty="0" err="1"/>
              <a:t>igenom</a:t>
            </a:r>
            <a:r>
              <a:rPr dirty="0"/>
              <a:t> </a:t>
            </a:r>
            <a:r>
              <a:rPr dirty="0" err="1"/>
              <a:t>hur</a:t>
            </a:r>
            <a:r>
              <a:rPr dirty="0"/>
              <a:t> vi </a:t>
            </a:r>
            <a:r>
              <a:rPr dirty="0" err="1"/>
              <a:t>arbetar</a:t>
            </a:r>
            <a:r>
              <a:rPr dirty="0"/>
              <a:t> </a:t>
            </a:r>
            <a:r>
              <a:rPr dirty="0" err="1"/>
              <a:t>inför</a:t>
            </a:r>
            <a:r>
              <a:rPr dirty="0"/>
              <a:t> </a:t>
            </a:r>
            <a:r>
              <a:rPr dirty="0" err="1"/>
              <a:t>att</a:t>
            </a:r>
            <a:r>
              <a:rPr dirty="0"/>
              <a:t> </a:t>
            </a:r>
            <a:r>
              <a:rPr dirty="0" err="1"/>
              <a:t>nya</a:t>
            </a:r>
            <a:r>
              <a:rPr dirty="0"/>
              <a:t> </a:t>
            </a:r>
            <a:r>
              <a:rPr dirty="0" err="1"/>
              <a:t>kollektivavtal</a:t>
            </a:r>
            <a:r>
              <a:rPr dirty="0"/>
              <a:t> ska </a:t>
            </a:r>
            <a:r>
              <a:rPr dirty="0" err="1"/>
              <a:t>tas</a:t>
            </a:r>
            <a:r>
              <a:rPr dirty="0"/>
              <a:t> </a:t>
            </a:r>
            <a:r>
              <a:rPr dirty="0" err="1"/>
              <a:t>fram</a:t>
            </a:r>
            <a:r>
              <a:rPr dirty="0"/>
              <a:t> </a:t>
            </a:r>
            <a:r>
              <a:rPr dirty="0" err="1"/>
              <a:t>tillsammans</a:t>
            </a:r>
            <a:r>
              <a:rPr dirty="0"/>
              <a:t> med </a:t>
            </a:r>
            <a:r>
              <a:rPr dirty="0" err="1"/>
              <a:t>arbetsgivarna</a:t>
            </a:r>
            <a:r>
              <a:rPr dirty="0"/>
              <a:t>. </a:t>
            </a:r>
          </a:p>
          <a:p>
            <a:pPr>
              <a:spcBef>
                <a:spcPts val="0"/>
              </a:spcBef>
            </a:pPr>
            <a:endParaRPr dirty="0"/>
          </a:p>
          <a:p>
            <a:pPr>
              <a:spcBef>
                <a:spcPts val="0"/>
              </a:spcBef>
            </a:pPr>
            <a:r>
              <a:rPr dirty="0"/>
              <a:t>Bilden </a:t>
            </a:r>
            <a:r>
              <a:rPr dirty="0" err="1"/>
              <a:t>syftar</a:t>
            </a:r>
            <a:r>
              <a:rPr dirty="0"/>
              <a:t> </a:t>
            </a:r>
            <a:r>
              <a:rPr dirty="0" err="1"/>
              <a:t>alltså</a:t>
            </a:r>
            <a:r>
              <a:rPr dirty="0"/>
              <a:t> på </a:t>
            </a:r>
            <a:r>
              <a:rPr dirty="0" err="1"/>
              <a:t>avtalsrörelsen</a:t>
            </a:r>
            <a:r>
              <a:rPr dirty="0"/>
              <a:t> 20</a:t>
            </a:r>
            <a:r>
              <a:rPr lang="sv-SE" dirty="0"/>
              <a:t>25</a:t>
            </a:r>
            <a:r>
              <a:rPr dirty="0"/>
              <a:t>.</a:t>
            </a:r>
          </a:p>
          <a:p>
            <a:pPr>
              <a:spcBef>
                <a:spcPts val="0"/>
              </a:spcBef>
            </a:pPr>
            <a:endParaRPr dirty="0"/>
          </a:p>
          <a:p>
            <a:pPr>
              <a:spcBef>
                <a:spcPts val="0"/>
              </a:spcBef>
            </a:pPr>
            <a:r>
              <a:rPr dirty="0"/>
              <a:t>Kolla </a:t>
            </a:r>
            <a:r>
              <a:rPr dirty="0" err="1"/>
              <a:t>gärna</a:t>
            </a:r>
            <a:r>
              <a:rPr dirty="0"/>
              <a:t> in </a:t>
            </a:r>
            <a:r>
              <a:rPr u="sng" dirty="0">
                <a:solidFill>
                  <a:srgbClr val="0000FF"/>
                </a:solidFill>
                <a:uFill>
                  <a:solidFill>
                    <a:srgbClr val="0000FF"/>
                  </a:solidFill>
                </a:uFill>
                <a:hlinkClick r:id="rId3"/>
              </a:rPr>
              <a:t>www.handels.se/avtalsrorelsen</a:t>
            </a:r>
            <a:r>
              <a:rPr dirty="0"/>
              <a:t> för </a:t>
            </a:r>
            <a:r>
              <a:rPr dirty="0" err="1"/>
              <a:t>mer</a:t>
            </a:r>
            <a:r>
              <a:rPr dirty="0"/>
              <a:t> information om du </a:t>
            </a:r>
            <a:r>
              <a:rPr dirty="0" err="1"/>
              <a:t>önskar</a:t>
            </a:r>
            <a:r>
              <a:rPr dirty="0"/>
              <a:t> </a:t>
            </a:r>
            <a:r>
              <a:rPr dirty="0" err="1"/>
              <a:t>fördjupning</a:t>
            </a:r>
            <a:r>
              <a:rPr dirty="0"/>
              <a:t>. </a:t>
            </a:r>
          </a:p>
          <a:p>
            <a:pPr>
              <a:spcBef>
                <a:spcPts val="0"/>
              </a:spcBef>
            </a:pPr>
            <a:endParaRPr dirty="0"/>
          </a:p>
          <a:p>
            <a:pPr>
              <a:spcBef>
                <a:spcPts val="0"/>
              </a:spcBef>
              <a:defRPr b="1"/>
            </a:pPr>
            <a:r>
              <a:rPr dirty="0" err="1"/>
              <a:t>Verktyg</a:t>
            </a:r>
            <a:r>
              <a:rPr dirty="0"/>
              <a:t>:</a:t>
            </a:r>
          </a:p>
          <a:p>
            <a:pPr>
              <a:spcBef>
                <a:spcPts val="0"/>
              </a:spcBef>
              <a:defRPr b="1"/>
            </a:pPr>
            <a:endParaRPr dirty="0"/>
          </a:p>
          <a:p>
            <a:pPr>
              <a:spcBef>
                <a:spcPts val="0"/>
              </a:spcBef>
            </a:pPr>
            <a:r>
              <a:rPr dirty="0"/>
              <a:t>Visa Handels film om </a:t>
            </a:r>
            <a:r>
              <a:rPr dirty="0" err="1"/>
              <a:t>avtalsrörelse</a:t>
            </a:r>
            <a:endParaRPr dirty="0"/>
          </a:p>
          <a:p>
            <a:pPr>
              <a:spcBef>
                <a:spcPts val="0"/>
              </a:spcBef>
            </a:pPr>
            <a:r>
              <a:rPr u="sng" dirty="0">
                <a:solidFill>
                  <a:srgbClr val="0000FF"/>
                </a:solidFill>
                <a:uFill>
                  <a:solidFill>
                    <a:srgbClr val="0000FF"/>
                  </a:solidFill>
                </a:uFill>
                <a:hlinkClick r:id="rId4"/>
              </a:rPr>
              <a:t>www.youtube.com/watch?v=UY2TU2LDWdQ</a:t>
            </a:r>
          </a:p>
          <a:p>
            <a:pPr>
              <a:spcBef>
                <a:spcPts val="0"/>
              </a:spcBef>
            </a:pPr>
            <a:endParaRPr u="sng" dirty="0">
              <a:solidFill>
                <a:srgbClr val="0000FF"/>
              </a:solidFill>
              <a:uFill>
                <a:solidFill>
                  <a:srgbClr val="0000FF"/>
                </a:solidFill>
              </a:uFill>
              <a:hlinkClick r:id="rId4"/>
            </a:endParaRPr>
          </a:p>
          <a:p>
            <a:pPr>
              <a:spcBef>
                <a:spcPts val="0"/>
              </a:spcBef>
            </a:pPr>
            <a:r>
              <a:rPr dirty="0"/>
              <a:t>Om </a:t>
            </a:r>
            <a:r>
              <a:rPr dirty="0" err="1"/>
              <a:t>klassen</a:t>
            </a:r>
            <a:r>
              <a:rPr dirty="0"/>
              <a:t> </a:t>
            </a:r>
            <a:r>
              <a:rPr dirty="0" err="1"/>
              <a:t>önskar</a:t>
            </a:r>
            <a:r>
              <a:rPr dirty="0"/>
              <a:t> </a:t>
            </a:r>
            <a:r>
              <a:rPr dirty="0" err="1"/>
              <a:t>fördjupning</a:t>
            </a:r>
            <a:r>
              <a:rPr dirty="0"/>
              <a:t> </a:t>
            </a:r>
            <a:r>
              <a:rPr dirty="0" err="1"/>
              <a:t>kan</a:t>
            </a:r>
            <a:r>
              <a:rPr dirty="0"/>
              <a:t> du visa </a:t>
            </a:r>
            <a:r>
              <a:rPr dirty="0" err="1"/>
              <a:t>en</a:t>
            </a:r>
            <a:r>
              <a:rPr dirty="0"/>
              <a:t> film om </a:t>
            </a:r>
            <a:r>
              <a:rPr dirty="0" err="1"/>
              <a:t>varför</a:t>
            </a:r>
            <a:r>
              <a:rPr dirty="0"/>
              <a:t> </a:t>
            </a:r>
            <a:r>
              <a:rPr dirty="0" err="1"/>
              <a:t>högre</a:t>
            </a:r>
            <a:r>
              <a:rPr dirty="0"/>
              <a:t> </a:t>
            </a:r>
            <a:r>
              <a:rPr dirty="0" err="1"/>
              <a:t>lönar</a:t>
            </a:r>
            <a:r>
              <a:rPr dirty="0"/>
              <a:t> sig för </a:t>
            </a:r>
            <a:r>
              <a:rPr dirty="0" err="1"/>
              <a:t>samhället</a:t>
            </a:r>
            <a:r>
              <a:rPr dirty="0"/>
              <a:t> </a:t>
            </a:r>
            <a:r>
              <a:rPr dirty="0" err="1"/>
              <a:t>i</a:t>
            </a:r>
            <a:r>
              <a:rPr dirty="0"/>
              <a:t> </a:t>
            </a:r>
            <a:r>
              <a:rPr dirty="0" err="1"/>
              <a:t>stort</a:t>
            </a:r>
            <a:endParaRPr dirty="0"/>
          </a:p>
          <a:p>
            <a:pPr>
              <a:spcBef>
                <a:spcPts val="0"/>
              </a:spcBef>
            </a:pPr>
            <a:r>
              <a:rPr u="sng" dirty="0">
                <a:solidFill>
                  <a:srgbClr val="0000FF"/>
                </a:solidFill>
                <a:uFill>
                  <a:solidFill>
                    <a:srgbClr val="0000FF"/>
                  </a:solidFill>
                </a:uFill>
                <a:hlinkClick r:id="rId5"/>
              </a:rPr>
              <a:t>www.youtube.com/watch?v=rnYbTqu5QIY</a:t>
            </a:r>
          </a:p>
          <a:p>
            <a:pPr>
              <a:spcBef>
                <a:spcPts val="0"/>
              </a:spcBef>
            </a:pPr>
            <a:endParaRPr u="sng" dirty="0">
              <a:solidFill>
                <a:srgbClr val="0000FF"/>
              </a:solidFill>
              <a:uFill>
                <a:solidFill>
                  <a:srgbClr val="0000FF"/>
                </a:solidFill>
              </a:uFill>
              <a:hlinkClick r:id="rId5"/>
            </a:endParaRPr>
          </a:p>
          <a:p>
            <a:pPr>
              <a:spcBef>
                <a:spcPts val="0"/>
              </a:spcBef>
            </a:pPr>
            <a:r>
              <a:rPr dirty="0"/>
              <a:t>Du </a:t>
            </a:r>
            <a:r>
              <a:rPr dirty="0" err="1"/>
              <a:t>kan</a:t>
            </a:r>
            <a:r>
              <a:rPr dirty="0"/>
              <a:t> </a:t>
            </a:r>
            <a:r>
              <a:rPr dirty="0" err="1"/>
              <a:t>också</a:t>
            </a:r>
            <a:r>
              <a:rPr dirty="0"/>
              <a:t> visa </a:t>
            </a:r>
            <a:r>
              <a:rPr dirty="0" err="1"/>
              <a:t>filmen</a:t>
            </a:r>
            <a:r>
              <a:rPr dirty="0"/>
              <a:t> om </a:t>
            </a:r>
            <a:r>
              <a:rPr dirty="0" err="1"/>
              <a:t>problematiken</a:t>
            </a:r>
            <a:r>
              <a:rPr dirty="0"/>
              <a:t> med ”</a:t>
            </a:r>
            <a:r>
              <a:rPr dirty="0" err="1"/>
              <a:t>hyvling</a:t>
            </a:r>
            <a:r>
              <a:rPr dirty="0"/>
              <a:t>” av </a:t>
            </a:r>
            <a:r>
              <a:rPr dirty="0" err="1"/>
              <a:t>timmar</a:t>
            </a:r>
            <a:endParaRPr dirty="0"/>
          </a:p>
          <a:p>
            <a:pPr>
              <a:spcBef>
                <a:spcPts val="0"/>
              </a:spcBef>
            </a:pPr>
            <a:r>
              <a:rPr u="sng" dirty="0">
                <a:solidFill>
                  <a:srgbClr val="0000FF"/>
                </a:solidFill>
                <a:uFill>
                  <a:solidFill>
                    <a:srgbClr val="0000FF"/>
                  </a:solidFill>
                </a:uFill>
                <a:hlinkClick r:id="rId6"/>
              </a:rPr>
              <a:t>www.youtube.com/watch?v=2R8j0C1XIe4</a:t>
            </a:r>
            <a:r>
              <a:rPr dirty="0"/>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xfrm>
            <a:off x="381000" y="685800"/>
            <a:ext cx="6096000" cy="3429000"/>
          </a:xfrm>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a:spcBef>
                <a:spcPts val="0"/>
              </a:spcBef>
              <a:defRPr b="1"/>
            </a:pPr>
            <a:r>
              <a:rPr dirty="0" err="1"/>
              <a:t>Avtalsrörelse</a:t>
            </a:r>
            <a:endParaRPr dirty="0"/>
          </a:p>
          <a:p>
            <a:pPr>
              <a:spcBef>
                <a:spcPts val="0"/>
              </a:spcBef>
            </a:pPr>
            <a:r>
              <a:rPr dirty="0" err="1"/>
              <a:t>Fråga</a:t>
            </a:r>
            <a:r>
              <a:rPr dirty="0"/>
              <a:t> </a:t>
            </a:r>
            <a:r>
              <a:rPr dirty="0" err="1"/>
              <a:t>eleverna</a:t>
            </a:r>
            <a:r>
              <a:rPr dirty="0"/>
              <a:t> om de vet </a:t>
            </a:r>
            <a:r>
              <a:rPr dirty="0" err="1"/>
              <a:t>vad</a:t>
            </a:r>
            <a:r>
              <a:rPr dirty="0"/>
              <a:t> </a:t>
            </a:r>
            <a:r>
              <a:rPr dirty="0" err="1"/>
              <a:t>minimilönen</a:t>
            </a:r>
            <a:r>
              <a:rPr dirty="0"/>
              <a:t> </a:t>
            </a:r>
            <a:r>
              <a:rPr dirty="0" err="1"/>
              <a:t>i</a:t>
            </a:r>
            <a:r>
              <a:rPr dirty="0"/>
              <a:t> Sverige </a:t>
            </a:r>
            <a:r>
              <a:rPr dirty="0" err="1"/>
              <a:t>är</a:t>
            </a:r>
            <a:r>
              <a:rPr dirty="0"/>
              <a:t>… </a:t>
            </a:r>
            <a:r>
              <a:rPr dirty="0" err="1"/>
              <a:t>Påminn</a:t>
            </a:r>
            <a:r>
              <a:rPr dirty="0"/>
              <a:t> om </a:t>
            </a:r>
            <a:r>
              <a:rPr dirty="0" err="1"/>
              <a:t>att</a:t>
            </a:r>
            <a:r>
              <a:rPr dirty="0"/>
              <a:t> den </a:t>
            </a:r>
            <a:r>
              <a:rPr dirty="0" err="1"/>
              <a:t>i</a:t>
            </a:r>
            <a:r>
              <a:rPr dirty="0"/>
              <a:t> USA </a:t>
            </a:r>
            <a:r>
              <a:rPr dirty="0" err="1"/>
              <a:t>är</a:t>
            </a:r>
            <a:r>
              <a:rPr dirty="0"/>
              <a:t> 8 dollar</a:t>
            </a:r>
            <a:r>
              <a:rPr lang="sv-SE" dirty="0"/>
              <a:t> (7,25 federala minimilön)</a:t>
            </a:r>
            <a:r>
              <a:rPr dirty="0"/>
              <a:t>, </a:t>
            </a:r>
            <a:r>
              <a:rPr dirty="0" err="1"/>
              <a:t>cirka</a:t>
            </a:r>
            <a:r>
              <a:rPr dirty="0"/>
              <a:t> </a:t>
            </a:r>
            <a:r>
              <a:rPr lang="sv-SE" dirty="0"/>
              <a:t>70</a:t>
            </a:r>
            <a:r>
              <a:rPr dirty="0"/>
              <a:t> kronor. </a:t>
            </a:r>
            <a:r>
              <a:rPr dirty="0" err="1"/>
              <a:t>Låt</a:t>
            </a:r>
            <a:r>
              <a:rPr dirty="0"/>
              <a:t> </a:t>
            </a:r>
            <a:r>
              <a:rPr dirty="0" err="1"/>
              <a:t>flera</a:t>
            </a:r>
            <a:r>
              <a:rPr dirty="0"/>
              <a:t> </a:t>
            </a:r>
            <a:r>
              <a:rPr dirty="0" err="1"/>
              <a:t>elever</a:t>
            </a:r>
            <a:r>
              <a:rPr dirty="0"/>
              <a:t> </a:t>
            </a:r>
            <a:r>
              <a:rPr dirty="0" err="1"/>
              <a:t>gissa</a:t>
            </a:r>
            <a:r>
              <a:rPr dirty="0"/>
              <a:t>. </a:t>
            </a:r>
            <a:r>
              <a:rPr dirty="0" err="1"/>
              <a:t>Ställ</a:t>
            </a:r>
            <a:r>
              <a:rPr dirty="0"/>
              <a:t> </a:t>
            </a:r>
            <a:r>
              <a:rPr dirty="0" err="1"/>
              <a:t>ledande</a:t>
            </a:r>
            <a:r>
              <a:rPr dirty="0"/>
              <a:t> </a:t>
            </a:r>
            <a:r>
              <a:rPr dirty="0" err="1"/>
              <a:t>frågor</a:t>
            </a:r>
            <a:r>
              <a:rPr dirty="0"/>
              <a:t> om </a:t>
            </a:r>
            <a:r>
              <a:rPr dirty="0" err="1"/>
              <a:t>vad</a:t>
            </a:r>
            <a:r>
              <a:rPr dirty="0"/>
              <a:t> </a:t>
            </a:r>
            <a:r>
              <a:rPr dirty="0" err="1"/>
              <a:t>som</a:t>
            </a:r>
            <a:r>
              <a:rPr dirty="0"/>
              <a:t> </a:t>
            </a:r>
            <a:r>
              <a:rPr dirty="0" err="1"/>
              <a:t>påverkar</a:t>
            </a:r>
            <a:r>
              <a:rPr dirty="0"/>
              <a:t> </a:t>
            </a:r>
            <a:r>
              <a:rPr dirty="0" err="1"/>
              <a:t>vilken</a:t>
            </a:r>
            <a:r>
              <a:rPr dirty="0"/>
              <a:t> </a:t>
            </a:r>
            <a:r>
              <a:rPr dirty="0" err="1"/>
              <a:t>lön</a:t>
            </a:r>
            <a:r>
              <a:rPr dirty="0"/>
              <a:t> man </a:t>
            </a:r>
            <a:r>
              <a:rPr dirty="0" err="1"/>
              <a:t>har</a:t>
            </a:r>
            <a:r>
              <a:rPr dirty="0"/>
              <a:t>, det </a:t>
            </a:r>
            <a:r>
              <a:rPr dirty="0" err="1"/>
              <a:t>vill</a:t>
            </a:r>
            <a:r>
              <a:rPr dirty="0"/>
              <a:t> </a:t>
            </a:r>
            <a:r>
              <a:rPr dirty="0" err="1"/>
              <a:t>säga</a:t>
            </a:r>
            <a:r>
              <a:rPr dirty="0"/>
              <a:t> </a:t>
            </a:r>
            <a:r>
              <a:rPr dirty="0" err="1"/>
              <a:t>vilken</a:t>
            </a:r>
            <a:r>
              <a:rPr dirty="0"/>
              <a:t> </a:t>
            </a:r>
            <a:r>
              <a:rPr dirty="0" err="1"/>
              <a:t>bransch</a:t>
            </a:r>
            <a:r>
              <a:rPr dirty="0"/>
              <a:t> man </a:t>
            </a:r>
            <a:r>
              <a:rPr dirty="0" err="1"/>
              <a:t>jobbar</a:t>
            </a:r>
            <a:r>
              <a:rPr dirty="0"/>
              <a:t> </a:t>
            </a:r>
            <a:r>
              <a:rPr dirty="0" err="1"/>
              <a:t>inom</a:t>
            </a:r>
            <a:r>
              <a:rPr dirty="0"/>
              <a:t>, </a:t>
            </a:r>
            <a:r>
              <a:rPr dirty="0" err="1"/>
              <a:t>hur</a:t>
            </a:r>
            <a:r>
              <a:rPr dirty="0"/>
              <a:t> </a:t>
            </a:r>
            <a:r>
              <a:rPr dirty="0" err="1"/>
              <a:t>länge</a:t>
            </a:r>
            <a:r>
              <a:rPr dirty="0"/>
              <a:t> man </a:t>
            </a:r>
            <a:r>
              <a:rPr dirty="0" err="1"/>
              <a:t>varit</a:t>
            </a:r>
            <a:r>
              <a:rPr dirty="0"/>
              <a:t> </a:t>
            </a:r>
            <a:r>
              <a:rPr dirty="0" err="1"/>
              <a:t>anställd</a:t>
            </a:r>
            <a:r>
              <a:rPr dirty="0"/>
              <a:t> </a:t>
            </a:r>
            <a:r>
              <a:rPr dirty="0" err="1"/>
              <a:t>m.m.</a:t>
            </a:r>
            <a:r>
              <a:rPr dirty="0"/>
              <a:t> och visa med </a:t>
            </a:r>
            <a:r>
              <a:rPr dirty="0" err="1"/>
              <a:t>händerna</a:t>
            </a:r>
            <a:r>
              <a:rPr dirty="0"/>
              <a:t> </a:t>
            </a:r>
            <a:r>
              <a:rPr dirty="0" err="1"/>
              <a:t>hur</a:t>
            </a:r>
            <a:r>
              <a:rPr dirty="0"/>
              <a:t> </a:t>
            </a:r>
            <a:r>
              <a:rPr dirty="0" err="1"/>
              <a:t>tjock</a:t>
            </a:r>
            <a:r>
              <a:rPr dirty="0"/>
              <a:t> </a:t>
            </a:r>
            <a:r>
              <a:rPr dirty="0" err="1"/>
              <a:t>en</a:t>
            </a:r>
            <a:r>
              <a:rPr dirty="0"/>
              <a:t> </a:t>
            </a:r>
            <a:r>
              <a:rPr dirty="0" err="1"/>
              <a:t>lagbok</a:t>
            </a:r>
            <a:r>
              <a:rPr dirty="0"/>
              <a:t> </a:t>
            </a:r>
            <a:r>
              <a:rPr dirty="0" err="1"/>
              <a:t>där</a:t>
            </a:r>
            <a:r>
              <a:rPr dirty="0"/>
              <a:t> </a:t>
            </a:r>
            <a:r>
              <a:rPr dirty="0" err="1"/>
              <a:t>allt</a:t>
            </a:r>
            <a:r>
              <a:rPr dirty="0"/>
              <a:t> det </a:t>
            </a:r>
            <a:r>
              <a:rPr dirty="0" err="1"/>
              <a:t>här</a:t>
            </a:r>
            <a:r>
              <a:rPr dirty="0"/>
              <a:t> </a:t>
            </a:r>
            <a:r>
              <a:rPr dirty="0" err="1"/>
              <a:t>skulle</a:t>
            </a:r>
            <a:r>
              <a:rPr dirty="0"/>
              <a:t> </a:t>
            </a:r>
            <a:r>
              <a:rPr dirty="0" err="1"/>
              <a:t>rymmas</a:t>
            </a:r>
            <a:r>
              <a:rPr dirty="0"/>
              <a:t> </a:t>
            </a:r>
            <a:r>
              <a:rPr dirty="0" err="1"/>
              <a:t>skulle</a:t>
            </a:r>
            <a:r>
              <a:rPr dirty="0"/>
              <a:t> </a:t>
            </a:r>
            <a:r>
              <a:rPr dirty="0" err="1"/>
              <a:t>behöva</a:t>
            </a:r>
            <a:r>
              <a:rPr dirty="0"/>
              <a:t> </a:t>
            </a:r>
            <a:r>
              <a:rPr dirty="0" err="1"/>
              <a:t>vara</a:t>
            </a:r>
            <a:r>
              <a:rPr dirty="0"/>
              <a:t>. </a:t>
            </a:r>
          </a:p>
          <a:p>
            <a:pPr>
              <a:spcBef>
                <a:spcPts val="0"/>
              </a:spcBef>
            </a:pPr>
            <a:r>
              <a:rPr dirty="0"/>
              <a:t> </a:t>
            </a:r>
          </a:p>
          <a:p>
            <a:pPr>
              <a:spcBef>
                <a:spcPts val="0"/>
              </a:spcBef>
            </a:pPr>
            <a:r>
              <a:rPr dirty="0" err="1"/>
              <a:t>Berätta</a:t>
            </a:r>
            <a:r>
              <a:rPr dirty="0"/>
              <a:t> </a:t>
            </a:r>
            <a:r>
              <a:rPr dirty="0" err="1"/>
              <a:t>att</a:t>
            </a:r>
            <a:r>
              <a:rPr dirty="0"/>
              <a:t> </a:t>
            </a:r>
            <a:r>
              <a:rPr dirty="0" err="1"/>
              <a:t>inte</a:t>
            </a:r>
            <a:r>
              <a:rPr dirty="0"/>
              <a:t> </a:t>
            </a:r>
            <a:r>
              <a:rPr dirty="0" err="1"/>
              <a:t>finns</a:t>
            </a:r>
            <a:r>
              <a:rPr dirty="0"/>
              <a:t> </a:t>
            </a:r>
            <a:r>
              <a:rPr dirty="0" err="1"/>
              <a:t>någon</a:t>
            </a:r>
            <a:r>
              <a:rPr dirty="0"/>
              <a:t> </a:t>
            </a:r>
            <a:r>
              <a:rPr dirty="0" err="1"/>
              <a:t>lagstiftad</a:t>
            </a:r>
            <a:r>
              <a:rPr dirty="0"/>
              <a:t> </a:t>
            </a:r>
            <a:r>
              <a:rPr dirty="0" err="1"/>
              <a:t>minimilön</a:t>
            </a:r>
            <a:r>
              <a:rPr dirty="0"/>
              <a:t>,  </a:t>
            </a:r>
            <a:r>
              <a:rPr dirty="0" err="1"/>
              <a:t>vilket</a:t>
            </a:r>
            <a:r>
              <a:rPr dirty="0"/>
              <a:t> </a:t>
            </a:r>
            <a:r>
              <a:rPr dirty="0" err="1"/>
              <a:t>betyder</a:t>
            </a:r>
            <a:r>
              <a:rPr dirty="0"/>
              <a:t> </a:t>
            </a:r>
            <a:r>
              <a:rPr dirty="0" err="1"/>
              <a:t>att</a:t>
            </a:r>
            <a:r>
              <a:rPr dirty="0"/>
              <a:t> </a:t>
            </a:r>
            <a:r>
              <a:rPr dirty="0" err="1"/>
              <a:t>arbetsgivare</a:t>
            </a:r>
            <a:r>
              <a:rPr dirty="0"/>
              <a:t> </a:t>
            </a:r>
            <a:r>
              <a:rPr dirty="0" err="1"/>
              <a:t>skulle</a:t>
            </a:r>
            <a:r>
              <a:rPr dirty="0"/>
              <a:t> </a:t>
            </a:r>
            <a:r>
              <a:rPr dirty="0" err="1"/>
              <a:t>kunna</a:t>
            </a:r>
            <a:r>
              <a:rPr dirty="0"/>
              <a:t> </a:t>
            </a:r>
            <a:r>
              <a:rPr dirty="0" err="1"/>
              <a:t>betala</a:t>
            </a:r>
            <a:r>
              <a:rPr dirty="0"/>
              <a:t> dig 0 kronor </a:t>
            </a:r>
            <a:r>
              <a:rPr dirty="0" err="1"/>
              <a:t>i</a:t>
            </a:r>
            <a:r>
              <a:rPr dirty="0"/>
              <a:t> </a:t>
            </a:r>
            <a:r>
              <a:rPr dirty="0" err="1"/>
              <a:t>lön</a:t>
            </a:r>
            <a:r>
              <a:rPr dirty="0"/>
              <a:t>. I Sverige </a:t>
            </a:r>
            <a:r>
              <a:rPr dirty="0" err="1"/>
              <a:t>har</a:t>
            </a:r>
            <a:r>
              <a:rPr dirty="0"/>
              <a:t> vi </a:t>
            </a:r>
            <a:r>
              <a:rPr dirty="0" err="1"/>
              <a:t>en</a:t>
            </a:r>
            <a:r>
              <a:rPr dirty="0"/>
              <a:t> </a:t>
            </a:r>
            <a:r>
              <a:rPr dirty="0" err="1"/>
              <a:t>modell</a:t>
            </a:r>
            <a:r>
              <a:rPr dirty="0"/>
              <a:t>, </a:t>
            </a:r>
            <a:r>
              <a:rPr dirty="0" err="1"/>
              <a:t>som</a:t>
            </a:r>
            <a:r>
              <a:rPr dirty="0"/>
              <a:t> </a:t>
            </a:r>
            <a:r>
              <a:rPr dirty="0" err="1"/>
              <a:t>brukar</a:t>
            </a:r>
            <a:r>
              <a:rPr dirty="0"/>
              <a:t> </a:t>
            </a:r>
            <a:r>
              <a:rPr dirty="0" err="1"/>
              <a:t>kallas</a:t>
            </a:r>
            <a:r>
              <a:rPr dirty="0"/>
              <a:t> den </a:t>
            </a:r>
            <a:r>
              <a:rPr dirty="0" err="1"/>
              <a:t>svenska</a:t>
            </a:r>
            <a:r>
              <a:rPr dirty="0"/>
              <a:t> </a:t>
            </a:r>
            <a:r>
              <a:rPr dirty="0" err="1"/>
              <a:t>eller</a:t>
            </a:r>
            <a:r>
              <a:rPr dirty="0"/>
              <a:t> </a:t>
            </a:r>
            <a:r>
              <a:rPr dirty="0" err="1"/>
              <a:t>nordiska</a:t>
            </a:r>
            <a:r>
              <a:rPr dirty="0"/>
              <a:t> </a:t>
            </a:r>
            <a:r>
              <a:rPr dirty="0" err="1"/>
              <a:t>modellen</a:t>
            </a:r>
            <a:r>
              <a:rPr dirty="0"/>
              <a:t>, </a:t>
            </a:r>
            <a:r>
              <a:rPr dirty="0" err="1"/>
              <a:t>där</a:t>
            </a:r>
            <a:r>
              <a:rPr dirty="0"/>
              <a:t> </a:t>
            </a:r>
            <a:r>
              <a:rPr dirty="0" err="1"/>
              <a:t>arbetsgivare</a:t>
            </a:r>
            <a:r>
              <a:rPr dirty="0"/>
              <a:t> och </a:t>
            </a:r>
            <a:r>
              <a:rPr dirty="0" err="1"/>
              <a:t>arbetstagare</a:t>
            </a:r>
            <a:r>
              <a:rPr dirty="0"/>
              <a:t> </a:t>
            </a:r>
            <a:r>
              <a:rPr dirty="0" err="1"/>
              <a:t>förhandlar</a:t>
            </a:r>
            <a:r>
              <a:rPr dirty="0"/>
              <a:t> om </a:t>
            </a:r>
            <a:r>
              <a:rPr dirty="0" err="1"/>
              <a:t>lönen</a:t>
            </a:r>
            <a:r>
              <a:rPr dirty="0"/>
              <a:t> och </a:t>
            </a:r>
            <a:r>
              <a:rPr dirty="0" err="1"/>
              <a:t>tecknar</a:t>
            </a:r>
            <a:r>
              <a:rPr dirty="0"/>
              <a:t> </a:t>
            </a:r>
            <a:r>
              <a:rPr dirty="0" err="1"/>
              <a:t>kollektivavtal</a:t>
            </a:r>
            <a:r>
              <a:rPr dirty="0"/>
              <a:t>. I Handels </a:t>
            </a:r>
            <a:r>
              <a:rPr dirty="0" err="1"/>
              <a:t>är</a:t>
            </a:r>
            <a:r>
              <a:rPr dirty="0"/>
              <a:t> det </a:t>
            </a:r>
            <a:r>
              <a:rPr dirty="0" err="1"/>
              <a:t>först</a:t>
            </a:r>
            <a:r>
              <a:rPr dirty="0"/>
              <a:t> Handels </a:t>
            </a:r>
            <a:r>
              <a:rPr dirty="0" err="1"/>
              <a:t>medlemmar</a:t>
            </a:r>
            <a:r>
              <a:rPr dirty="0"/>
              <a:t> </a:t>
            </a:r>
            <a:r>
              <a:rPr dirty="0" err="1"/>
              <a:t>som</a:t>
            </a:r>
            <a:r>
              <a:rPr dirty="0"/>
              <a:t> </a:t>
            </a:r>
            <a:r>
              <a:rPr dirty="0" err="1"/>
              <a:t>kommer</a:t>
            </a:r>
            <a:r>
              <a:rPr dirty="0"/>
              <a:t> </a:t>
            </a:r>
            <a:r>
              <a:rPr dirty="0" err="1"/>
              <a:t>fram</a:t>
            </a:r>
            <a:r>
              <a:rPr dirty="0"/>
              <a:t> till </a:t>
            </a:r>
            <a:r>
              <a:rPr dirty="0" err="1"/>
              <a:t>vilka</a:t>
            </a:r>
            <a:r>
              <a:rPr dirty="0"/>
              <a:t> </a:t>
            </a:r>
            <a:r>
              <a:rPr dirty="0" err="1"/>
              <a:t>krav</a:t>
            </a:r>
            <a:r>
              <a:rPr dirty="0"/>
              <a:t> man ska </a:t>
            </a:r>
            <a:r>
              <a:rPr dirty="0" err="1"/>
              <a:t>ställa</a:t>
            </a:r>
            <a:r>
              <a:rPr dirty="0"/>
              <a:t>, sedan </a:t>
            </a:r>
            <a:r>
              <a:rPr dirty="0" err="1"/>
              <a:t>blir</a:t>
            </a:r>
            <a:r>
              <a:rPr dirty="0"/>
              <a:t> det </a:t>
            </a:r>
            <a:r>
              <a:rPr dirty="0" err="1"/>
              <a:t>förhandlingar</a:t>
            </a:r>
            <a:r>
              <a:rPr dirty="0"/>
              <a:t> med </a:t>
            </a:r>
            <a:r>
              <a:rPr dirty="0" err="1"/>
              <a:t>arbetsgivaren</a:t>
            </a:r>
            <a:r>
              <a:rPr dirty="0"/>
              <a:t> </a:t>
            </a:r>
            <a:r>
              <a:rPr dirty="0" err="1"/>
              <a:t>som</a:t>
            </a:r>
            <a:r>
              <a:rPr dirty="0"/>
              <a:t> </a:t>
            </a:r>
            <a:r>
              <a:rPr dirty="0" err="1"/>
              <a:t>presenterar</a:t>
            </a:r>
            <a:r>
              <a:rPr dirty="0"/>
              <a:t> </a:t>
            </a:r>
            <a:r>
              <a:rPr dirty="0" err="1"/>
              <a:t>sitt</a:t>
            </a:r>
            <a:r>
              <a:rPr dirty="0"/>
              <a:t> </a:t>
            </a:r>
            <a:r>
              <a:rPr dirty="0" err="1"/>
              <a:t>motbud</a:t>
            </a:r>
            <a:r>
              <a:rPr dirty="0"/>
              <a:t>. </a:t>
            </a:r>
            <a:r>
              <a:rPr dirty="0" err="1"/>
              <a:t>Berätta</a:t>
            </a:r>
            <a:r>
              <a:rPr dirty="0"/>
              <a:t> </a:t>
            </a:r>
            <a:r>
              <a:rPr dirty="0" err="1"/>
              <a:t>gärna</a:t>
            </a:r>
            <a:r>
              <a:rPr dirty="0"/>
              <a:t> </a:t>
            </a:r>
            <a:r>
              <a:rPr dirty="0" err="1"/>
              <a:t>att</a:t>
            </a:r>
            <a:r>
              <a:rPr dirty="0"/>
              <a:t> </a:t>
            </a:r>
            <a:r>
              <a:rPr dirty="0" err="1"/>
              <a:t>arbetsgivarorganisationen</a:t>
            </a:r>
            <a:r>
              <a:rPr dirty="0"/>
              <a:t> Svensk Handel </a:t>
            </a:r>
            <a:r>
              <a:rPr dirty="0" err="1"/>
              <a:t>flera</a:t>
            </a:r>
            <a:r>
              <a:rPr dirty="0"/>
              <a:t> </a:t>
            </a:r>
            <a:r>
              <a:rPr dirty="0" err="1"/>
              <a:t>gånger</a:t>
            </a:r>
            <a:r>
              <a:rPr dirty="0"/>
              <a:t> haft </a:t>
            </a:r>
            <a:r>
              <a:rPr dirty="0" err="1"/>
              <a:t>som</a:t>
            </a:r>
            <a:r>
              <a:rPr dirty="0"/>
              <a:t> </a:t>
            </a:r>
            <a:r>
              <a:rPr dirty="0" err="1"/>
              <a:t>krav</a:t>
            </a:r>
            <a:r>
              <a:rPr dirty="0"/>
              <a:t> </a:t>
            </a:r>
            <a:r>
              <a:rPr dirty="0" err="1"/>
              <a:t>att</a:t>
            </a:r>
            <a:r>
              <a:rPr dirty="0"/>
              <a:t> </a:t>
            </a:r>
            <a:r>
              <a:rPr dirty="0" err="1"/>
              <a:t>försämra</a:t>
            </a:r>
            <a:r>
              <a:rPr dirty="0"/>
              <a:t> ob.</a:t>
            </a:r>
          </a:p>
          <a:p>
            <a:pPr>
              <a:spcBef>
                <a:spcPts val="0"/>
              </a:spcBef>
            </a:pPr>
            <a:endParaRPr dirty="0"/>
          </a:p>
          <a:p>
            <a:pPr>
              <a:spcBef>
                <a:spcPts val="0"/>
              </a:spcBef>
              <a:defRPr b="1"/>
            </a:pPr>
            <a:r>
              <a:rPr dirty="0" err="1"/>
              <a:t>Avtalsrörelse</a:t>
            </a:r>
            <a:endParaRPr dirty="0"/>
          </a:p>
          <a:p>
            <a:pPr>
              <a:spcBef>
                <a:spcPts val="0"/>
              </a:spcBef>
            </a:pPr>
            <a:r>
              <a:rPr dirty="0"/>
              <a:t> </a:t>
            </a:r>
          </a:p>
          <a:p>
            <a:pPr>
              <a:spcBef>
                <a:spcPts val="0"/>
              </a:spcBef>
            </a:pPr>
            <a:r>
              <a:rPr dirty="0"/>
              <a:t>I den </a:t>
            </a:r>
            <a:r>
              <a:rPr dirty="0" err="1"/>
              <a:t>här</a:t>
            </a:r>
            <a:r>
              <a:rPr dirty="0"/>
              <a:t> </a:t>
            </a:r>
            <a:r>
              <a:rPr dirty="0" err="1"/>
              <a:t>bilden</a:t>
            </a:r>
            <a:r>
              <a:rPr dirty="0"/>
              <a:t> </a:t>
            </a:r>
            <a:r>
              <a:rPr dirty="0" err="1"/>
              <a:t>har</a:t>
            </a:r>
            <a:r>
              <a:rPr dirty="0"/>
              <a:t> du </a:t>
            </a:r>
            <a:r>
              <a:rPr dirty="0" err="1"/>
              <a:t>möjlighet</a:t>
            </a:r>
            <a:r>
              <a:rPr dirty="0"/>
              <a:t> </a:t>
            </a:r>
            <a:r>
              <a:rPr dirty="0" err="1"/>
              <a:t>att</a:t>
            </a:r>
            <a:r>
              <a:rPr dirty="0"/>
              <a:t> </a:t>
            </a:r>
            <a:r>
              <a:rPr dirty="0" err="1"/>
              <a:t>gå</a:t>
            </a:r>
            <a:r>
              <a:rPr dirty="0"/>
              <a:t> </a:t>
            </a:r>
            <a:r>
              <a:rPr dirty="0" err="1"/>
              <a:t>igenom</a:t>
            </a:r>
            <a:r>
              <a:rPr dirty="0"/>
              <a:t> </a:t>
            </a:r>
            <a:r>
              <a:rPr dirty="0" err="1"/>
              <a:t>hur</a:t>
            </a:r>
            <a:r>
              <a:rPr dirty="0"/>
              <a:t> vi </a:t>
            </a:r>
            <a:r>
              <a:rPr dirty="0" err="1"/>
              <a:t>arbetar</a:t>
            </a:r>
            <a:r>
              <a:rPr dirty="0"/>
              <a:t> </a:t>
            </a:r>
            <a:r>
              <a:rPr dirty="0" err="1"/>
              <a:t>inför</a:t>
            </a:r>
            <a:r>
              <a:rPr dirty="0"/>
              <a:t> </a:t>
            </a:r>
            <a:r>
              <a:rPr dirty="0" err="1"/>
              <a:t>att</a:t>
            </a:r>
            <a:r>
              <a:rPr dirty="0"/>
              <a:t> </a:t>
            </a:r>
            <a:r>
              <a:rPr dirty="0" err="1"/>
              <a:t>nya</a:t>
            </a:r>
            <a:r>
              <a:rPr dirty="0"/>
              <a:t> </a:t>
            </a:r>
            <a:r>
              <a:rPr dirty="0" err="1"/>
              <a:t>kollektivavtal</a:t>
            </a:r>
            <a:r>
              <a:rPr dirty="0"/>
              <a:t> ska </a:t>
            </a:r>
            <a:r>
              <a:rPr dirty="0" err="1"/>
              <a:t>tas</a:t>
            </a:r>
            <a:r>
              <a:rPr dirty="0"/>
              <a:t> </a:t>
            </a:r>
            <a:r>
              <a:rPr dirty="0" err="1"/>
              <a:t>fram</a:t>
            </a:r>
            <a:r>
              <a:rPr dirty="0"/>
              <a:t> </a:t>
            </a:r>
            <a:r>
              <a:rPr dirty="0" err="1"/>
              <a:t>tillsammans</a:t>
            </a:r>
            <a:r>
              <a:rPr dirty="0"/>
              <a:t> med </a:t>
            </a:r>
            <a:r>
              <a:rPr dirty="0" err="1"/>
              <a:t>arbetsgivarna</a:t>
            </a:r>
            <a:r>
              <a:rPr dirty="0"/>
              <a:t>. </a:t>
            </a:r>
          </a:p>
          <a:p>
            <a:pPr>
              <a:spcBef>
                <a:spcPts val="0"/>
              </a:spcBef>
            </a:pPr>
            <a:endParaRPr dirty="0"/>
          </a:p>
          <a:p>
            <a:pPr>
              <a:spcBef>
                <a:spcPts val="0"/>
              </a:spcBef>
            </a:pPr>
            <a:r>
              <a:rPr dirty="0"/>
              <a:t>Bilden </a:t>
            </a:r>
            <a:r>
              <a:rPr dirty="0" err="1"/>
              <a:t>syftar</a:t>
            </a:r>
            <a:r>
              <a:rPr dirty="0"/>
              <a:t> </a:t>
            </a:r>
            <a:r>
              <a:rPr dirty="0" err="1"/>
              <a:t>alltså</a:t>
            </a:r>
            <a:r>
              <a:rPr dirty="0"/>
              <a:t> på </a:t>
            </a:r>
            <a:r>
              <a:rPr dirty="0" err="1"/>
              <a:t>avtalsrörelsen</a:t>
            </a:r>
            <a:r>
              <a:rPr dirty="0"/>
              <a:t> </a:t>
            </a:r>
            <a:r>
              <a:rPr dirty="0" err="1"/>
              <a:t>våren</a:t>
            </a:r>
            <a:r>
              <a:rPr dirty="0"/>
              <a:t>/</a:t>
            </a:r>
            <a:r>
              <a:rPr dirty="0" err="1"/>
              <a:t>sommaren</a:t>
            </a:r>
            <a:r>
              <a:rPr dirty="0"/>
              <a:t> 20</a:t>
            </a:r>
            <a:r>
              <a:rPr lang="sv-SE" dirty="0"/>
              <a:t>25</a:t>
            </a:r>
            <a:r>
              <a:rPr dirty="0"/>
              <a:t>.</a:t>
            </a:r>
          </a:p>
          <a:p>
            <a:pPr>
              <a:spcBef>
                <a:spcPts val="0"/>
              </a:spcBef>
            </a:pPr>
            <a:endParaRPr dirty="0"/>
          </a:p>
          <a:p>
            <a:pPr>
              <a:spcBef>
                <a:spcPts val="0"/>
              </a:spcBef>
            </a:pPr>
            <a:r>
              <a:rPr dirty="0"/>
              <a:t>Kolla </a:t>
            </a:r>
            <a:r>
              <a:rPr dirty="0" err="1"/>
              <a:t>gärna</a:t>
            </a:r>
            <a:r>
              <a:rPr dirty="0"/>
              <a:t> in </a:t>
            </a:r>
            <a:r>
              <a:rPr u="sng" dirty="0">
                <a:solidFill>
                  <a:srgbClr val="0000FF"/>
                </a:solidFill>
                <a:uFill>
                  <a:solidFill>
                    <a:srgbClr val="0000FF"/>
                  </a:solidFill>
                </a:uFill>
                <a:hlinkClick r:id="rId3"/>
              </a:rPr>
              <a:t>www.handels.se/avtalsrorelsen</a:t>
            </a:r>
            <a:r>
              <a:rPr dirty="0"/>
              <a:t> för </a:t>
            </a:r>
            <a:r>
              <a:rPr dirty="0" err="1"/>
              <a:t>mer</a:t>
            </a:r>
            <a:r>
              <a:rPr dirty="0"/>
              <a:t> information om du </a:t>
            </a:r>
            <a:r>
              <a:rPr dirty="0" err="1"/>
              <a:t>önskar</a:t>
            </a:r>
            <a:r>
              <a:rPr dirty="0"/>
              <a:t> </a:t>
            </a:r>
            <a:r>
              <a:rPr dirty="0" err="1"/>
              <a:t>fördjupning</a:t>
            </a:r>
            <a:r>
              <a:rPr dirty="0"/>
              <a:t>. </a:t>
            </a:r>
          </a:p>
          <a:p>
            <a:pPr>
              <a:spcBef>
                <a:spcPts val="0"/>
              </a:spcBef>
            </a:pPr>
            <a:endParaRPr dirty="0"/>
          </a:p>
          <a:p>
            <a:pPr>
              <a:spcBef>
                <a:spcPts val="0"/>
              </a:spcBef>
              <a:defRPr b="1"/>
            </a:pPr>
            <a:r>
              <a:rPr dirty="0" err="1"/>
              <a:t>Verktyg</a:t>
            </a:r>
            <a:r>
              <a:rPr dirty="0"/>
              <a:t>:</a:t>
            </a:r>
          </a:p>
          <a:p>
            <a:pPr>
              <a:spcBef>
                <a:spcPts val="0"/>
              </a:spcBef>
              <a:defRPr b="1"/>
            </a:pPr>
            <a:endParaRPr dirty="0"/>
          </a:p>
          <a:p>
            <a:pPr>
              <a:spcBef>
                <a:spcPts val="0"/>
              </a:spcBef>
            </a:pPr>
            <a:r>
              <a:rPr dirty="0"/>
              <a:t>Visa Handels film om </a:t>
            </a:r>
            <a:r>
              <a:rPr dirty="0" err="1"/>
              <a:t>avtalsrörelse</a:t>
            </a:r>
            <a:endParaRPr dirty="0"/>
          </a:p>
          <a:p>
            <a:pPr>
              <a:spcBef>
                <a:spcPts val="0"/>
              </a:spcBef>
            </a:pPr>
            <a:r>
              <a:rPr u="sng" dirty="0">
                <a:solidFill>
                  <a:srgbClr val="0000FF"/>
                </a:solidFill>
                <a:uFill>
                  <a:solidFill>
                    <a:srgbClr val="0000FF"/>
                  </a:solidFill>
                </a:uFill>
                <a:hlinkClick r:id="rId4"/>
              </a:rPr>
              <a:t>www.youtube.com/watch?v=UY2TU2LDWdQ</a:t>
            </a:r>
          </a:p>
          <a:p>
            <a:pPr>
              <a:spcBef>
                <a:spcPts val="0"/>
              </a:spcBef>
            </a:pPr>
            <a:endParaRPr u="sng" dirty="0">
              <a:solidFill>
                <a:srgbClr val="0000FF"/>
              </a:solidFill>
              <a:uFill>
                <a:solidFill>
                  <a:srgbClr val="0000FF"/>
                </a:solidFill>
              </a:uFill>
              <a:hlinkClick r:id="rId4"/>
            </a:endParaRPr>
          </a:p>
          <a:p>
            <a:pPr>
              <a:spcBef>
                <a:spcPts val="0"/>
              </a:spcBef>
            </a:pPr>
            <a:r>
              <a:rPr dirty="0"/>
              <a:t>Om </a:t>
            </a:r>
            <a:r>
              <a:rPr dirty="0" err="1"/>
              <a:t>klassen</a:t>
            </a:r>
            <a:r>
              <a:rPr dirty="0"/>
              <a:t> </a:t>
            </a:r>
            <a:r>
              <a:rPr dirty="0" err="1"/>
              <a:t>önskar</a:t>
            </a:r>
            <a:r>
              <a:rPr dirty="0"/>
              <a:t> </a:t>
            </a:r>
            <a:r>
              <a:rPr dirty="0" err="1"/>
              <a:t>fördjupning</a:t>
            </a:r>
            <a:r>
              <a:rPr dirty="0"/>
              <a:t> </a:t>
            </a:r>
            <a:r>
              <a:rPr dirty="0" err="1"/>
              <a:t>kan</a:t>
            </a:r>
            <a:r>
              <a:rPr dirty="0"/>
              <a:t> du visa </a:t>
            </a:r>
            <a:r>
              <a:rPr dirty="0" err="1"/>
              <a:t>en</a:t>
            </a:r>
            <a:r>
              <a:rPr dirty="0"/>
              <a:t> film om </a:t>
            </a:r>
            <a:r>
              <a:rPr dirty="0" err="1"/>
              <a:t>varför</a:t>
            </a:r>
            <a:r>
              <a:rPr dirty="0"/>
              <a:t> </a:t>
            </a:r>
            <a:r>
              <a:rPr dirty="0" err="1"/>
              <a:t>högre</a:t>
            </a:r>
            <a:r>
              <a:rPr dirty="0"/>
              <a:t> </a:t>
            </a:r>
            <a:r>
              <a:rPr dirty="0" err="1"/>
              <a:t>lönar</a:t>
            </a:r>
            <a:r>
              <a:rPr dirty="0"/>
              <a:t> sig för </a:t>
            </a:r>
            <a:r>
              <a:rPr dirty="0" err="1"/>
              <a:t>samhället</a:t>
            </a:r>
            <a:r>
              <a:rPr dirty="0"/>
              <a:t> </a:t>
            </a:r>
            <a:r>
              <a:rPr dirty="0" err="1"/>
              <a:t>i</a:t>
            </a:r>
            <a:r>
              <a:rPr dirty="0"/>
              <a:t> </a:t>
            </a:r>
            <a:r>
              <a:rPr dirty="0" err="1"/>
              <a:t>stort</a:t>
            </a:r>
            <a:endParaRPr dirty="0"/>
          </a:p>
          <a:p>
            <a:pPr>
              <a:spcBef>
                <a:spcPts val="0"/>
              </a:spcBef>
            </a:pPr>
            <a:r>
              <a:rPr u="sng" dirty="0">
                <a:solidFill>
                  <a:srgbClr val="0000FF"/>
                </a:solidFill>
                <a:uFill>
                  <a:solidFill>
                    <a:srgbClr val="0000FF"/>
                  </a:solidFill>
                </a:uFill>
                <a:hlinkClick r:id="rId5"/>
              </a:rPr>
              <a:t>www.youtube.com/watch?v=rnYbTqu5QIY</a:t>
            </a:r>
          </a:p>
          <a:p>
            <a:pPr>
              <a:spcBef>
                <a:spcPts val="0"/>
              </a:spcBef>
            </a:pPr>
            <a:endParaRPr u="sng" dirty="0">
              <a:solidFill>
                <a:srgbClr val="0000FF"/>
              </a:solidFill>
              <a:uFill>
                <a:solidFill>
                  <a:srgbClr val="0000FF"/>
                </a:solidFill>
              </a:uFill>
              <a:hlinkClick r:id="rId5"/>
            </a:endParaRPr>
          </a:p>
          <a:p>
            <a:pPr>
              <a:spcBef>
                <a:spcPts val="0"/>
              </a:spcBef>
            </a:pPr>
            <a:r>
              <a:rPr dirty="0"/>
              <a:t>Du </a:t>
            </a:r>
            <a:r>
              <a:rPr dirty="0" err="1"/>
              <a:t>kan</a:t>
            </a:r>
            <a:r>
              <a:rPr dirty="0"/>
              <a:t> </a:t>
            </a:r>
            <a:r>
              <a:rPr dirty="0" err="1"/>
              <a:t>också</a:t>
            </a:r>
            <a:r>
              <a:rPr dirty="0"/>
              <a:t> visa </a:t>
            </a:r>
            <a:r>
              <a:rPr dirty="0" err="1"/>
              <a:t>filmen</a:t>
            </a:r>
            <a:r>
              <a:rPr dirty="0"/>
              <a:t> om </a:t>
            </a:r>
            <a:r>
              <a:rPr dirty="0" err="1"/>
              <a:t>problematiken</a:t>
            </a:r>
            <a:r>
              <a:rPr dirty="0"/>
              <a:t> med ”</a:t>
            </a:r>
            <a:r>
              <a:rPr dirty="0" err="1"/>
              <a:t>hyvling</a:t>
            </a:r>
            <a:r>
              <a:rPr dirty="0"/>
              <a:t>” av </a:t>
            </a:r>
            <a:r>
              <a:rPr dirty="0" err="1"/>
              <a:t>timmar</a:t>
            </a:r>
            <a:endParaRPr dirty="0"/>
          </a:p>
          <a:p>
            <a:pPr>
              <a:spcBef>
                <a:spcPts val="0"/>
              </a:spcBef>
            </a:pPr>
            <a:r>
              <a:rPr u="sng" dirty="0">
                <a:solidFill>
                  <a:srgbClr val="0000FF"/>
                </a:solidFill>
                <a:uFill>
                  <a:solidFill>
                    <a:srgbClr val="0000FF"/>
                  </a:solidFill>
                </a:uFill>
                <a:hlinkClick r:id="rId6"/>
              </a:rPr>
              <a:t>www.youtube.com/watch?v=2R8j0C1XIe4</a:t>
            </a:r>
            <a:r>
              <a:rPr dirty="0"/>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p>
            <a:pPr>
              <a:spcBef>
                <a:spcPts val="0"/>
              </a:spcBef>
              <a:defRPr b="1"/>
            </a:pPr>
            <a:r>
              <a:rPr dirty="0"/>
              <a:t>Vad </a:t>
            </a:r>
            <a:r>
              <a:rPr dirty="0" err="1"/>
              <a:t>gäller</a:t>
            </a:r>
            <a:r>
              <a:rPr dirty="0"/>
              <a:t> </a:t>
            </a:r>
            <a:r>
              <a:rPr dirty="0" err="1"/>
              <a:t>framöver</a:t>
            </a:r>
            <a:r>
              <a:rPr dirty="0"/>
              <a:t>?</a:t>
            </a:r>
          </a:p>
          <a:p>
            <a:pPr>
              <a:spcBef>
                <a:spcPts val="0"/>
              </a:spcBef>
            </a:pPr>
            <a:r>
              <a:rPr dirty="0"/>
              <a:t>I Sverige </a:t>
            </a:r>
            <a:r>
              <a:rPr dirty="0" err="1"/>
              <a:t>har</a:t>
            </a:r>
            <a:r>
              <a:rPr dirty="0"/>
              <a:t> vi </a:t>
            </a:r>
            <a:r>
              <a:rPr dirty="0" err="1"/>
              <a:t>inte</a:t>
            </a:r>
            <a:r>
              <a:rPr dirty="0"/>
              <a:t> </a:t>
            </a:r>
            <a:r>
              <a:rPr dirty="0" err="1"/>
              <a:t>minimilöner</a:t>
            </a:r>
            <a:r>
              <a:rPr dirty="0"/>
              <a:t> </a:t>
            </a:r>
            <a:r>
              <a:rPr dirty="0" err="1"/>
              <a:t>i</a:t>
            </a:r>
            <a:r>
              <a:rPr dirty="0"/>
              <a:t> lag. Det </a:t>
            </a:r>
            <a:r>
              <a:rPr dirty="0" err="1"/>
              <a:t>betyder</a:t>
            </a:r>
            <a:r>
              <a:rPr dirty="0"/>
              <a:t> </a:t>
            </a:r>
            <a:r>
              <a:rPr dirty="0" err="1"/>
              <a:t>att</a:t>
            </a:r>
            <a:r>
              <a:rPr dirty="0"/>
              <a:t> det </a:t>
            </a:r>
            <a:r>
              <a:rPr dirty="0" err="1"/>
              <a:t>inte</a:t>
            </a:r>
            <a:r>
              <a:rPr dirty="0"/>
              <a:t> </a:t>
            </a:r>
            <a:r>
              <a:rPr dirty="0" err="1"/>
              <a:t>är</a:t>
            </a:r>
            <a:r>
              <a:rPr dirty="0"/>
              <a:t> </a:t>
            </a:r>
            <a:r>
              <a:rPr dirty="0" err="1"/>
              <a:t>olagligt</a:t>
            </a:r>
            <a:r>
              <a:rPr dirty="0"/>
              <a:t> </a:t>
            </a:r>
            <a:r>
              <a:rPr dirty="0" err="1"/>
              <a:t>att</a:t>
            </a:r>
            <a:r>
              <a:rPr dirty="0"/>
              <a:t> </a:t>
            </a:r>
            <a:r>
              <a:rPr dirty="0" err="1"/>
              <a:t>betala</a:t>
            </a:r>
            <a:r>
              <a:rPr dirty="0"/>
              <a:t> </a:t>
            </a:r>
            <a:r>
              <a:rPr dirty="0" err="1"/>
              <a:t>ut</a:t>
            </a:r>
            <a:r>
              <a:rPr dirty="0"/>
              <a:t> </a:t>
            </a:r>
            <a:r>
              <a:rPr dirty="0" err="1"/>
              <a:t>en</a:t>
            </a:r>
            <a:r>
              <a:rPr dirty="0"/>
              <a:t> </a:t>
            </a:r>
            <a:r>
              <a:rPr dirty="0" err="1"/>
              <a:t>väldigt</a:t>
            </a:r>
            <a:r>
              <a:rPr dirty="0"/>
              <a:t> </a:t>
            </a:r>
            <a:r>
              <a:rPr dirty="0" err="1"/>
              <a:t>låg</a:t>
            </a:r>
            <a:r>
              <a:rPr dirty="0"/>
              <a:t> </a:t>
            </a:r>
            <a:r>
              <a:rPr dirty="0" err="1"/>
              <a:t>lön</a:t>
            </a:r>
            <a:r>
              <a:rPr dirty="0"/>
              <a:t>. </a:t>
            </a:r>
          </a:p>
          <a:p>
            <a:pPr>
              <a:spcBef>
                <a:spcPts val="0"/>
              </a:spcBef>
            </a:pPr>
            <a:endParaRPr dirty="0"/>
          </a:p>
          <a:p>
            <a:pPr>
              <a:spcBef>
                <a:spcPts val="0"/>
              </a:spcBef>
            </a:pPr>
            <a:r>
              <a:rPr dirty="0"/>
              <a:t>Om du </a:t>
            </a:r>
            <a:r>
              <a:rPr dirty="0" err="1"/>
              <a:t>vill</a:t>
            </a:r>
            <a:r>
              <a:rPr dirty="0"/>
              <a:t> </a:t>
            </a:r>
            <a:r>
              <a:rPr dirty="0" err="1"/>
              <a:t>kan</a:t>
            </a:r>
            <a:r>
              <a:rPr dirty="0"/>
              <a:t> du </a:t>
            </a:r>
            <a:r>
              <a:rPr dirty="0" err="1"/>
              <a:t>fråga</a:t>
            </a:r>
            <a:r>
              <a:rPr dirty="0"/>
              <a:t> </a:t>
            </a:r>
            <a:r>
              <a:rPr dirty="0" err="1"/>
              <a:t>eleverna</a:t>
            </a:r>
            <a:r>
              <a:rPr dirty="0"/>
              <a:t> </a:t>
            </a:r>
            <a:r>
              <a:rPr dirty="0" err="1"/>
              <a:t>vilken</a:t>
            </a:r>
            <a:r>
              <a:rPr dirty="0"/>
              <a:t> </a:t>
            </a:r>
            <a:r>
              <a:rPr dirty="0" err="1"/>
              <a:t>lön</a:t>
            </a:r>
            <a:r>
              <a:rPr dirty="0"/>
              <a:t> de </a:t>
            </a:r>
            <a:r>
              <a:rPr dirty="0" err="1"/>
              <a:t>tror</a:t>
            </a:r>
            <a:r>
              <a:rPr dirty="0"/>
              <a:t> </a:t>
            </a:r>
            <a:r>
              <a:rPr dirty="0" err="1"/>
              <a:t>att</a:t>
            </a:r>
            <a:r>
              <a:rPr dirty="0"/>
              <a:t> </a:t>
            </a:r>
            <a:r>
              <a:rPr dirty="0" err="1"/>
              <a:t>lagen</a:t>
            </a:r>
            <a:r>
              <a:rPr dirty="0"/>
              <a:t> </a:t>
            </a:r>
            <a:r>
              <a:rPr dirty="0" err="1"/>
              <a:t>säger</a:t>
            </a:r>
            <a:r>
              <a:rPr dirty="0"/>
              <a:t> </a:t>
            </a:r>
            <a:r>
              <a:rPr dirty="0" err="1"/>
              <a:t>att</a:t>
            </a:r>
            <a:r>
              <a:rPr dirty="0"/>
              <a:t> man </a:t>
            </a:r>
            <a:r>
              <a:rPr dirty="0" err="1"/>
              <a:t>minst</a:t>
            </a:r>
            <a:r>
              <a:rPr dirty="0"/>
              <a:t> </a:t>
            </a:r>
            <a:r>
              <a:rPr dirty="0" err="1"/>
              <a:t>har</a:t>
            </a:r>
            <a:r>
              <a:rPr dirty="0"/>
              <a:t> </a:t>
            </a:r>
            <a:r>
              <a:rPr dirty="0" err="1"/>
              <a:t>rätt</a:t>
            </a:r>
            <a:r>
              <a:rPr dirty="0"/>
              <a:t> till. De </a:t>
            </a:r>
            <a:r>
              <a:rPr dirty="0" err="1"/>
              <a:t>kommer</a:t>
            </a:r>
            <a:r>
              <a:rPr dirty="0"/>
              <a:t> </a:t>
            </a:r>
            <a:r>
              <a:rPr dirty="0" err="1"/>
              <a:t>antagligen</a:t>
            </a:r>
            <a:r>
              <a:rPr dirty="0"/>
              <a:t> </a:t>
            </a:r>
            <a:r>
              <a:rPr dirty="0" err="1"/>
              <a:t>bli</a:t>
            </a:r>
            <a:r>
              <a:rPr dirty="0"/>
              <a:t> </a:t>
            </a:r>
            <a:r>
              <a:rPr dirty="0" err="1"/>
              <a:t>förvånade</a:t>
            </a:r>
            <a:r>
              <a:rPr dirty="0"/>
              <a:t> </a:t>
            </a:r>
            <a:r>
              <a:rPr dirty="0" err="1"/>
              <a:t>när</a:t>
            </a:r>
            <a:r>
              <a:rPr dirty="0"/>
              <a:t> du </a:t>
            </a:r>
            <a:r>
              <a:rPr dirty="0" err="1"/>
              <a:t>berättar</a:t>
            </a:r>
            <a:r>
              <a:rPr dirty="0"/>
              <a:t> </a:t>
            </a:r>
            <a:r>
              <a:rPr dirty="0" err="1"/>
              <a:t>att</a:t>
            </a:r>
            <a:r>
              <a:rPr dirty="0"/>
              <a:t> </a:t>
            </a:r>
            <a:r>
              <a:rPr dirty="0" err="1"/>
              <a:t>svaret</a:t>
            </a:r>
            <a:r>
              <a:rPr dirty="0"/>
              <a:t> </a:t>
            </a:r>
            <a:r>
              <a:rPr dirty="0" err="1"/>
              <a:t>är</a:t>
            </a:r>
            <a:r>
              <a:rPr dirty="0"/>
              <a:t> 0 kr. Det </a:t>
            </a:r>
            <a:r>
              <a:rPr dirty="0" err="1"/>
              <a:t>finns</a:t>
            </a:r>
            <a:r>
              <a:rPr dirty="0"/>
              <a:t> </a:t>
            </a:r>
            <a:r>
              <a:rPr dirty="0" err="1"/>
              <a:t>ju</a:t>
            </a:r>
            <a:r>
              <a:rPr dirty="0"/>
              <a:t> </a:t>
            </a:r>
            <a:r>
              <a:rPr dirty="0" err="1"/>
              <a:t>ingen</a:t>
            </a:r>
            <a:r>
              <a:rPr dirty="0"/>
              <a:t> </a:t>
            </a:r>
            <a:r>
              <a:rPr dirty="0" err="1"/>
              <a:t>minimilön</a:t>
            </a:r>
            <a:r>
              <a:rPr dirty="0"/>
              <a:t> </a:t>
            </a:r>
            <a:r>
              <a:rPr dirty="0" err="1"/>
              <a:t>enligt</a:t>
            </a:r>
            <a:r>
              <a:rPr dirty="0"/>
              <a:t> lag. </a:t>
            </a:r>
          </a:p>
          <a:p>
            <a:pPr>
              <a:spcBef>
                <a:spcPts val="0"/>
              </a:spcBef>
            </a:pPr>
            <a:endParaRPr dirty="0"/>
          </a:p>
          <a:p>
            <a:pPr>
              <a:spcBef>
                <a:spcPts val="0"/>
              </a:spcBef>
            </a:pPr>
            <a:r>
              <a:rPr dirty="0" err="1"/>
              <a:t>Lägstalöner</a:t>
            </a:r>
            <a:r>
              <a:rPr dirty="0"/>
              <a:t>, </a:t>
            </a:r>
            <a:r>
              <a:rPr dirty="0" err="1"/>
              <a:t>rätt</a:t>
            </a:r>
            <a:r>
              <a:rPr dirty="0"/>
              <a:t> till </a:t>
            </a:r>
            <a:r>
              <a:rPr dirty="0" err="1"/>
              <a:t>löneökning</a:t>
            </a:r>
            <a:r>
              <a:rPr dirty="0"/>
              <a:t>, </a:t>
            </a:r>
            <a:r>
              <a:rPr dirty="0" err="1"/>
              <a:t>ob-tillägg</a:t>
            </a:r>
            <a:r>
              <a:rPr dirty="0"/>
              <a:t> </a:t>
            </a:r>
            <a:r>
              <a:rPr dirty="0" err="1"/>
              <a:t>osv</a:t>
            </a:r>
            <a:r>
              <a:rPr dirty="0"/>
              <a:t> </a:t>
            </a:r>
            <a:r>
              <a:rPr dirty="0" err="1"/>
              <a:t>står</a:t>
            </a:r>
            <a:r>
              <a:rPr dirty="0"/>
              <a:t> </a:t>
            </a:r>
            <a:r>
              <a:rPr dirty="0" err="1"/>
              <a:t>i</a:t>
            </a:r>
            <a:r>
              <a:rPr dirty="0"/>
              <a:t> </a:t>
            </a:r>
            <a:r>
              <a:rPr dirty="0" err="1"/>
              <a:t>kollektivavtalen</a:t>
            </a:r>
            <a:r>
              <a:rPr dirty="0"/>
              <a:t>. Det </a:t>
            </a:r>
            <a:r>
              <a:rPr dirty="0" err="1"/>
              <a:t>är</a:t>
            </a:r>
            <a:r>
              <a:rPr dirty="0"/>
              <a:t> </a:t>
            </a:r>
            <a:r>
              <a:rPr dirty="0" err="1"/>
              <a:t>en</a:t>
            </a:r>
            <a:r>
              <a:rPr dirty="0"/>
              <a:t> bra </a:t>
            </a:r>
            <a:r>
              <a:rPr dirty="0" err="1"/>
              <a:t>modell</a:t>
            </a:r>
            <a:r>
              <a:rPr dirty="0"/>
              <a:t> </a:t>
            </a:r>
            <a:r>
              <a:rPr dirty="0" err="1"/>
              <a:t>som</a:t>
            </a:r>
            <a:r>
              <a:rPr dirty="0"/>
              <a:t> ger </a:t>
            </a:r>
            <a:r>
              <a:rPr dirty="0" err="1"/>
              <a:t>arbetsmarknadens</a:t>
            </a:r>
            <a:r>
              <a:rPr dirty="0"/>
              <a:t> parter </a:t>
            </a:r>
            <a:r>
              <a:rPr dirty="0" err="1"/>
              <a:t>inflytande</a:t>
            </a:r>
            <a:r>
              <a:rPr dirty="0"/>
              <a:t>. I </a:t>
            </a:r>
            <a:r>
              <a:rPr dirty="0" err="1"/>
              <a:t>länder</a:t>
            </a:r>
            <a:r>
              <a:rPr dirty="0"/>
              <a:t> </a:t>
            </a:r>
            <a:r>
              <a:rPr dirty="0" err="1"/>
              <a:t>där</a:t>
            </a:r>
            <a:r>
              <a:rPr dirty="0"/>
              <a:t> dessa saker </a:t>
            </a:r>
            <a:r>
              <a:rPr dirty="0" err="1"/>
              <a:t>står</a:t>
            </a:r>
            <a:r>
              <a:rPr dirty="0"/>
              <a:t> </a:t>
            </a:r>
            <a:r>
              <a:rPr dirty="0" err="1"/>
              <a:t>i</a:t>
            </a:r>
            <a:r>
              <a:rPr dirty="0"/>
              <a:t> </a:t>
            </a:r>
            <a:r>
              <a:rPr dirty="0" err="1"/>
              <a:t>lagar</a:t>
            </a:r>
            <a:r>
              <a:rPr dirty="0"/>
              <a:t> </a:t>
            </a:r>
            <a:r>
              <a:rPr dirty="0" err="1"/>
              <a:t>tenderar</a:t>
            </a:r>
            <a:r>
              <a:rPr dirty="0"/>
              <a:t> </a:t>
            </a:r>
            <a:r>
              <a:rPr dirty="0" err="1"/>
              <a:t>politiker</a:t>
            </a:r>
            <a:r>
              <a:rPr dirty="0"/>
              <a:t> </a:t>
            </a:r>
            <a:r>
              <a:rPr dirty="0" err="1"/>
              <a:t>att</a:t>
            </a:r>
            <a:r>
              <a:rPr dirty="0"/>
              <a:t> </a:t>
            </a:r>
            <a:r>
              <a:rPr dirty="0" err="1"/>
              <a:t>hålla</a:t>
            </a:r>
            <a:r>
              <a:rPr dirty="0"/>
              <a:t> </a:t>
            </a:r>
            <a:r>
              <a:rPr dirty="0" err="1"/>
              <a:t>ner</a:t>
            </a:r>
            <a:r>
              <a:rPr dirty="0"/>
              <a:t> </a:t>
            </a:r>
            <a:r>
              <a:rPr dirty="0" err="1"/>
              <a:t>löner</a:t>
            </a:r>
            <a:r>
              <a:rPr dirty="0"/>
              <a:t> och </a:t>
            </a:r>
            <a:r>
              <a:rPr dirty="0" err="1"/>
              <a:t>villkor</a:t>
            </a:r>
            <a:r>
              <a:rPr dirty="0"/>
              <a:t>. </a:t>
            </a:r>
            <a:r>
              <a:rPr dirty="0" err="1"/>
              <a:t>Så</a:t>
            </a:r>
            <a:r>
              <a:rPr dirty="0"/>
              <a:t> </a:t>
            </a:r>
            <a:r>
              <a:rPr dirty="0" err="1"/>
              <a:t>är</a:t>
            </a:r>
            <a:r>
              <a:rPr dirty="0"/>
              <a:t> det </a:t>
            </a:r>
            <a:r>
              <a:rPr dirty="0" err="1"/>
              <a:t>exempelvis</a:t>
            </a:r>
            <a:r>
              <a:rPr dirty="0"/>
              <a:t> </a:t>
            </a:r>
            <a:r>
              <a:rPr dirty="0" err="1"/>
              <a:t>i</a:t>
            </a:r>
            <a:r>
              <a:rPr dirty="0"/>
              <a:t> USA.</a:t>
            </a:r>
          </a:p>
          <a:p>
            <a:pPr>
              <a:spcBef>
                <a:spcPts val="0"/>
              </a:spcBef>
            </a:pPr>
            <a:endParaRPr dirty="0"/>
          </a:p>
          <a:p>
            <a:pPr>
              <a:spcBef>
                <a:spcPts val="0"/>
              </a:spcBef>
            </a:pPr>
            <a:r>
              <a:rPr dirty="0" err="1"/>
              <a:t>Kollektivavtalen</a:t>
            </a:r>
            <a:r>
              <a:rPr dirty="0"/>
              <a:t> </a:t>
            </a:r>
            <a:r>
              <a:rPr dirty="0" err="1"/>
              <a:t>är</a:t>
            </a:r>
            <a:r>
              <a:rPr dirty="0"/>
              <a:t> </a:t>
            </a:r>
            <a:r>
              <a:rPr dirty="0" err="1"/>
              <a:t>alltså</a:t>
            </a:r>
            <a:r>
              <a:rPr dirty="0"/>
              <a:t> </a:t>
            </a:r>
            <a:r>
              <a:rPr dirty="0" err="1"/>
              <a:t>väldigt</a:t>
            </a:r>
            <a:r>
              <a:rPr dirty="0"/>
              <a:t> </a:t>
            </a:r>
            <a:r>
              <a:rPr dirty="0" err="1"/>
              <a:t>viktiga</a:t>
            </a:r>
            <a:r>
              <a:rPr dirty="0"/>
              <a:t> </a:t>
            </a:r>
            <a:r>
              <a:rPr dirty="0" err="1"/>
              <a:t>i</a:t>
            </a:r>
            <a:r>
              <a:rPr dirty="0"/>
              <a:t> Sverige. </a:t>
            </a:r>
            <a:r>
              <a:rPr dirty="0" err="1"/>
              <a:t>Där</a:t>
            </a:r>
            <a:r>
              <a:rPr dirty="0"/>
              <a:t> </a:t>
            </a:r>
            <a:r>
              <a:rPr dirty="0" err="1"/>
              <a:t>står</a:t>
            </a:r>
            <a:r>
              <a:rPr dirty="0"/>
              <a:t> det </a:t>
            </a:r>
            <a:r>
              <a:rPr dirty="0" err="1"/>
              <a:t>mesta</a:t>
            </a:r>
            <a:r>
              <a:rPr dirty="0"/>
              <a:t> </a:t>
            </a:r>
            <a:r>
              <a:rPr dirty="0" err="1"/>
              <a:t>som</a:t>
            </a:r>
            <a:r>
              <a:rPr dirty="0"/>
              <a:t> </a:t>
            </a:r>
            <a:r>
              <a:rPr dirty="0" err="1"/>
              <a:t>rör</a:t>
            </a:r>
            <a:r>
              <a:rPr dirty="0"/>
              <a:t> din </a:t>
            </a:r>
            <a:r>
              <a:rPr dirty="0" err="1"/>
              <a:t>lön</a:t>
            </a:r>
            <a:r>
              <a:rPr dirty="0"/>
              <a:t>.</a:t>
            </a:r>
          </a:p>
          <a:p>
            <a:pPr>
              <a:spcBef>
                <a:spcPts val="0"/>
              </a:spcBef>
            </a:pPr>
            <a:endParaRPr dirty="0"/>
          </a:p>
          <a:p>
            <a:pPr>
              <a:spcBef>
                <a:spcPts val="0"/>
              </a:spcBef>
            </a:pPr>
            <a:r>
              <a:rPr dirty="0"/>
              <a:t>Som de </a:t>
            </a:r>
            <a:r>
              <a:rPr dirty="0" err="1"/>
              <a:t>flesta</a:t>
            </a:r>
            <a:r>
              <a:rPr dirty="0"/>
              <a:t> </a:t>
            </a:r>
            <a:r>
              <a:rPr dirty="0" err="1"/>
              <a:t>avtal</a:t>
            </a:r>
            <a:r>
              <a:rPr dirty="0"/>
              <a:t> </a:t>
            </a:r>
            <a:r>
              <a:rPr dirty="0" err="1"/>
              <a:t>har</a:t>
            </a:r>
            <a:r>
              <a:rPr dirty="0"/>
              <a:t> </a:t>
            </a:r>
            <a:r>
              <a:rPr dirty="0" err="1"/>
              <a:t>också</a:t>
            </a:r>
            <a:r>
              <a:rPr dirty="0"/>
              <a:t> </a:t>
            </a:r>
            <a:r>
              <a:rPr dirty="0" err="1"/>
              <a:t>kollektivavtal</a:t>
            </a:r>
            <a:r>
              <a:rPr dirty="0"/>
              <a:t> </a:t>
            </a:r>
            <a:r>
              <a:rPr dirty="0" err="1"/>
              <a:t>ett</a:t>
            </a:r>
            <a:r>
              <a:rPr dirty="0"/>
              <a:t> </a:t>
            </a:r>
            <a:r>
              <a:rPr dirty="0" err="1"/>
              <a:t>utgångsdatum</a:t>
            </a:r>
            <a:r>
              <a:rPr dirty="0"/>
              <a:t>. Det </a:t>
            </a:r>
            <a:r>
              <a:rPr dirty="0" err="1"/>
              <a:t>innebär</a:t>
            </a:r>
            <a:r>
              <a:rPr dirty="0"/>
              <a:t> </a:t>
            </a:r>
            <a:r>
              <a:rPr dirty="0" err="1"/>
              <a:t>att</a:t>
            </a:r>
            <a:r>
              <a:rPr dirty="0"/>
              <a:t> </a:t>
            </a:r>
            <a:r>
              <a:rPr dirty="0" err="1"/>
              <a:t>avtalet</a:t>
            </a:r>
            <a:r>
              <a:rPr dirty="0"/>
              <a:t> ska </a:t>
            </a:r>
            <a:r>
              <a:rPr dirty="0" err="1"/>
              <a:t>förhandlas</a:t>
            </a:r>
            <a:r>
              <a:rPr dirty="0"/>
              <a:t> om och vi vet </a:t>
            </a:r>
            <a:r>
              <a:rPr dirty="0" err="1"/>
              <a:t>därför</a:t>
            </a:r>
            <a:r>
              <a:rPr dirty="0"/>
              <a:t> </a:t>
            </a:r>
            <a:r>
              <a:rPr dirty="0" err="1"/>
              <a:t>inte</a:t>
            </a:r>
            <a:r>
              <a:rPr dirty="0"/>
              <a:t> </a:t>
            </a:r>
            <a:r>
              <a:rPr dirty="0" err="1"/>
              <a:t>vilka</a:t>
            </a:r>
            <a:r>
              <a:rPr dirty="0"/>
              <a:t> </a:t>
            </a:r>
            <a:r>
              <a:rPr dirty="0" err="1"/>
              <a:t>löner</a:t>
            </a:r>
            <a:r>
              <a:rPr dirty="0"/>
              <a:t> och </a:t>
            </a:r>
            <a:r>
              <a:rPr dirty="0" err="1"/>
              <a:t>exakt</a:t>
            </a:r>
            <a:r>
              <a:rPr dirty="0"/>
              <a:t> </a:t>
            </a:r>
            <a:r>
              <a:rPr dirty="0" err="1"/>
              <a:t>vilka</a:t>
            </a:r>
            <a:r>
              <a:rPr dirty="0"/>
              <a:t> </a:t>
            </a:r>
            <a:r>
              <a:rPr dirty="0" err="1"/>
              <a:t>villkor</a:t>
            </a:r>
            <a:r>
              <a:rPr dirty="0"/>
              <a:t> </a:t>
            </a:r>
            <a:r>
              <a:rPr dirty="0" err="1"/>
              <a:t>som</a:t>
            </a:r>
            <a:r>
              <a:rPr dirty="0"/>
              <a:t> </a:t>
            </a:r>
            <a:r>
              <a:rPr dirty="0" err="1"/>
              <a:t>kommer</a:t>
            </a:r>
            <a:r>
              <a:rPr dirty="0"/>
              <a:t> </a:t>
            </a:r>
            <a:r>
              <a:rPr dirty="0" err="1"/>
              <a:t>gälla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a:t>
            </a:r>
          </a:p>
          <a:p>
            <a:pPr>
              <a:spcBef>
                <a:spcPts val="0"/>
              </a:spcBef>
            </a:pPr>
            <a:endParaRPr dirty="0"/>
          </a:p>
          <a:p>
            <a:pPr>
              <a:spcBef>
                <a:spcPts val="0"/>
              </a:spcBef>
            </a:pPr>
            <a:r>
              <a:rPr dirty="0"/>
              <a:t>Det </a:t>
            </a:r>
            <a:r>
              <a:rPr dirty="0" err="1"/>
              <a:t>finns</a:t>
            </a:r>
            <a:r>
              <a:rPr dirty="0"/>
              <a:t> </a:t>
            </a:r>
            <a:r>
              <a:rPr dirty="0" err="1"/>
              <a:t>ingen</a:t>
            </a:r>
            <a:r>
              <a:rPr dirty="0"/>
              <a:t> </a:t>
            </a:r>
            <a:r>
              <a:rPr dirty="0" err="1"/>
              <a:t>garanti</a:t>
            </a:r>
            <a:r>
              <a:rPr dirty="0"/>
              <a:t> för </a:t>
            </a:r>
            <a:r>
              <a:rPr dirty="0" err="1"/>
              <a:t>att</a:t>
            </a:r>
            <a:r>
              <a:rPr dirty="0"/>
              <a:t> </a:t>
            </a:r>
            <a:r>
              <a:rPr dirty="0" err="1"/>
              <a:t>exempelvis</a:t>
            </a:r>
            <a:r>
              <a:rPr dirty="0"/>
              <a:t> </a:t>
            </a:r>
            <a:r>
              <a:rPr dirty="0" err="1"/>
              <a:t>ob-tillägget</a:t>
            </a:r>
            <a:r>
              <a:rPr dirty="0"/>
              <a:t> </a:t>
            </a:r>
            <a:r>
              <a:rPr dirty="0" err="1"/>
              <a:t>kommer</a:t>
            </a:r>
            <a:r>
              <a:rPr dirty="0"/>
              <a:t> </a:t>
            </a:r>
            <a:r>
              <a:rPr dirty="0" err="1"/>
              <a:t>vara</a:t>
            </a:r>
            <a:r>
              <a:rPr dirty="0"/>
              <a:t> </a:t>
            </a:r>
            <a:r>
              <a:rPr dirty="0" err="1"/>
              <a:t>detsamma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och </a:t>
            </a:r>
            <a:r>
              <a:rPr dirty="0" err="1"/>
              <a:t>ett</a:t>
            </a:r>
            <a:r>
              <a:rPr dirty="0"/>
              <a:t> </a:t>
            </a:r>
            <a:r>
              <a:rPr dirty="0" err="1"/>
              <a:t>nytt</a:t>
            </a:r>
            <a:r>
              <a:rPr dirty="0"/>
              <a:t> </a:t>
            </a:r>
            <a:r>
              <a:rPr dirty="0" err="1"/>
              <a:t>börjat</a:t>
            </a:r>
            <a:r>
              <a:rPr dirty="0"/>
              <a:t> </a:t>
            </a:r>
            <a:r>
              <a:rPr dirty="0" err="1"/>
              <a:t>gälla</a:t>
            </a:r>
            <a:r>
              <a:rPr dirty="0"/>
              <a:t>. </a:t>
            </a:r>
          </a:p>
          <a:p>
            <a:pPr>
              <a:spcBef>
                <a:spcPts val="0"/>
              </a:spcBef>
            </a:pPr>
            <a:endParaRPr dirty="0"/>
          </a:p>
          <a:p>
            <a:pPr>
              <a:spcBef>
                <a:spcPts val="0"/>
              </a:spcBef>
            </a:pPr>
            <a:r>
              <a:rPr dirty="0" err="1"/>
              <a:t>Vilka</a:t>
            </a:r>
            <a:r>
              <a:rPr dirty="0"/>
              <a:t> </a:t>
            </a:r>
            <a:r>
              <a:rPr dirty="0" err="1"/>
              <a:t>löner</a:t>
            </a:r>
            <a:r>
              <a:rPr dirty="0"/>
              <a:t> och </a:t>
            </a:r>
            <a:r>
              <a:rPr dirty="0" err="1"/>
              <a:t>villkor</a:t>
            </a:r>
            <a:r>
              <a:rPr dirty="0"/>
              <a:t> </a:t>
            </a:r>
            <a:r>
              <a:rPr dirty="0" err="1"/>
              <a:t>som</a:t>
            </a:r>
            <a:r>
              <a:rPr dirty="0"/>
              <a:t> </a:t>
            </a:r>
            <a:r>
              <a:rPr dirty="0" err="1"/>
              <a:t>kommer</a:t>
            </a:r>
            <a:r>
              <a:rPr dirty="0"/>
              <a:t> </a:t>
            </a:r>
            <a:r>
              <a:rPr dirty="0" err="1"/>
              <a:t>gälla</a:t>
            </a:r>
            <a:r>
              <a:rPr dirty="0"/>
              <a:t> </a:t>
            </a:r>
            <a:r>
              <a:rPr dirty="0" err="1"/>
              <a:t>i</a:t>
            </a:r>
            <a:r>
              <a:rPr dirty="0"/>
              <a:t> </a:t>
            </a:r>
            <a:r>
              <a:rPr dirty="0" err="1"/>
              <a:t>framtiden</a:t>
            </a:r>
            <a:r>
              <a:rPr dirty="0"/>
              <a:t> </a:t>
            </a:r>
            <a:r>
              <a:rPr dirty="0" err="1"/>
              <a:t>beror</a:t>
            </a:r>
            <a:r>
              <a:rPr dirty="0"/>
              <a:t> med </a:t>
            </a:r>
            <a:r>
              <a:rPr dirty="0" err="1"/>
              <a:t>andra</a:t>
            </a:r>
            <a:r>
              <a:rPr dirty="0"/>
              <a:t> </a:t>
            </a:r>
            <a:r>
              <a:rPr dirty="0" err="1"/>
              <a:t>ord</a:t>
            </a:r>
            <a:r>
              <a:rPr dirty="0"/>
              <a:t> på </a:t>
            </a:r>
            <a:r>
              <a:rPr dirty="0" err="1"/>
              <a:t>hur</a:t>
            </a:r>
            <a:r>
              <a:rPr dirty="0"/>
              <a:t> bra </a:t>
            </a:r>
            <a:r>
              <a:rPr dirty="0" err="1"/>
              <a:t>kollektivavtal</a:t>
            </a:r>
            <a:r>
              <a:rPr dirty="0"/>
              <a:t> </a:t>
            </a:r>
            <a:r>
              <a:rPr dirty="0" err="1"/>
              <a:t>facket</a:t>
            </a:r>
            <a:r>
              <a:rPr dirty="0"/>
              <a:t> </a:t>
            </a:r>
            <a:r>
              <a:rPr dirty="0" err="1"/>
              <a:t>lyckas</a:t>
            </a:r>
            <a:r>
              <a:rPr dirty="0"/>
              <a:t> </a:t>
            </a:r>
            <a:r>
              <a:rPr dirty="0" err="1"/>
              <a:t>få</a:t>
            </a:r>
            <a:r>
              <a:rPr dirty="0"/>
              <a:t> till. </a:t>
            </a:r>
          </a:p>
          <a:p>
            <a:pPr>
              <a:spcBef>
                <a:spcPts val="0"/>
              </a:spcBef>
              <a:defRPr b="1"/>
            </a:pPr>
            <a:r>
              <a:rPr dirty="0" err="1"/>
              <a:t>Många</a:t>
            </a:r>
            <a:r>
              <a:rPr dirty="0"/>
              <a:t> </a:t>
            </a:r>
            <a:r>
              <a:rPr dirty="0" err="1"/>
              <a:t>medlemmar</a:t>
            </a:r>
            <a:r>
              <a:rPr dirty="0"/>
              <a:t> och </a:t>
            </a:r>
            <a:r>
              <a:rPr dirty="0" err="1"/>
              <a:t>facklig</a:t>
            </a:r>
            <a:r>
              <a:rPr dirty="0"/>
              <a:t> </a:t>
            </a:r>
            <a:r>
              <a:rPr dirty="0" err="1"/>
              <a:t>styrka</a:t>
            </a:r>
            <a:r>
              <a:rPr dirty="0"/>
              <a:t> ger bra </a:t>
            </a:r>
            <a:r>
              <a:rPr dirty="0" err="1"/>
              <a:t>löner</a:t>
            </a:r>
            <a:r>
              <a:rPr dirty="0"/>
              <a:t> och </a:t>
            </a:r>
            <a:r>
              <a:rPr dirty="0" err="1"/>
              <a:t>villkor</a:t>
            </a:r>
            <a:r>
              <a:rPr dirty="0"/>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a:spcBef>
                <a:spcPts val="0"/>
              </a:spcBef>
              <a:defRPr b="1"/>
            </a:pPr>
            <a:r>
              <a:rPr dirty="0"/>
              <a:t>HANDELS KRÄV</a:t>
            </a:r>
            <a:r>
              <a:rPr lang="sv-SE" dirty="0"/>
              <a:t>DE</a:t>
            </a:r>
            <a:endParaRPr dirty="0"/>
          </a:p>
          <a:p>
            <a:pPr>
              <a:spcBef>
                <a:spcPts val="0"/>
              </a:spcBef>
              <a:defRPr b="1"/>
            </a:pPr>
            <a:endParaRPr dirty="0"/>
          </a:p>
          <a:p>
            <a:pPr>
              <a:spcBef>
                <a:spcPts val="0"/>
              </a:spcBef>
              <a:defRPr b="1"/>
            </a:pPr>
            <a:r>
              <a:rPr lang="sv-SE" dirty="0"/>
              <a:t>Garanterade löneökningar: </a:t>
            </a:r>
          </a:p>
          <a:p>
            <a:pPr>
              <a:spcBef>
                <a:spcPts val="0"/>
              </a:spcBef>
              <a:defRPr b="1"/>
            </a:pPr>
            <a:r>
              <a:rPr lang="sv-SE" b="0" dirty="0"/>
              <a:t>7,83 kronor/ timme (1300 kronor per månad för en heltidsanställd). Nytt lönetillägg när du jobbar under storhelg. </a:t>
            </a:r>
          </a:p>
          <a:p>
            <a:pPr>
              <a:spcBef>
                <a:spcPts val="0"/>
              </a:spcBef>
              <a:defRPr b="1"/>
            </a:pPr>
            <a:endParaRPr dirty="0"/>
          </a:p>
          <a:p>
            <a:pPr>
              <a:spcBef>
                <a:spcPts val="0"/>
              </a:spcBef>
              <a:defRPr b="1"/>
            </a:pPr>
            <a:r>
              <a:rPr lang="sv-SE" dirty="0"/>
              <a:t>Fler timmar på kontrakt: </a:t>
            </a:r>
          </a:p>
          <a:p>
            <a:pPr>
              <a:spcBef>
                <a:spcPts val="0"/>
              </a:spcBef>
              <a:defRPr b="1"/>
            </a:pPr>
            <a:r>
              <a:rPr lang="sv-SE" b="0" dirty="0"/>
              <a:t>Ditt kontrakt ska justeras upp så att det stämmer med antalet timmar du faktiskt jobbar. </a:t>
            </a:r>
            <a:endParaRPr dirty="0"/>
          </a:p>
          <a:p>
            <a:pPr>
              <a:spcBef>
                <a:spcPts val="0"/>
              </a:spcBef>
            </a:pPr>
            <a:endParaRPr dirty="0"/>
          </a:p>
          <a:p>
            <a:pPr>
              <a:spcBef>
                <a:spcPts val="0"/>
              </a:spcBef>
              <a:defRPr b="1"/>
            </a:pPr>
            <a:r>
              <a:rPr lang="sv-SE" dirty="0"/>
              <a:t>Mertidsersättning:</a:t>
            </a:r>
          </a:p>
          <a:p>
            <a:pPr>
              <a:spcBef>
                <a:spcPts val="0"/>
              </a:spcBef>
              <a:defRPr b="1"/>
            </a:pPr>
            <a:r>
              <a:rPr lang="sv-SE" b="0" dirty="0"/>
              <a:t>Ersättning för mer tid, det vill säga när du jobbar extra, så att diskrimineringen av deltidsanställda upphör.</a:t>
            </a:r>
          </a:p>
          <a:p>
            <a:pPr>
              <a:spcBef>
                <a:spcPts val="0"/>
              </a:spcBef>
              <a:defRPr b="1"/>
            </a:pPr>
            <a:endParaRPr lang="sv-SE" b="0" dirty="0"/>
          </a:p>
          <a:p>
            <a:pPr>
              <a:spcBef>
                <a:spcPts val="0"/>
              </a:spcBef>
              <a:defRPr b="1"/>
            </a:pPr>
            <a:r>
              <a:rPr lang="sv-SE" b="1" dirty="0"/>
              <a:t>Mer makt över tiden:</a:t>
            </a:r>
          </a:p>
          <a:p>
            <a:pPr>
              <a:spcBef>
                <a:spcPts val="0"/>
              </a:spcBef>
              <a:defRPr b="1"/>
            </a:pPr>
            <a:r>
              <a:rPr lang="sv-SE" b="0" dirty="0"/>
              <a:t>Bättre möjlighet till återhämtning och ledighet. Stopp för missbruk av schemaändringar. </a:t>
            </a:r>
          </a:p>
          <a:p>
            <a:pPr>
              <a:spcBef>
                <a:spcPts val="0"/>
              </a:spcBef>
              <a:defRPr b="1"/>
            </a:pPr>
            <a:endParaRPr lang="sv-SE" b="1" dirty="0"/>
          </a:p>
          <a:p>
            <a:pPr>
              <a:spcBef>
                <a:spcPts val="0"/>
              </a:spcBef>
              <a:defRPr b="1"/>
            </a:pPr>
            <a:endParaRPr dirty="0"/>
          </a:p>
          <a:p>
            <a:pPr>
              <a:spcBef>
                <a:spcPts val="0"/>
              </a:spcBef>
              <a:defRPr b="1"/>
            </a:pPr>
            <a:r>
              <a:rPr dirty="0"/>
              <a:t>ARBETSGIVARNAS MOTBUD</a:t>
            </a:r>
            <a:endParaRPr lang="sv-SE" dirty="0"/>
          </a:p>
          <a:p>
            <a:pPr>
              <a:spcBef>
                <a:spcPts val="0"/>
              </a:spcBef>
              <a:defRPr b="1"/>
            </a:pPr>
            <a:endParaRPr dirty="0"/>
          </a:p>
          <a:p>
            <a:pPr>
              <a:spcBef>
                <a:spcPts val="0"/>
              </a:spcBef>
              <a:defRPr b="1"/>
            </a:pPr>
            <a:r>
              <a:rPr lang="sv-SE" dirty="0"/>
              <a:t>Noll kronor i höjning av minimilönerna: </a:t>
            </a:r>
          </a:p>
          <a:p>
            <a:pPr>
              <a:spcBef>
                <a:spcPts val="0"/>
              </a:spcBef>
              <a:defRPr b="1"/>
            </a:pPr>
            <a:r>
              <a:rPr lang="sv-SE" b="0" dirty="0"/>
              <a:t>Och mer makt till arbetsgivarna att ensidigt bestämma över fördelningen av löner och ersättningar. Försämra villkoren för intjänande av branschvana. </a:t>
            </a:r>
            <a:br>
              <a:rPr dirty="0"/>
            </a:br>
            <a:br>
              <a:rPr dirty="0"/>
            </a:br>
            <a:r>
              <a:rPr lang="sv-SE" dirty="0"/>
              <a:t>Sänka och omfördela ob-ersättningen</a:t>
            </a:r>
            <a:br>
              <a:rPr b="0" dirty="0"/>
            </a:br>
            <a:br>
              <a:rPr b="0" dirty="0"/>
            </a:br>
            <a:r>
              <a:rPr dirty="0"/>
              <a:t>M</a:t>
            </a:r>
            <a:r>
              <a:rPr lang="sv-SE" dirty="0"/>
              <a:t>er makt åt arbetsgivarna: </a:t>
            </a:r>
          </a:p>
          <a:p>
            <a:pPr>
              <a:spcBef>
                <a:spcPts val="0"/>
              </a:spcBef>
              <a:defRPr b="1"/>
            </a:pPr>
            <a:r>
              <a:rPr lang="sv-SE" b="0" dirty="0"/>
              <a:t>Att kraftigt variera veckoarbetstiden och schemalägga arbete även på natten.</a:t>
            </a:r>
          </a:p>
          <a:p>
            <a:pPr>
              <a:spcBef>
                <a:spcPts val="0"/>
              </a:spcBef>
              <a:defRPr b="1"/>
            </a:pPr>
            <a:endParaRPr lang="sv-SE" b="0" dirty="0"/>
          </a:p>
          <a:p>
            <a:pPr>
              <a:spcBef>
                <a:spcPts val="0"/>
              </a:spcBef>
              <a:defRPr b="1"/>
            </a:pPr>
            <a:r>
              <a:rPr lang="sv-SE" b="1" dirty="0"/>
              <a:t>Begränsa möjligheterna för deltidsanställda:</a:t>
            </a:r>
          </a:p>
          <a:p>
            <a:pPr>
              <a:spcBef>
                <a:spcPts val="0"/>
              </a:spcBef>
              <a:defRPr b="1"/>
            </a:pPr>
            <a:r>
              <a:rPr lang="sv-SE" b="0" dirty="0"/>
              <a:t>Att får fler timmar på kontraktet. </a:t>
            </a:r>
          </a:p>
          <a:p>
            <a:pPr>
              <a:spcBef>
                <a:spcPts val="0"/>
              </a:spcBef>
              <a:defRPr b="1"/>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a:defRPr b="1"/>
            </a:pPr>
            <a:r>
              <a:rPr dirty="0" err="1"/>
              <a:t>Resultat</a:t>
            </a:r>
            <a:r>
              <a:rPr dirty="0"/>
              <a:t> </a:t>
            </a:r>
            <a:r>
              <a:rPr dirty="0" err="1"/>
              <a:t>från</a:t>
            </a:r>
            <a:r>
              <a:rPr dirty="0"/>
              <a:t> den </a:t>
            </a:r>
            <a:r>
              <a:rPr dirty="0" err="1"/>
              <a:t>senast</a:t>
            </a:r>
            <a:r>
              <a:rPr dirty="0"/>
              <a:t> </a:t>
            </a:r>
            <a:r>
              <a:rPr dirty="0" err="1"/>
              <a:t>genomförda</a:t>
            </a:r>
            <a:r>
              <a:rPr dirty="0"/>
              <a:t> </a:t>
            </a:r>
            <a:r>
              <a:rPr dirty="0" err="1"/>
              <a:t>avtalsrörelsen</a:t>
            </a:r>
            <a:br>
              <a:rPr lang="sv-SE" dirty="0">
                <a:cs typeface="+mn-lt"/>
              </a:rPr>
            </a:br>
            <a:endParaRPr lang="sv-SE" dirty="0">
              <a:cs typeface="+mn-lt"/>
            </a:endParaRPr>
          </a:p>
          <a:p>
            <a:r>
              <a:rPr dirty="0"/>
              <a:t>Handels </a:t>
            </a:r>
            <a:r>
              <a:rPr dirty="0" err="1"/>
              <a:t>lyckades</a:t>
            </a:r>
            <a:r>
              <a:rPr dirty="0"/>
              <a:t> bra </a:t>
            </a:r>
            <a:r>
              <a:rPr dirty="0" err="1"/>
              <a:t>i</a:t>
            </a:r>
            <a:r>
              <a:rPr dirty="0"/>
              <a:t> den </a:t>
            </a:r>
            <a:r>
              <a:rPr dirty="0" err="1"/>
              <a:t>senaste</a:t>
            </a:r>
            <a:r>
              <a:rPr dirty="0"/>
              <a:t> </a:t>
            </a:r>
            <a:r>
              <a:rPr dirty="0" err="1"/>
              <a:t>avtalsrörelsen</a:t>
            </a:r>
            <a:r>
              <a:rPr dirty="0"/>
              <a:t> trots </a:t>
            </a:r>
            <a:r>
              <a:rPr dirty="0" err="1"/>
              <a:t>att</a:t>
            </a:r>
            <a:r>
              <a:rPr dirty="0"/>
              <a:t> det var </a:t>
            </a:r>
            <a:r>
              <a:rPr dirty="0" err="1"/>
              <a:t>tufft</a:t>
            </a:r>
            <a:r>
              <a:rPr dirty="0"/>
              <a:t>. </a:t>
            </a:r>
            <a:r>
              <a:rPr dirty="0" err="1"/>
              <a:t>Anledningen</a:t>
            </a:r>
            <a:r>
              <a:rPr dirty="0"/>
              <a:t> till </a:t>
            </a:r>
            <a:r>
              <a:rPr dirty="0" err="1"/>
              <a:t>att</a:t>
            </a:r>
            <a:r>
              <a:rPr dirty="0"/>
              <a:t> det </a:t>
            </a:r>
            <a:r>
              <a:rPr dirty="0" err="1"/>
              <a:t>gick</a:t>
            </a:r>
            <a:r>
              <a:rPr dirty="0"/>
              <a:t> </a:t>
            </a:r>
            <a:r>
              <a:rPr dirty="0" err="1"/>
              <a:t>så</a:t>
            </a:r>
            <a:r>
              <a:rPr dirty="0"/>
              <a:t> pass bra var för </a:t>
            </a:r>
            <a:r>
              <a:rPr dirty="0" err="1"/>
              <a:t>att</a:t>
            </a:r>
            <a:r>
              <a:rPr dirty="0"/>
              <a:t> vi </a:t>
            </a:r>
            <a:r>
              <a:rPr dirty="0" err="1"/>
              <a:t>är</a:t>
            </a:r>
            <a:r>
              <a:rPr dirty="0"/>
              <a:t> </a:t>
            </a:r>
            <a:r>
              <a:rPr dirty="0" err="1"/>
              <a:t>ett</a:t>
            </a:r>
            <a:r>
              <a:rPr dirty="0"/>
              <a:t> </a:t>
            </a:r>
            <a:r>
              <a:rPr dirty="0" err="1"/>
              <a:t>starkt</a:t>
            </a:r>
            <a:r>
              <a:rPr dirty="0"/>
              <a:t> </a:t>
            </a:r>
            <a:r>
              <a:rPr dirty="0" err="1"/>
              <a:t>fackförbund</a:t>
            </a:r>
            <a:r>
              <a:rPr dirty="0"/>
              <a:t> med </a:t>
            </a:r>
            <a:r>
              <a:rPr dirty="0" err="1"/>
              <a:t>många</a:t>
            </a:r>
            <a:r>
              <a:rPr dirty="0"/>
              <a:t> </a:t>
            </a:r>
            <a:r>
              <a:rPr dirty="0" err="1"/>
              <a:t>medlemmar</a:t>
            </a:r>
            <a:r>
              <a:rPr dirty="0"/>
              <a:t>. </a:t>
            </a:r>
            <a:r>
              <a:rPr dirty="0" err="1"/>
              <a:t>Utan</a:t>
            </a:r>
            <a:r>
              <a:rPr dirty="0"/>
              <a:t> </a:t>
            </a:r>
            <a:r>
              <a:rPr dirty="0" err="1"/>
              <a:t>vår</a:t>
            </a:r>
            <a:r>
              <a:rPr dirty="0"/>
              <a:t> </a:t>
            </a:r>
            <a:r>
              <a:rPr dirty="0" err="1"/>
              <a:t>fackliga</a:t>
            </a:r>
            <a:r>
              <a:rPr dirty="0"/>
              <a:t> </a:t>
            </a:r>
            <a:r>
              <a:rPr dirty="0" err="1"/>
              <a:t>styrka</a:t>
            </a:r>
            <a:r>
              <a:rPr dirty="0"/>
              <a:t> hade vi </a:t>
            </a:r>
            <a:r>
              <a:rPr dirty="0" err="1"/>
              <a:t>inte</a:t>
            </a:r>
            <a:r>
              <a:rPr dirty="0"/>
              <a:t> </a:t>
            </a:r>
            <a:r>
              <a:rPr dirty="0" err="1"/>
              <a:t>lyckats</a:t>
            </a:r>
            <a:r>
              <a:rPr dirty="0"/>
              <a:t> </a:t>
            </a:r>
            <a:r>
              <a:rPr dirty="0" err="1"/>
              <a:t>så</a:t>
            </a:r>
            <a:r>
              <a:rPr dirty="0"/>
              <a:t> bra.</a:t>
            </a:r>
            <a:r>
              <a:rPr lang="sv-SE" dirty="0"/>
              <a:t> </a:t>
            </a:r>
            <a:endParaRPr dirty="0"/>
          </a:p>
          <a:p>
            <a:endParaRPr dirty="0"/>
          </a:p>
          <a:p>
            <a:r>
              <a:rPr dirty="0"/>
              <a:t>Det </a:t>
            </a:r>
            <a:r>
              <a:rPr dirty="0" err="1"/>
              <a:t>viktigaste</a:t>
            </a:r>
            <a:r>
              <a:rPr dirty="0"/>
              <a:t> </a:t>
            </a:r>
            <a:r>
              <a:rPr dirty="0" err="1"/>
              <a:t>skälet</a:t>
            </a:r>
            <a:r>
              <a:rPr dirty="0"/>
              <a:t> till </a:t>
            </a:r>
            <a:r>
              <a:rPr dirty="0" err="1"/>
              <a:t>att</a:t>
            </a:r>
            <a:r>
              <a:rPr dirty="0"/>
              <a:t> </a:t>
            </a:r>
            <a:r>
              <a:rPr dirty="0" err="1"/>
              <a:t>vara</a:t>
            </a:r>
            <a:r>
              <a:rPr dirty="0"/>
              <a:t> </a:t>
            </a:r>
            <a:r>
              <a:rPr dirty="0" err="1"/>
              <a:t>medlem</a:t>
            </a:r>
            <a:r>
              <a:rPr dirty="0"/>
              <a:t> </a:t>
            </a:r>
            <a:r>
              <a:rPr dirty="0" err="1"/>
              <a:t>i</a:t>
            </a:r>
            <a:r>
              <a:rPr dirty="0"/>
              <a:t> </a:t>
            </a:r>
            <a:r>
              <a:rPr dirty="0" err="1"/>
              <a:t>facket</a:t>
            </a:r>
            <a:r>
              <a:rPr dirty="0"/>
              <a:t> </a:t>
            </a:r>
            <a:r>
              <a:rPr dirty="0" err="1"/>
              <a:t>handlar</a:t>
            </a:r>
            <a:r>
              <a:rPr dirty="0"/>
              <a:t> om </a:t>
            </a:r>
            <a:r>
              <a:rPr dirty="0" err="1"/>
              <a:t>att</a:t>
            </a:r>
            <a:r>
              <a:rPr dirty="0"/>
              <a:t> </a:t>
            </a:r>
            <a:r>
              <a:rPr dirty="0" err="1"/>
              <a:t>vilja</a:t>
            </a:r>
            <a:r>
              <a:rPr dirty="0"/>
              <a:t> ha bra </a:t>
            </a:r>
            <a:r>
              <a:rPr dirty="0" err="1"/>
              <a:t>lön</a:t>
            </a:r>
            <a:r>
              <a:rPr dirty="0"/>
              <a:t> och </a:t>
            </a:r>
            <a:r>
              <a:rPr dirty="0" err="1"/>
              <a:t>goda</a:t>
            </a:r>
            <a:r>
              <a:rPr dirty="0"/>
              <a:t> </a:t>
            </a:r>
            <a:r>
              <a:rPr dirty="0" err="1"/>
              <a:t>villkor</a:t>
            </a:r>
            <a:r>
              <a:rPr dirty="0"/>
              <a:t>. </a:t>
            </a:r>
          </a:p>
          <a:p>
            <a:endParaRPr dirty="0"/>
          </a:p>
          <a:p>
            <a:pPr algn="l"/>
            <a:r>
              <a:rPr lang="sv-SE" b="0" i="0" dirty="0">
                <a:solidFill>
                  <a:srgbClr val="222222"/>
                </a:solidFill>
                <a:effectLst/>
                <a:latin typeface="SangBleu Republic"/>
              </a:rPr>
              <a:t>Handels ordförande Linda Palmetzhofer är glad över uppgörelsen.</a:t>
            </a:r>
          </a:p>
          <a:p>
            <a:pPr algn="l"/>
            <a:r>
              <a:rPr lang="sv-SE" b="0" i="0" dirty="0">
                <a:solidFill>
                  <a:srgbClr val="222222"/>
                </a:solidFill>
                <a:effectLst/>
                <a:latin typeface="SangBleu Republic"/>
              </a:rPr>
              <a:t>– </a:t>
            </a:r>
            <a:r>
              <a:rPr lang="sv-SE" sz="1200" b="0" i="0" dirty="0">
                <a:effectLst/>
                <a:latin typeface="+mn-lt"/>
                <a:ea typeface="+mn-ea"/>
                <a:cs typeface="+mn-cs"/>
                <a:sym typeface="Arial"/>
              </a:rPr>
              <a:t>Jag är jättestolt över att vi lyckats komma överens om ett starkt avtal som gör att fler kan leva på sin lön</a:t>
            </a:r>
            <a:br>
              <a:rPr lang="sv-SE" b="0" i="0" dirty="0">
                <a:solidFill>
                  <a:srgbClr val="222222"/>
                </a:solidFill>
                <a:effectLst/>
                <a:latin typeface="SangBleu Republic"/>
              </a:rPr>
            </a:br>
            <a:r>
              <a:rPr lang="sv-SE" b="0" i="0" dirty="0">
                <a:solidFill>
                  <a:srgbClr val="222222"/>
                </a:solidFill>
                <a:effectLst/>
                <a:latin typeface="SangBleu Republic"/>
              </a:rPr>
              <a:t>Lönerna höjs med 1048 kr/mån den 1 april 2025 och ytterligare 955 kr/mån den 1 april 2026.</a:t>
            </a:r>
          </a:p>
          <a:p>
            <a:pPr algn="l"/>
            <a:r>
              <a:rPr lang="sv-SE" b="1" i="0" dirty="0">
                <a:solidFill>
                  <a:srgbClr val="222222"/>
                </a:solidFill>
                <a:effectLst/>
                <a:latin typeface="TT Commons"/>
              </a:rPr>
              <a:t>Mertidsersättning</a:t>
            </a:r>
          </a:p>
          <a:p>
            <a:pPr algn="l"/>
            <a:r>
              <a:rPr lang="sv-SE" sz="1200" b="0" i="0" dirty="0">
                <a:effectLst/>
                <a:latin typeface="+mn-lt"/>
                <a:ea typeface="+mn-ea"/>
                <a:cs typeface="+mn-cs"/>
                <a:sym typeface="Arial"/>
              </a:rPr>
              <a:t>Sju av tio butiksanställda jobbar deltid. Många har få timmar på kontrakten och överlever på de extra timmar de jobbar utöver sina kontrakt varje månad, så kallad mertid.</a:t>
            </a:r>
            <a:endParaRPr lang="sv-SE" b="0" i="0" dirty="0">
              <a:solidFill>
                <a:srgbClr val="222222"/>
              </a:solidFill>
              <a:effectLst/>
              <a:latin typeface="SangBleu Republic"/>
            </a:endParaRPr>
          </a:p>
          <a:p>
            <a:pPr algn="l"/>
            <a:r>
              <a:rPr lang="sv-SE" sz="1200" b="0" i="0" dirty="0">
                <a:effectLst/>
                <a:latin typeface="+mn-lt"/>
                <a:ea typeface="+mn-ea"/>
                <a:cs typeface="+mn-cs"/>
                <a:sym typeface="Arial"/>
              </a:rPr>
              <a:t>– Det kommer att bli dyrare för arbetsgivare att missbruka deltidsanställningar, säger Linda Palmetzhofer.</a:t>
            </a:r>
            <a:endParaRPr lang="sv-SE" b="0" i="0" dirty="0">
              <a:solidFill>
                <a:srgbClr val="222222"/>
              </a:solidFill>
              <a:effectLst/>
              <a:latin typeface="SangBleu Republic"/>
            </a:endParaRPr>
          </a:p>
          <a:p>
            <a:pPr algn="l"/>
            <a:br>
              <a:rPr lang="sv-SE" b="0" i="0" dirty="0">
                <a:solidFill>
                  <a:srgbClr val="004B4D"/>
                </a:solidFill>
                <a:effectLst/>
                <a:latin typeface="SangBleu Republic"/>
              </a:rPr>
            </a:b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endParaRPr lang="sv-SE"/>
          </a:p>
          <a:p>
            <a:pPr>
              <a:spcBef>
                <a:spcPts val="0"/>
              </a:spcBef>
            </a:pPr>
            <a:endParaRPr/>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extLst>
      <p:ext uri="{BB962C8B-B14F-4D97-AF65-F5344CB8AC3E}">
        <p14:creationId xmlns:p14="http://schemas.microsoft.com/office/powerpoint/2010/main" val="1510632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Shape 355"/>
          <p:cNvSpPr>
            <a:spLocks noGrp="1" noRot="1" noChangeAspect="1"/>
          </p:cNvSpPr>
          <p:nvPr>
            <p:ph type="sldImg"/>
          </p:nvPr>
        </p:nvSpPr>
        <p:spPr>
          <a:xfrm>
            <a:off x="381000" y="685800"/>
            <a:ext cx="6096000" cy="3429000"/>
          </a:xfrm>
          <a:prstGeom prst="rect">
            <a:avLst/>
          </a:prstGeom>
        </p:spPr>
        <p:txBody>
          <a:bodyPr/>
          <a:lstStyle/>
          <a:p>
            <a:endParaRPr/>
          </a:p>
        </p:txBody>
      </p:sp>
      <p:sp>
        <p:nvSpPr>
          <p:cNvPr id="356" name="Shape 356"/>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a:p>
          <a:p>
            <a:pPr>
              <a:spcBef>
                <a:spcPts val="0"/>
              </a:spcBef>
            </a:pPr>
            <a:r>
              <a:rPr err="1"/>
              <a:t>Lagar</a:t>
            </a:r>
            <a:r>
              <a:t> </a:t>
            </a:r>
            <a:r>
              <a:rPr err="1"/>
              <a:t>beslutas</a:t>
            </a:r>
            <a:r>
              <a:t>, </a:t>
            </a:r>
            <a:r>
              <a:rPr err="1"/>
              <a:t>ändras</a:t>
            </a:r>
            <a:r>
              <a:t> och </a:t>
            </a:r>
            <a:r>
              <a:rPr err="1"/>
              <a:t>avskaffas</a:t>
            </a:r>
            <a:r>
              <a:t> i </a:t>
            </a:r>
            <a:r>
              <a:rPr err="1"/>
              <a:t>riksdagen</a:t>
            </a:r>
            <a:r>
              <a:t> av </a:t>
            </a:r>
            <a:r>
              <a:rPr err="1"/>
              <a:t>politiker</a:t>
            </a:r>
            <a:r>
              <a:t>. Det </a:t>
            </a:r>
            <a:r>
              <a:rPr err="1"/>
              <a:t>kräver</a:t>
            </a:r>
            <a:r>
              <a:t> </a:t>
            </a:r>
            <a:r>
              <a:rPr err="1"/>
              <a:t>majoritet</a:t>
            </a:r>
            <a:r>
              <a:t> i </a:t>
            </a:r>
            <a:r>
              <a:rPr err="1"/>
              <a:t>riksdagen</a:t>
            </a:r>
            <a:r>
              <a:t>. </a:t>
            </a:r>
            <a:r>
              <a:rPr err="1"/>
              <a:t>Lagar</a:t>
            </a:r>
            <a:r>
              <a:t> har </a:t>
            </a:r>
            <a:r>
              <a:rPr err="1"/>
              <a:t>vanligen</a:t>
            </a:r>
            <a:r>
              <a:t> </a:t>
            </a:r>
            <a:r>
              <a:rPr err="1"/>
              <a:t>inget</a:t>
            </a:r>
            <a:r>
              <a:t> </a:t>
            </a:r>
            <a:r>
              <a:rPr err="1"/>
              <a:t>slutdatum</a:t>
            </a:r>
            <a:r>
              <a:t> </a:t>
            </a:r>
            <a:r>
              <a:rPr err="1"/>
              <a:t>utan</a:t>
            </a:r>
            <a:r>
              <a:t> </a:t>
            </a:r>
            <a:r>
              <a:rPr err="1"/>
              <a:t>gäller</a:t>
            </a:r>
            <a:r>
              <a:t> till </a:t>
            </a:r>
            <a:r>
              <a:rPr err="1"/>
              <a:t>dess</a:t>
            </a:r>
            <a:r>
              <a:t> att </a:t>
            </a:r>
            <a:r>
              <a:rPr err="1"/>
              <a:t>riksdagen</a:t>
            </a:r>
            <a:r>
              <a:t> </a:t>
            </a:r>
            <a:r>
              <a:rPr err="1"/>
              <a:t>beslutar</a:t>
            </a:r>
            <a:r>
              <a:t> </a:t>
            </a:r>
            <a:r>
              <a:rPr err="1"/>
              <a:t>annat</a:t>
            </a:r>
            <a:r>
              <a:t>. </a:t>
            </a:r>
            <a:r>
              <a:rPr lang="sv-SE"/>
              <a:t>Du kan visualisera lagarna som grunden på ett hus, och huset som står på grunden är kollektivavtalet. Börjar lagarna att luckras upp så kommer det påverka  kollektivavtalet och därmed huset som grunden står på.</a:t>
            </a:r>
            <a:endParaRP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endParaRPr lang="sv-SE" u="sng">
              <a:solidFill>
                <a:srgbClr val="0000FF"/>
              </a:solidFill>
              <a:uFill>
                <a:solidFill>
                  <a:srgbClr val="0000FF"/>
                </a:solidFill>
              </a:uFill>
              <a:hlinkClick r:id="rId3"/>
            </a:endParaRPr>
          </a:p>
          <a:p>
            <a:pPr>
              <a:spcBef>
                <a:spcPts val="0"/>
              </a:spcBef>
            </a:pPr>
            <a:endParaRPr lang="sv-SE" u="sng">
              <a:solidFill>
                <a:srgbClr val="0000FF"/>
              </a:solidFill>
              <a:uFill>
                <a:solidFill>
                  <a:srgbClr val="0000FF"/>
                </a:solidFill>
              </a:uFill>
              <a:hlinkClick r:id="rId3"/>
            </a:endParaRPr>
          </a:p>
          <a:p>
            <a:pPr>
              <a:spcBef>
                <a:spcPts val="0"/>
              </a:spcBef>
            </a:pPr>
            <a:endParaRPr u="sng">
              <a:solidFill>
                <a:srgbClr val="0000FF"/>
              </a:solidFill>
              <a:uFill>
                <a:solidFill>
                  <a:srgbClr val="0000FF"/>
                </a:solidFill>
              </a:uFill>
              <a:hlinkClick r:id="rId3"/>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a:spLocks noGrp="1" noRot="1" noChangeAspect="1"/>
          </p:cNvSpPr>
          <p:nvPr>
            <p:ph type="sldImg"/>
          </p:nvPr>
        </p:nvSpPr>
        <p:spPr>
          <a:xfrm>
            <a:off x="381000" y="685800"/>
            <a:ext cx="6096000" cy="3429000"/>
          </a:xfrm>
          <a:prstGeom prst="rect">
            <a:avLst/>
          </a:prstGeom>
        </p:spPr>
        <p:txBody>
          <a:bodyPr/>
          <a:lstStyle/>
          <a:p>
            <a:endParaRPr/>
          </a:p>
        </p:txBody>
      </p:sp>
      <p:sp>
        <p:nvSpPr>
          <p:cNvPr id="364" name="Shape 364"/>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noRot="1" noChangeAspect="1"/>
          </p:cNvSpPr>
          <p:nvPr>
            <p:ph type="sldImg"/>
          </p:nvPr>
        </p:nvSpPr>
        <p:spPr>
          <a:xfrm>
            <a:off x="381000" y="685800"/>
            <a:ext cx="6096000" cy="3429000"/>
          </a:xfrm>
          <a:prstGeom prst="rect">
            <a:avLst/>
          </a:prstGeom>
        </p:spPr>
        <p:txBody>
          <a:bodyPr/>
          <a:lstStyle/>
          <a:p>
            <a:endParaRPr/>
          </a:p>
        </p:txBody>
      </p:sp>
      <p:sp>
        <p:nvSpPr>
          <p:cNvPr id="371" name="Shape 371"/>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xfrm>
            <a:off x="381000" y="685800"/>
            <a:ext cx="6096000" cy="3429000"/>
          </a:xfrm>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hape 427"/>
          <p:cNvSpPr>
            <a:spLocks noGrp="1" noRot="1" noChangeAspect="1"/>
          </p:cNvSpPr>
          <p:nvPr>
            <p:ph type="sldImg"/>
          </p:nvPr>
        </p:nvSpPr>
        <p:spPr>
          <a:xfrm>
            <a:off x="381000" y="685800"/>
            <a:ext cx="6096000" cy="3429000"/>
          </a:xfrm>
          <a:prstGeom prst="rect">
            <a:avLst/>
          </a:prstGeom>
        </p:spPr>
        <p:txBody>
          <a:bodyPr/>
          <a:lstStyle/>
          <a:p>
            <a:endParaRPr/>
          </a:p>
        </p:txBody>
      </p:sp>
      <p:sp>
        <p:nvSpPr>
          <p:cNvPr id="428" name="Shape 428"/>
          <p:cNvSpPr>
            <a:spLocks noGrp="1"/>
          </p:cNvSpPr>
          <p:nvPr>
            <p:ph type="body" sz="quarter" idx="1"/>
          </p:nvPr>
        </p:nvSpPr>
        <p:spPr>
          <a:prstGeom prst="rect">
            <a:avLst/>
          </a:prstGeom>
        </p:spPr>
        <p:txBody>
          <a:bodyPr/>
          <a:lstStyle/>
          <a:p>
            <a:pPr>
              <a:spcBef>
                <a:spcPts val="0"/>
              </a:spcBef>
              <a:defRPr b="1"/>
            </a:pPr>
            <a:r>
              <a:t> </a:t>
            </a:r>
          </a:p>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För </a:t>
            </a:r>
            <a:r>
              <a:rPr err="1"/>
              <a:t>klasser</a:t>
            </a:r>
            <a:r>
              <a:t> i </a:t>
            </a:r>
            <a:r>
              <a:rPr err="1"/>
              <a:t>årskurs</a:t>
            </a:r>
            <a:r>
              <a:t> 3 </a:t>
            </a:r>
            <a:r>
              <a:rPr err="1"/>
              <a:t>kan</a:t>
            </a:r>
            <a:r>
              <a:t> det </a:t>
            </a:r>
            <a:r>
              <a:rPr err="1"/>
              <a:t>vara</a:t>
            </a:r>
            <a:r>
              <a:t> </a:t>
            </a:r>
            <a:r>
              <a:rPr err="1"/>
              <a:t>klokt</a:t>
            </a:r>
            <a:r>
              <a:t> att </a:t>
            </a:r>
            <a:r>
              <a:rPr err="1"/>
              <a:t>prata</a:t>
            </a:r>
            <a:r>
              <a:t> om </a:t>
            </a:r>
            <a:r>
              <a:rPr err="1"/>
              <a:t>hur</a:t>
            </a:r>
            <a:r>
              <a:t> </a:t>
            </a:r>
            <a:r>
              <a:rPr err="1"/>
              <a:t>lagar</a:t>
            </a:r>
            <a:r>
              <a:t>, </a:t>
            </a:r>
            <a:r>
              <a:rPr err="1"/>
              <a:t>kollektivavtal</a:t>
            </a:r>
            <a:r>
              <a:t> och </a:t>
            </a:r>
            <a:r>
              <a:rPr err="1"/>
              <a:t>anställningsavtal</a:t>
            </a:r>
            <a:r>
              <a:t> </a:t>
            </a:r>
            <a:r>
              <a:rPr err="1"/>
              <a:t>hänger</a:t>
            </a:r>
            <a:r>
              <a:t> </a:t>
            </a:r>
            <a:r>
              <a:rPr err="1"/>
              <a:t>ihop</a:t>
            </a:r>
            <a:r>
              <a:t>. </a:t>
            </a:r>
          </a:p>
          <a:p>
            <a:pPr>
              <a:spcBef>
                <a:spcPts val="0"/>
              </a:spcBef>
            </a:pPr>
            <a:endParaRPr/>
          </a:p>
          <a:p>
            <a:pPr>
              <a:spcBef>
                <a:spcPts val="0"/>
              </a:spcBef>
            </a:pPr>
            <a:r>
              <a:rPr err="1"/>
              <a:t>Berätta</a:t>
            </a:r>
            <a:r>
              <a:t> om </a:t>
            </a:r>
            <a:r>
              <a:rPr err="1"/>
              <a:t>hur</a:t>
            </a:r>
            <a:r>
              <a:t> de </a:t>
            </a:r>
            <a:r>
              <a:rPr err="1"/>
              <a:t>anställda</a:t>
            </a:r>
            <a:r>
              <a:t> och </a:t>
            </a:r>
            <a:r>
              <a:rPr err="1"/>
              <a:t>våra</a:t>
            </a:r>
            <a:r>
              <a:t> </a:t>
            </a:r>
            <a:r>
              <a:rPr err="1"/>
              <a:t>organisationer</a:t>
            </a:r>
            <a:r>
              <a:t> </a:t>
            </a:r>
            <a:r>
              <a:rPr err="1"/>
              <a:t>påverkar</a:t>
            </a:r>
            <a:r>
              <a:t> för </a:t>
            </a:r>
            <a:r>
              <a:rPr err="1"/>
              <a:t>våra</a:t>
            </a:r>
            <a:r>
              <a:t> </a:t>
            </a:r>
            <a:r>
              <a:rPr err="1"/>
              <a:t>intressen</a:t>
            </a:r>
            <a:r>
              <a:t> och </a:t>
            </a:r>
            <a:r>
              <a:rPr err="1"/>
              <a:t>hur</a:t>
            </a:r>
            <a:r>
              <a:t> </a:t>
            </a:r>
            <a:r>
              <a:rPr err="1"/>
              <a:t>arbetsgivarna</a:t>
            </a:r>
            <a:r>
              <a:t> och </a:t>
            </a:r>
            <a:r>
              <a:rPr err="1"/>
              <a:t>deras</a:t>
            </a:r>
            <a:r>
              <a:t> </a:t>
            </a:r>
            <a:r>
              <a:rPr err="1"/>
              <a:t>organisationer</a:t>
            </a:r>
            <a:r>
              <a:t> </a:t>
            </a:r>
            <a:r>
              <a:rPr err="1"/>
              <a:t>påverkar</a:t>
            </a:r>
            <a:r>
              <a:t> för </a:t>
            </a:r>
            <a:r>
              <a:rPr err="1"/>
              <a:t>deras</a:t>
            </a:r>
            <a:r>
              <a:t> </a:t>
            </a:r>
            <a:r>
              <a:rPr err="1"/>
              <a:t>intressen</a:t>
            </a:r>
            <a:r>
              <a:t>. </a:t>
            </a:r>
          </a:p>
          <a:p>
            <a:pPr>
              <a:spcBef>
                <a:spcPts val="0"/>
              </a:spcBef>
            </a:pPr>
            <a:endParaRPr/>
          </a:p>
          <a:p>
            <a:pPr>
              <a:spcBef>
                <a:spcPts val="0"/>
              </a:spcBef>
            </a:pPr>
            <a:r>
              <a:rPr err="1"/>
              <a:t>Sammantaget</a:t>
            </a:r>
            <a:r>
              <a:t> </a:t>
            </a:r>
            <a:r>
              <a:rPr err="1"/>
              <a:t>får</a:t>
            </a:r>
            <a:r>
              <a:t> vi den </a:t>
            </a:r>
            <a:r>
              <a:rPr err="1"/>
              <a:t>svenska</a:t>
            </a:r>
            <a:r>
              <a:t> </a:t>
            </a:r>
            <a:r>
              <a:rPr err="1"/>
              <a:t>partsmodellen</a:t>
            </a:r>
            <a:r>
              <a:t> på </a:t>
            </a:r>
            <a:r>
              <a:rPr err="1"/>
              <a:t>arbetsmarknaden</a:t>
            </a:r>
            <a:r>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hape 655"/>
          <p:cNvSpPr>
            <a:spLocks noGrp="1" noRot="1" noChangeAspect="1"/>
          </p:cNvSpPr>
          <p:nvPr>
            <p:ph type="sldImg"/>
          </p:nvPr>
        </p:nvSpPr>
        <p:spPr>
          <a:xfrm>
            <a:off x="381000" y="685800"/>
            <a:ext cx="6096000" cy="3429000"/>
          </a:xfrm>
          <a:prstGeom prst="rect">
            <a:avLst/>
          </a:prstGeom>
        </p:spPr>
        <p:txBody>
          <a:bodyPr/>
          <a:lstStyle/>
          <a:p>
            <a:endParaRPr/>
          </a:p>
        </p:txBody>
      </p:sp>
      <p:sp>
        <p:nvSpPr>
          <p:cNvPr id="656" name="Shape 656"/>
          <p:cNvSpPr>
            <a:spLocks noGrp="1"/>
          </p:cNvSpPr>
          <p:nvPr>
            <p:ph type="body" sz="quarter" idx="1"/>
          </p:nvPr>
        </p:nvSpPr>
        <p:spPr>
          <a:prstGeom prst="rect">
            <a:avLst/>
          </a:prstGeom>
        </p:spPr>
        <p:txBody>
          <a:bodyPr/>
          <a:lstStyle/>
          <a:p>
            <a:pPr>
              <a:spcBef>
                <a:spcPts val="0"/>
              </a:spcBef>
            </a:pPr>
            <a:r>
              <a:t>Dela ut Handels folder ”På väg ut i arbetslivet” till alla elever. Berätta om att Handels inställning är att det ska vara roligt att jobba och att det finns en del saker som kan vara bra känna till när man tar sitt första jobb.</a:t>
            </a:r>
          </a:p>
          <a:p>
            <a:pPr>
              <a:spcBef>
                <a:spcPts val="0"/>
              </a:spcBef>
            </a:pPr>
            <a:r>
              <a:t> </a:t>
            </a:r>
          </a:p>
          <a:p>
            <a:pPr>
              <a:spcBef>
                <a:spcPts val="0"/>
              </a:spcBef>
            </a:pPr>
            <a:r>
              <a:t>Kolla gärna med eleverna om det är någon som jobbar extra, eller har gjort det och vad de arbetat med. Låt dem gärna säga nåt kort om vad de tyckte om jobbet.</a:t>
            </a:r>
          </a:p>
          <a:p>
            <a:pPr>
              <a:spcBef>
                <a:spcPts val="0"/>
              </a:spcBef>
            </a:pPr>
            <a:r>
              <a:t> </a:t>
            </a:r>
          </a:p>
          <a:p>
            <a:pPr>
              <a:spcBef>
                <a:spcPts val="0"/>
              </a:spcBef>
            </a:pPr>
            <a:r>
              <a:t>Här kan du också välja att visa någon av Handels två kortfilmer om lön eller uppsägning. Låt eleverna diskutera de olika scenarierna. Se den särskilda handledning som finns till filmerna för hjälp med diskussionen kring filmerna.</a:t>
            </a:r>
          </a:p>
          <a:p>
            <a:pPr>
              <a:spcBef>
                <a:spcPts val="0"/>
              </a:spcBef>
            </a:pPr>
            <a:r>
              <a:t> </a:t>
            </a:r>
          </a:p>
          <a:p>
            <a:pPr>
              <a:spcBef>
                <a:spcPts val="0"/>
              </a:spcBef>
              <a:defRPr b="1"/>
            </a:pPr>
            <a:r>
              <a:t>Verktyg:</a:t>
            </a:r>
          </a:p>
          <a:p>
            <a:pPr>
              <a:spcBef>
                <a:spcPts val="0"/>
              </a:spcBef>
            </a:pPr>
            <a:r>
              <a:t>Handels folder ”På väg ut i arbetslivet”</a:t>
            </a:r>
          </a:p>
          <a:p>
            <a:pPr>
              <a:spcBef>
                <a:spcPts val="0"/>
              </a:spcBef>
            </a:pPr>
            <a:endParaRPr/>
          </a:p>
          <a:p>
            <a:pPr>
              <a:spcBef>
                <a:spcPts val="0"/>
              </a:spcBef>
              <a:defRPr u="sng"/>
            </a:pPr>
            <a:r>
              <a:t>Handels kortfilmer: </a:t>
            </a:r>
          </a:p>
          <a:p>
            <a:pPr>
              <a:spcBef>
                <a:spcPts val="0"/>
              </a:spcBef>
              <a:defRPr u="sng"/>
            </a:pPr>
            <a:endParaRPr/>
          </a:p>
          <a:p>
            <a:pPr>
              <a:spcBef>
                <a:spcPts val="0"/>
              </a:spcBef>
            </a:pPr>
            <a:r>
              <a:t>Cassandra söker jobb (lön)</a:t>
            </a:r>
          </a:p>
          <a:p>
            <a:pPr>
              <a:spcBef>
                <a:spcPts val="0"/>
              </a:spcBef>
            </a:pPr>
            <a:r>
              <a:rPr u="sng">
                <a:solidFill>
                  <a:srgbClr val="0000FF"/>
                </a:solidFill>
                <a:uFill>
                  <a:solidFill>
                    <a:srgbClr val="0000FF"/>
                  </a:solidFill>
                </a:uFill>
                <a:hlinkClick r:id="rId3"/>
              </a:rPr>
              <a:t>https://www.youtube.com/watch?v=5QtEXAdDYFw</a:t>
            </a:r>
          </a:p>
          <a:p>
            <a:pPr>
              <a:spcBef>
                <a:spcPts val="0"/>
              </a:spcBef>
            </a:pPr>
            <a:endParaRPr u="sng">
              <a:solidFill>
                <a:srgbClr val="0000FF"/>
              </a:solidFill>
              <a:uFill>
                <a:solidFill>
                  <a:srgbClr val="0000FF"/>
                </a:solidFill>
              </a:uFill>
              <a:hlinkClick r:id="rId3"/>
            </a:endParaRPr>
          </a:p>
          <a:p>
            <a:pPr>
              <a:spcBef>
                <a:spcPts val="0"/>
              </a:spcBef>
            </a:pPr>
            <a:r>
              <a:t>Sara får gå (uppsägning)</a:t>
            </a:r>
          </a:p>
          <a:p>
            <a:pPr>
              <a:spcBef>
                <a:spcPts val="0"/>
              </a:spcBef>
            </a:pPr>
            <a:r>
              <a:rPr u="sng">
                <a:solidFill>
                  <a:srgbClr val="0000FF"/>
                </a:solidFill>
                <a:uFill>
                  <a:solidFill>
                    <a:srgbClr val="0000FF"/>
                  </a:solidFill>
                </a:uFill>
                <a:hlinkClick r:id="rId4"/>
              </a:rPr>
              <a:t>https://www.youtube.com/watch?v=mNWKHd1ZV8k</a:t>
            </a:r>
          </a:p>
          <a:p>
            <a:pPr>
              <a:spcBef>
                <a:spcPts val="0"/>
              </a:spcBef>
            </a:pPr>
            <a:endParaRPr u="sng">
              <a:solidFill>
                <a:srgbClr val="0000FF"/>
              </a:solidFill>
              <a:uFill>
                <a:solidFill>
                  <a:srgbClr val="0000FF"/>
                </a:solidFill>
              </a:uFill>
              <a:hlinkClick r:id="rId4"/>
            </a:endParaRPr>
          </a:p>
          <a:p>
            <a:pPr>
              <a:spcBef>
                <a:spcPts val="0"/>
              </a:spcBef>
            </a:pPr>
            <a:r>
              <a:t>Handledning till filmerna finns på </a:t>
            </a:r>
            <a:r>
              <a:rPr u="sng">
                <a:solidFill>
                  <a:srgbClr val="0000FF"/>
                </a:solidFill>
                <a:uFill>
                  <a:solidFill>
                    <a:srgbClr val="0000FF"/>
                  </a:solidFill>
                </a:uFill>
                <a:hlinkClick r:id="rId5"/>
              </a:rPr>
              <a:t>www.handels.se/skolinfo</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p>
            <a:pPr>
              <a:spcBef>
                <a:spcPts val="0"/>
              </a:spcBef>
            </a:pPr>
            <a:r>
              <a:rPr lang="sv-SE" noProof="0" dirty="0"/>
              <a:t>Det är viktigt att gå igenom skillnaden mellan fackförbund och arbetsgivare. Tillsammans utgör de båda de två ”parterna” på arbetsmarknaden. </a:t>
            </a:r>
          </a:p>
          <a:p>
            <a:pPr>
              <a:spcBef>
                <a:spcPts val="0"/>
              </a:spcBef>
            </a:pPr>
            <a:endParaRPr dirty="0"/>
          </a:p>
          <a:p>
            <a:pPr>
              <a:spcBef>
                <a:spcPts val="0"/>
              </a:spcBef>
            </a:pPr>
            <a:r>
              <a:rPr lang="sv-SE" noProof="0" dirty="0"/>
              <a:t>Vi som </a:t>
            </a:r>
            <a:r>
              <a:rPr lang="sv-SE" b="1" noProof="0" dirty="0"/>
              <a:t>jobbar</a:t>
            </a:r>
            <a:r>
              <a:rPr lang="sv-SE" noProof="0" dirty="0"/>
              <a:t> på (exempelvis) ett företag är medlemmar i facket. Vi får lön och har ett intresse av bra löner, goda arbetsvillkor och bra arbetsmiljö. </a:t>
            </a:r>
          </a:p>
          <a:p>
            <a:pPr>
              <a:spcBef>
                <a:spcPts val="0"/>
              </a:spcBef>
            </a:pPr>
            <a:r>
              <a:rPr lang="sv-SE" noProof="0" dirty="0"/>
              <a:t>De som </a:t>
            </a:r>
            <a:r>
              <a:rPr lang="sv-SE" b="1" noProof="0" dirty="0"/>
              <a:t>äger</a:t>
            </a:r>
            <a:r>
              <a:rPr lang="sv-SE" noProof="0" dirty="0"/>
              <a:t> olika företag kallas för arbetsgivare och är medlemmar i arbetsgivarorganisationer. De har ett intresse av att tjäna så mycket pengar som möjligt. Det är en viss intresseskillnad med andra ord.</a:t>
            </a:r>
          </a:p>
          <a:p>
            <a:pPr>
              <a:spcBef>
                <a:spcPts val="0"/>
              </a:spcBef>
            </a:pPr>
            <a:r>
              <a:rPr lang="sv-SE" noProof="0" dirty="0"/>
              <a:t>Chef och arbetsgivare är inte samma sak. En chef är oftast också anställd.</a:t>
            </a:r>
          </a:p>
          <a:p>
            <a:pPr>
              <a:spcBef>
                <a:spcPts val="0"/>
              </a:spcBef>
            </a:pPr>
            <a:endParaRPr lang="sv-SE" noProof="0" dirty="0"/>
          </a:p>
          <a:p>
            <a:pPr>
              <a:spcBef>
                <a:spcPts val="0"/>
              </a:spcBef>
            </a:pPr>
            <a:r>
              <a:rPr lang="sv-SE" noProof="0" dirty="0"/>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rPr lang="sv-SE" noProof="0" dirty="0"/>
              <a:t>På samma vis jobbar fackförbund och arbetsgivarorganisationer i andra branscher, exempelvis i hotell- och restaurangbranschen. </a:t>
            </a:r>
          </a:p>
          <a:p>
            <a:pPr>
              <a:spcBef>
                <a:spcPts val="0"/>
              </a:spcBef>
            </a:pPr>
            <a:endParaRPr dirty="0"/>
          </a:p>
          <a:p>
            <a:pPr>
              <a:spcBef>
                <a:spcPts val="0"/>
              </a:spcBef>
            </a:pPr>
            <a:r>
              <a:rPr lang="sv-SE" noProof="0" dirty="0"/>
              <a:t>Fackförbund samarbetar i fackliga centralorganisationer. De fungerar som paraplyorganisationer. Handels ingår i det största paraplyet, LO (landsorganisationen). Där samarbetar</a:t>
            </a:r>
            <a:r>
              <a:rPr dirty="0"/>
              <a:t> 1</a:t>
            </a:r>
            <a:r>
              <a:rPr lang="sv-SE" dirty="0"/>
              <a:t>3</a:t>
            </a:r>
            <a:r>
              <a:rPr dirty="0"/>
              <a:t> </a:t>
            </a:r>
            <a:r>
              <a:rPr lang="sv-SE" noProof="0" dirty="0"/>
              <a:t>fackförbund</a:t>
            </a:r>
            <a:r>
              <a:rPr dirty="0"/>
              <a:t>. </a:t>
            </a:r>
          </a:p>
          <a:p>
            <a:pPr>
              <a:spcBef>
                <a:spcPts val="0"/>
              </a:spcBef>
            </a:pPr>
            <a:r>
              <a:rPr dirty="0"/>
              <a:t>TCO (</a:t>
            </a:r>
            <a:r>
              <a:rPr lang="sv-SE" noProof="0" dirty="0"/>
              <a:t>tjänstemännens centralorganisation</a:t>
            </a:r>
            <a:r>
              <a:rPr dirty="0"/>
              <a:t>) och SACO (</a:t>
            </a:r>
            <a:r>
              <a:rPr lang="sv-SE" noProof="0" dirty="0"/>
              <a:t>Sveriges akademikers centralorganisation</a:t>
            </a:r>
            <a:r>
              <a:rPr dirty="0"/>
              <a:t>) </a:t>
            </a:r>
            <a:r>
              <a:rPr lang="sv-SE" noProof="0" dirty="0"/>
              <a:t>är två andra paraplyer där andra fackförbund samarbetar</a:t>
            </a:r>
            <a:r>
              <a:rPr dirty="0"/>
              <a:t>.</a:t>
            </a:r>
          </a:p>
          <a:p>
            <a:pPr>
              <a:spcBef>
                <a:spcPts val="0"/>
              </a:spcBef>
            </a:pPr>
            <a:r>
              <a:rPr lang="sv-SE" noProof="0" dirty="0"/>
              <a:t>Huvudregeln är ett fackförbund en bransch. Du blir medlem i det fackförbund som organiserar branschen där du jobbar</a:t>
            </a:r>
            <a:r>
              <a:rPr dirty="0"/>
              <a:t>. </a:t>
            </a:r>
          </a:p>
          <a:p>
            <a:pPr>
              <a:spcBef>
                <a:spcPts val="0"/>
              </a:spcBef>
            </a:pPr>
            <a:endParaRPr dirty="0"/>
          </a:p>
          <a:p>
            <a:pPr>
              <a:spcBef>
                <a:spcPts val="0"/>
              </a:spcBef>
            </a:pPr>
            <a:r>
              <a:rPr lang="sv-SE" noProof="0" dirty="0"/>
              <a:t>Arbetsgivarorganisationer samarbetar i sitt paraply, Svenskt Näringsliv. Där är också huvudregeln att det finns en arbetsgivarorganisation per bransch.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hape 757"/>
          <p:cNvSpPr>
            <a:spLocks noGrp="1" noRot="1" noChangeAspect="1"/>
          </p:cNvSpPr>
          <p:nvPr>
            <p:ph type="sldImg"/>
          </p:nvPr>
        </p:nvSpPr>
        <p:spPr>
          <a:xfrm>
            <a:off x="381000" y="685800"/>
            <a:ext cx="6096000" cy="3429000"/>
          </a:xfrm>
          <a:prstGeom prst="rect">
            <a:avLst/>
          </a:prstGeom>
        </p:spPr>
        <p:txBody>
          <a:bodyPr/>
          <a:lstStyle/>
          <a:p>
            <a:endParaRPr/>
          </a:p>
        </p:txBody>
      </p:sp>
      <p:sp>
        <p:nvSpPr>
          <p:cNvPr id="758" name="Shape 758"/>
          <p:cNvSpPr>
            <a:spLocks noGrp="1"/>
          </p:cNvSpPr>
          <p:nvPr>
            <p:ph type="body" sz="quarter" idx="1"/>
          </p:nvPr>
        </p:nvSpPr>
        <p:spPr>
          <a:prstGeom prst="rect">
            <a:avLst/>
          </a:prstGeom>
        </p:spPr>
        <p:txBody>
          <a:bodyPr/>
          <a:lstStyle/>
          <a:p>
            <a:pPr>
              <a:spcBef>
                <a:spcPts val="0"/>
              </a:spcBef>
            </a:pPr>
            <a:r>
              <a:t>Lönen består av så mycket mer än bara grundlönen i rena lönepengar. </a:t>
            </a:r>
          </a:p>
          <a:p>
            <a:pPr>
              <a:spcBef>
                <a:spcPts val="0"/>
              </a:spcBef>
            </a:pPr>
            <a:endParaRPr/>
          </a:p>
          <a:p>
            <a:pPr>
              <a:spcBef>
                <a:spcPts val="0"/>
              </a:spcBef>
            </a:pPr>
            <a:r>
              <a:t>Du kan visa diagrammen för att visa att lönen är så mycket mer än bara pengarna du får ut i lön i handen. Om du vill förenkla räcker det att rita upp lönens tre delar på tavlan: 1 – Grundlön, 2 – Olika tillägg (som t ex. OB och semesterersättning), 3 – Sociala avgifter.</a:t>
            </a:r>
          </a:p>
          <a:p>
            <a:pPr>
              <a:spcBef>
                <a:spcPts val="0"/>
              </a:spcBef>
            </a:pPr>
            <a:endParaRPr/>
          </a:p>
          <a:p>
            <a:pPr>
              <a:spcBef>
                <a:spcPts val="0"/>
              </a:spcBef>
            </a:pPr>
            <a:r>
              <a:t>Som anställd förlorar du på att jobba ”svart”, det finns inga garantier för att det betalas in några pensionspengar för dig, du får ingen OB- eller övertidsersättning/eller semesterersättning (minst 12 procent om man jobbar ”vitt”). Dessutom får du inte ut någon ersättning om du skulle bli sjuk.</a:t>
            </a:r>
          </a:p>
          <a:p>
            <a:pPr>
              <a:spcBef>
                <a:spcPts val="0"/>
              </a:spcBef>
            </a:pPr>
            <a:endParaRPr/>
          </a:p>
          <a:p>
            <a:pPr>
              <a:spcBef>
                <a:spcPts val="0"/>
              </a:spcBef>
            </a:pPr>
            <a:r>
              <a:t>Om arbetsgivaren har kollektivavtal får du ut både högre semesterersättning (13 %) och bra ob-ersättning. Dessutom betalar arbetsgivaren in extra pengar för exempelvis avtalsförsäkringar och avtalspension.</a:t>
            </a:r>
          </a:p>
          <a:p>
            <a:pPr>
              <a:spcBef>
                <a:spcPts val="0"/>
              </a:spcBef>
            </a:pPr>
            <a:endParaRPr/>
          </a:p>
          <a:p>
            <a:pPr>
              <a:spcBef>
                <a:spcPts val="0"/>
              </a:spcBef>
            </a:pPr>
            <a:r>
              <a:t>När du arbetar ”vitt” betalar också arbetsgivaren in sociala avgifter. Det är pengar som i slutändan är viktiga för dig som anställd. Dessa pengar går till din pension, dina möjligheter att vara föräldraledig, sjukförsäkringsavgift, efterlevandepensionsavgift, arbetsskadeavgift med mera. De flesta kommer någon gång gå i pension eller vara föräldraledig. För att få en rimlig ersättning då behöver du arbeta ”vitt”. </a:t>
            </a:r>
          </a:p>
          <a:p>
            <a:pPr>
              <a:spcBef>
                <a:spcPts val="0"/>
              </a:spcBef>
            </a:pPr>
            <a:endParaRPr/>
          </a:p>
          <a:p>
            <a:pPr>
              <a:spcBef>
                <a:spcPts val="0"/>
              </a:spcBef>
            </a:pPr>
            <a:r>
              <a:t>Dessutom går skattepengarna till bra saker så som sjukvård, skola, omsorg och bussar.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xfrm>
            <a:off x="381000" y="685800"/>
            <a:ext cx="6096000" cy="3429000"/>
          </a:xfrm>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a:spcBef>
                <a:spcPts val="0"/>
              </a:spcBef>
            </a:pPr>
            <a:r>
              <a:rPr err="1"/>
              <a:t>Berätta</a:t>
            </a:r>
            <a:r>
              <a:t> om </a:t>
            </a:r>
            <a:r>
              <a:rPr err="1"/>
              <a:t>lägstalönerna</a:t>
            </a:r>
            <a:r>
              <a:t> i </a:t>
            </a:r>
            <a:r>
              <a:rPr err="1"/>
              <a:t>detaljhandelsavtalet</a:t>
            </a:r>
            <a:r>
              <a:t> (</a:t>
            </a:r>
            <a:r>
              <a:rPr err="1"/>
              <a:t>butik</a:t>
            </a:r>
            <a:r>
              <a:t>). </a:t>
            </a:r>
          </a:p>
          <a:p>
            <a:pPr>
              <a:spcBef>
                <a:spcPts val="0"/>
              </a:spcBef>
            </a:pPr>
            <a:endParaRPr/>
          </a:p>
          <a:p>
            <a:pPr>
              <a:spcBef>
                <a:spcPts val="0"/>
              </a:spcBef>
            </a:pPr>
            <a:r>
              <a:rPr err="1"/>
              <a:t>Berätta</a:t>
            </a:r>
            <a:r>
              <a:t> att dessa </a:t>
            </a:r>
            <a:r>
              <a:rPr err="1"/>
              <a:t>gäller</a:t>
            </a:r>
            <a:r>
              <a:t> </a:t>
            </a:r>
            <a:r>
              <a:rPr err="1"/>
              <a:t>där</a:t>
            </a:r>
            <a:r>
              <a:t> det </a:t>
            </a:r>
            <a:r>
              <a:rPr err="1"/>
              <a:t>finns</a:t>
            </a:r>
            <a:r>
              <a:t> </a:t>
            </a:r>
            <a:r>
              <a:rPr err="1"/>
              <a:t>kollektivavtal</a:t>
            </a:r>
            <a:r>
              <a:t> och gå </a:t>
            </a:r>
            <a:r>
              <a:rPr err="1"/>
              <a:t>igenom</a:t>
            </a:r>
            <a:r>
              <a:t> </a:t>
            </a:r>
            <a:r>
              <a:rPr err="1"/>
              <a:t>vikten</a:t>
            </a:r>
            <a:r>
              <a:t> av att det </a:t>
            </a:r>
            <a:r>
              <a:rPr err="1"/>
              <a:t>finns</a:t>
            </a:r>
            <a:r>
              <a:t> </a:t>
            </a:r>
            <a:r>
              <a:rPr err="1"/>
              <a:t>ett</a:t>
            </a:r>
            <a:r>
              <a:t> </a:t>
            </a:r>
            <a:r>
              <a:rPr err="1"/>
              <a:t>avtal</a:t>
            </a:r>
            <a:r>
              <a:t>. </a:t>
            </a:r>
          </a:p>
          <a:p>
            <a:pPr>
              <a:spcBef>
                <a:spcPts val="0"/>
              </a:spcBef>
            </a:pPr>
            <a:r>
              <a:t> </a:t>
            </a:r>
          </a:p>
          <a:p>
            <a:pPr>
              <a:spcBef>
                <a:spcPts val="0"/>
              </a:spcBef>
            </a:pPr>
            <a:r>
              <a:rPr err="1"/>
              <a:t>Informera</a:t>
            </a:r>
            <a:r>
              <a:t> de som </a:t>
            </a:r>
            <a:r>
              <a:rPr err="1"/>
              <a:t>går</a:t>
            </a:r>
            <a:r>
              <a:t> </a:t>
            </a:r>
            <a:r>
              <a:rPr err="1"/>
              <a:t>Handelsprogrammet</a:t>
            </a:r>
            <a:r>
              <a:t> om att de </a:t>
            </a:r>
            <a:r>
              <a:rPr err="1"/>
              <a:t>enligt</a:t>
            </a:r>
            <a:r>
              <a:t> </a:t>
            </a:r>
            <a:r>
              <a:rPr err="1"/>
              <a:t>avtalet</a:t>
            </a:r>
            <a:r>
              <a:t> ska ha </a:t>
            </a:r>
            <a:r>
              <a:rPr err="1"/>
              <a:t>lön</a:t>
            </a:r>
            <a:r>
              <a:t> med </a:t>
            </a:r>
            <a:r>
              <a:rPr err="1"/>
              <a:t>ett</a:t>
            </a:r>
            <a:r>
              <a:t> </a:t>
            </a:r>
            <a:r>
              <a:rPr err="1"/>
              <a:t>års</a:t>
            </a:r>
            <a:r>
              <a:t> </a:t>
            </a:r>
            <a:r>
              <a:rPr b="1" err="1"/>
              <a:t>branschvana</a:t>
            </a:r>
            <a:r>
              <a:t> </a:t>
            </a:r>
            <a:r>
              <a:rPr err="1"/>
              <a:t>när</a:t>
            </a:r>
            <a:r>
              <a:t> de </a:t>
            </a:r>
            <a:r>
              <a:rPr err="1"/>
              <a:t>börjar</a:t>
            </a:r>
            <a:r>
              <a:t> </a:t>
            </a:r>
            <a:r>
              <a:rPr err="1"/>
              <a:t>jobba</a:t>
            </a:r>
            <a:r>
              <a:t> </a:t>
            </a:r>
            <a:r>
              <a:rPr err="1"/>
              <a:t>efter</a:t>
            </a:r>
            <a:r>
              <a:t> att ha </a:t>
            </a:r>
            <a:r>
              <a:rPr err="1"/>
              <a:t>slutfört</a:t>
            </a:r>
            <a:r>
              <a:t> </a:t>
            </a:r>
            <a:r>
              <a:rPr err="1"/>
              <a:t>gymnasiet</a:t>
            </a:r>
            <a:r>
              <a:t>. </a:t>
            </a:r>
          </a:p>
          <a:p>
            <a:pPr>
              <a:spcBef>
                <a:spcPts val="0"/>
              </a:spcBef>
            </a:pPr>
            <a:r>
              <a:t>Elev </a:t>
            </a:r>
            <a:r>
              <a:rPr err="1"/>
              <a:t>som</a:t>
            </a:r>
            <a:r>
              <a:t> </a:t>
            </a:r>
            <a:r>
              <a:rPr err="1"/>
              <a:t>går</a:t>
            </a:r>
            <a:r>
              <a:t> </a:t>
            </a:r>
            <a:r>
              <a:rPr err="1"/>
              <a:t>ut</a:t>
            </a:r>
            <a:r>
              <a:t> Handels- </a:t>
            </a:r>
            <a:r>
              <a:rPr err="1"/>
              <a:t>och</a:t>
            </a:r>
            <a:r>
              <a:t> </a:t>
            </a:r>
            <a:r>
              <a:rPr err="1"/>
              <a:t>administrationsprogrammet</a:t>
            </a:r>
            <a:r>
              <a:t> med </a:t>
            </a:r>
            <a:r>
              <a:rPr err="1"/>
              <a:t>fullständiga</a:t>
            </a:r>
            <a:r>
              <a:t> </a:t>
            </a:r>
            <a:r>
              <a:rPr err="1"/>
              <a:t>betyg</a:t>
            </a:r>
            <a:r>
              <a:t> </a:t>
            </a:r>
            <a:r>
              <a:rPr err="1"/>
              <a:t>får</a:t>
            </a:r>
            <a:r>
              <a:t> </a:t>
            </a:r>
            <a:r>
              <a:rPr err="1"/>
              <a:t>tillgodoräkna</a:t>
            </a:r>
            <a:r>
              <a:t> sig </a:t>
            </a:r>
            <a:r>
              <a:rPr err="1"/>
              <a:t>ett</a:t>
            </a:r>
            <a:r>
              <a:t> </a:t>
            </a:r>
            <a:r>
              <a:rPr err="1"/>
              <a:t>års</a:t>
            </a:r>
            <a:r>
              <a:t> </a:t>
            </a:r>
            <a:r>
              <a:rPr err="1"/>
              <a:t>branschvana</a:t>
            </a:r>
            <a:r>
              <a:rPr lang="sv-SE"/>
              <a:t>.</a:t>
            </a:r>
            <a:r>
              <a:t> </a:t>
            </a:r>
            <a:r>
              <a:rPr err="1"/>
              <a:t>Hantverksprogram</a:t>
            </a:r>
            <a:r>
              <a:t> (</a:t>
            </a:r>
            <a:r>
              <a:rPr err="1"/>
              <a:t>exempelvis</a:t>
            </a:r>
            <a:r>
              <a:t> florist </a:t>
            </a:r>
            <a:r>
              <a:rPr err="1"/>
              <a:t>och</a:t>
            </a:r>
            <a:r>
              <a:t> </a:t>
            </a:r>
            <a:r>
              <a:rPr err="1"/>
              <a:t>dekoratör</a:t>
            </a:r>
            <a:r>
              <a:t>) </a:t>
            </a:r>
            <a:r>
              <a:rPr err="1"/>
              <a:t>får</a:t>
            </a:r>
            <a:r>
              <a:t> </a:t>
            </a:r>
            <a:r>
              <a:rPr err="1"/>
              <a:t>tillgodoräkna</a:t>
            </a:r>
            <a:r>
              <a:t> sig </a:t>
            </a:r>
            <a:r>
              <a:rPr err="1"/>
              <a:t>två</a:t>
            </a:r>
            <a:r>
              <a:t> </a:t>
            </a:r>
            <a:r>
              <a:rPr err="1"/>
              <a:t>års</a:t>
            </a:r>
            <a:r>
              <a:t> </a:t>
            </a:r>
            <a:r>
              <a:rPr err="1"/>
              <a:t>branschvana</a:t>
            </a:r>
            <a:r>
              <a:rPr lang="sv-SE"/>
              <a:t> under </a:t>
            </a:r>
            <a:r>
              <a:rPr lang="sv-SE" err="1"/>
              <a:t>förutsättning</a:t>
            </a:r>
            <a:r>
              <a:rPr lang="sv-SE"/>
              <a:t> </a:t>
            </a:r>
            <a:r>
              <a:rPr lang="sv-SE" err="1"/>
              <a:t>att</a:t>
            </a:r>
            <a:r>
              <a:rPr lang="sv-SE"/>
              <a:t> dem arbetar med hantverket</a:t>
            </a:r>
            <a:r>
              <a:t>.</a:t>
            </a:r>
            <a:r>
              <a:rPr lang="sv-SE"/>
              <a:t> </a:t>
            </a:r>
            <a:endParaRPr/>
          </a:p>
          <a:p>
            <a:pPr>
              <a:spcBef>
                <a:spcPts val="0"/>
              </a:spcBef>
            </a:pPr>
            <a:r>
              <a:t>Det </a:t>
            </a:r>
            <a:r>
              <a:rPr err="1"/>
              <a:t>förutsätter</a:t>
            </a:r>
            <a:r>
              <a:t> de </a:t>
            </a:r>
            <a:r>
              <a:rPr err="1"/>
              <a:t>jobbar</a:t>
            </a:r>
            <a:r>
              <a:t> på en </a:t>
            </a:r>
            <a:r>
              <a:rPr err="1"/>
              <a:t>arbetsplats</a:t>
            </a:r>
            <a:r>
              <a:t> med </a:t>
            </a:r>
            <a:r>
              <a:rPr err="1"/>
              <a:t>detaljhandelsavtalet</a:t>
            </a:r>
            <a:r>
              <a:t>. </a:t>
            </a:r>
          </a:p>
          <a:p>
            <a:pPr>
              <a:spcBef>
                <a:spcPts val="0"/>
              </a:spcBef>
            </a:pPr>
            <a:r>
              <a:t> </a:t>
            </a:r>
          </a:p>
          <a:p>
            <a:pPr>
              <a:spcBef>
                <a:spcPts val="0"/>
              </a:spcBef>
            </a:pPr>
            <a:r>
              <a:t>Har du </a:t>
            </a:r>
            <a:r>
              <a:rPr err="1"/>
              <a:t>mer</a:t>
            </a:r>
            <a:r>
              <a:t> tid </a:t>
            </a:r>
            <a:r>
              <a:rPr err="1"/>
              <a:t>kan</a:t>
            </a:r>
            <a:r>
              <a:t> du </a:t>
            </a:r>
            <a:r>
              <a:rPr err="1"/>
              <a:t>låta</a:t>
            </a:r>
            <a:r>
              <a:t> </a:t>
            </a:r>
            <a:r>
              <a:rPr err="1"/>
              <a:t>eleverna</a:t>
            </a:r>
            <a:r>
              <a:t> </a:t>
            </a:r>
            <a:r>
              <a:rPr err="1"/>
              <a:t>bläddra</a:t>
            </a:r>
            <a:r>
              <a:t> i </a:t>
            </a:r>
            <a:r>
              <a:rPr err="1"/>
              <a:t>kollektivavtalet</a:t>
            </a:r>
            <a:r>
              <a:t>. Du </a:t>
            </a:r>
            <a:r>
              <a:rPr err="1"/>
              <a:t>kan</a:t>
            </a:r>
            <a:r>
              <a:t> be dem till </a:t>
            </a:r>
            <a:r>
              <a:rPr err="1"/>
              <a:t>exempel</a:t>
            </a:r>
            <a:r>
              <a:t> </a:t>
            </a:r>
            <a:r>
              <a:rPr err="1"/>
              <a:t>själva</a:t>
            </a:r>
            <a:r>
              <a:t> </a:t>
            </a:r>
            <a:r>
              <a:rPr err="1"/>
              <a:t>slå</a:t>
            </a:r>
            <a:r>
              <a:t> upp var det </a:t>
            </a:r>
            <a:r>
              <a:rPr err="1"/>
              <a:t>står</a:t>
            </a:r>
            <a:r>
              <a:t> </a:t>
            </a:r>
            <a:r>
              <a:rPr err="1"/>
              <a:t>hur</a:t>
            </a:r>
            <a:r>
              <a:t> </a:t>
            </a:r>
            <a:r>
              <a:rPr err="1"/>
              <a:t>mycket</a:t>
            </a:r>
            <a:r>
              <a:t> man ska </a:t>
            </a:r>
            <a:r>
              <a:rPr err="1"/>
              <a:t>få</a:t>
            </a:r>
            <a:r>
              <a:t> i </a:t>
            </a:r>
            <a:r>
              <a:rPr err="1"/>
              <a:t>ob-ersättning</a:t>
            </a:r>
            <a:r>
              <a:t>, </a:t>
            </a:r>
            <a:r>
              <a:rPr err="1"/>
              <a:t>vilken</a:t>
            </a:r>
            <a:r>
              <a:t> </a:t>
            </a:r>
            <a:r>
              <a:rPr err="1"/>
              <a:t>lägstalön</a:t>
            </a:r>
            <a:r>
              <a:t> </a:t>
            </a:r>
            <a:r>
              <a:rPr err="1"/>
              <a:t>gäller</a:t>
            </a:r>
            <a:r>
              <a:t> för en 18 </a:t>
            </a:r>
            <a:r>
              <a:rPr err="1"/>
              <a:t>åring</a:t>
            </a:r>
            <a:r>
              <a:t> är och </a:t>
            </a:r>
            <a:r>
              <a:rPr err="1"/>
              <a:t>så</a:t>
            </a:r>
            <a:r>
              <a:t> </a:t>
            </a:r>
            <a:r>
              <a:rPr err="1"/>
              <a:t>vidare</a:t>
            </a:r>
            <a:r>
              <a:t>.</a:t>
            </a:r>
          </a:p>
          <a:p>
            <a:pPr>
              <a:spcBef>
                <a:spcPts val="0"/>
              </a:spcBef>
            </a:pPr>
            <a:r>
              <a:t> </a:t>
            </a:r>
          </a:p>
          <a:p>
            <a:pPr>
              <a:spcBef>
                <a:spcPts val="0"/>
              </a:spcBef>
            </a:pPr>
            <a:r>
              <a:t>Om du har </a:t>
            </a:r>
            <a:r>
              <a:rPr err="1"/>
              <a:t>ytterligare</a:t>
            </a:r>
            <a:r>
              <a:t> tid, visa </a:t>
            </a:r>
            <a:r>
              <a:rPr err="1"/>
              <a:t>gärna</a:t>
            </a:r>
            <a:r>
              <a:t> </a:t>
            </a:r>
            <a:r>
              <a:rPr err="1"/>
              <a:t>Videomixfilmen</a:t>
            </a:r>
            <a:r>
              <a:t> och </a:t>
            </a:r>
            <a:r>
              <a:rPr err="1"/>
              <a:t>låt</a:t>
            </a:r>
            <a:r>
              <a:t> dem </a:t>
            </a:r>
            <a:r>
              <a:rPr err="1"/>
              <a:t>resonera</a:t>
            </a:r>
            <a:r>
              <a:t> </a:t>
            </a:r>
            <a:r>
              <a:rPr err="1"/>
              <a:t>kring</a:t>
            </a:r>
            <a:r>
              <a:t> </a:t>
            </a:r>
            <a:r>
              <a:rPr err="1"/>
              <a:t>varför</a:t>
            </a:r>
            <a:r>
              <a:t> det är </a:t>
            </a:r>
            <a:r>
              <a:rPr err="1"/>
              <a:t>så</a:t>
            </a:r>
            <a:r>
              <a:t> </a:t>
            </a:r>
            <a:r>
              <a:rPr err="1"/>
              <a:t>viktigt</a:t>
            </a:r>
            <a:r>
              <a:t> att </a:t>
            </a:r>
            <a:r>
              <a:rPr err="1"/>
              <a:t>facket</a:t>
            </a:r>
            <a:r>
              <a:t> </a:t>
            </a:r>
            <a:r>
              <a:rPr err="1"/>
              <a:t>tecknar</a:t>
            </a:r>
            <a:r>
              <a:t> </a:t>
            </a:r>
            <a:r>
              <a:rPr err="1"/>
              <a:t>kollektivavtal</a:t>
            </a:r>
            <a:r>
              <a:t>.</a:t>
            </a:r>
          </a:p>
          <a:p>
            <a:pPr>
              <a:spcBef>
                <a:spcPts val="0"/>
              </a:spcBef>
            </a:pPr>
            <a:r>
              <a:t> </a:t>
            </a:r>
          </a:p>
          <a:p>
            <a:pPr>
              <a:spcBef>
                <a:spcPts val="0"/>
              </a:spcBef>
              <a:defRPr b="1"/>
            </a:pPr>
            <a:r>
              <a:rPr err="1"/>
              <a:t>Verktyg</a:t>
            </a:r>
            <a:r>
              <a:t>:</a:t>
            </a:r>
          </a:p>
          <a:p>
            <a:pPr>
              <a:spcBef>
                <a:spcPts val="0"/>
              </a:spcBef>
            </a:pPr>
            <a:r>
              <a:rPr err="1"/>
              <a:t>Vykort</a:t>
            </a:r>
            <a:r>
              <a:t> med </a:t>
            </a:r>
            <a:r>
              <a:rPr err="1"/>
              <a:t>lägstalönerna</a:t>
            </a:r>
            <a:r>
              <a:t> i </a:t>
            </a:r>
            <a:r>
              <a:rPr err="1"/>
              <a:t>butik</a:t>
            </a:r>
            <a:r>
              <a:t> / lager</a:t>
            </a:r>
          </a:p>
          <a:p>
            <a:pPr>
              <a:spcBef>
                <a:spcPts val="0"/>
              </a:spcBef>
            </a:pPr>
            <a:r>
              <a:rPr err="1"/>
              <a:t>Detaljhandelsavtalet</a:t>
            </a:r>
            <a:endParaRPr/>
          </a:p>
          <a:p>
            <a:pPr>
              <a:spcBef>
                <a:spcPts val="0"/>
              </a:spcBef>
            </a:pPr>
            <a:r>
              <a:rPr err="1"/>
              <a:t>Videomixfilmen</a:t>
            </a:r>
            <a:r>
              <a:t>: </a:t>
            </a:r>
            <a:r>
              <a:rPr u="sng">
                <a:solidFill>
                  <a:srgbClr val="0000FF"/>
                </a:solidFill>
                <a:uFill>
                  <a:solidFill>
                    <a:srgbClr val="0000FF"/>
                  </a:solidFill>
                </a:uFill>
                <a:hlinkClick r:id="rId3"/>
              </a:rPr>
              <a:t>https://vimeo.com/12923478</a:t>
            </a:r>
            <a:r>
              <a:t>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noRot="1" noChangeAspect="1"/>
          </p:cNvSpPr>
          <p:nvPr>
            <p:ph type="sldImg"/>
          </p:nvPr>
        </p:nvSpPr>
        <p:spPr>
          <a:xfrm>
            <a:off x="381000" y="685800"/>
            <a:ext cx="6096000" cy="3429000"/>
          </a:xfrm>
          <a:prstGeom prst="rect">
            <a:avLst/>
          </a:prstGeom>
        </p:spPr>
        <p:txBody>
          <a:bodyPr/>
          <a:lstStyle/>
          <a:p>
            <a:endParaRPr/>
          </a:p>
        </p:txBody>
      </p:sp>
      <p:sp>
        <p:nvSpPr>
          <p:cNvPr id="766" name="Shape 766"/>
          <p:cNvSpPr>
            <a:spLocks noGrp="1"/>
          </p:cNvSpPr>
          <p:nvPr>
            <p:ph type="body" sz="quarter" idx="1"/>
          </p:nvPr>
        </p:nvSpPr>
        <p:spPr>
          <a:prstGeom prst="rect">
            <a:avLst/>
          </a:prstGeom>
        </p:spPr>
        <p:txBody>
          <a:bodyPr/>
          <a:lstStyle/>
          <a:p>
            <a:pPr>
              <a:spcBef>
                <a:spcPts val="0"/>
              </a:spcBef>
            </a:pPr>
            <a:r>
              <a:t>Även om du får högre grundlön om du jobbar ”svart” än om du jobbar ”vitt” så kommer du förlora på att jobba ”svart”. </a:t>
            </a:r>
          </a:p>
          <a:p>
            <a:pPr>
              <a:spcBef>
                <a:spcPts val="0"/>
              </a:spcBef>
            </a:pPr>
            <a:endParaRPr/>
          </a:p>
          <a:p>
            <a:pPr>
              <a:spcBef>
                <a:spcPts val="0"/>
              </a:spcBef>
            </a:pPr>
            <a:r>
              <a:t>Det finns alltid någon som tjänar på att du jobbar ”svart”. Det är aldrig du.</a:t>
            </a:r>
          </a:p>
          <a:p>
            <a:pPr>
              <a:spcBef>
                <a:spcPts val="0"/>
              </a:spcBef>
            </a:pPr>
            <a:r>
              <a:t> </a:t>
            </a:r>
          </a:p>
          <a:p>
            <a:pPr>
              <a:spcBef>
                <a:spcPts val="0"/>
              </a:spcBef>
            </a:pPr>
            <a:r>
              <a:t>Det beror på att den som betalar din lön ”svart” vill betala lägre lön än om du hade jobbat ”vitt”. </a:t>
            </a:r>
          </a:p>
          <a:p>
            <a:pPr>
              <a:spcBef>
                <a:spcPts val="0"/>
              </a:spcBef>
            </a:pPr>
            <a:endParaRPr/>
          </a:p>
          <a:p>
            <a:pPr>
              <a:spcBef>
                <a:spcPts val="0"/>
              </a:spcBef>
              <a:defRPr b="1"/>
            </a:pPr>
            <a:r>
              <a:t>Påminn om att lönen består av tre delar, inte bara av den rena grundlönen</a:t>
            </a:r>
            <a:r>
              <a:rPr b="0"/>
              <a:t>. </a:t>
            </a:r>
          </a:p>
          <a:p>
            <a:pPr>
              <a:spcBef>
                <a:spcPts val="0"/>
              </a:spcBef>
            </a:pPr>
            <a:endParaRPr b="0"/>
          </a:p>
          <a:p>
            <a:pPr>
              <a:spcBef>
                <a:spcPts val="0"/>
              </a:spcBef>
            </a:pPr>
            <a:r>
              <a:t>Det finns en anledning till att arbetsgivaren är beredd att ta risken att åka dit för den olagliga handling det är att anställa ”svart”. Arbetsgivaren tar nämligen de anställdas pengar som annars hade gått till exempelvis skatt, pension, sociala avgifter, semester och mycket annat och stoppar dem i egen ficka.</a:t>
            </a:r>
          </a:p>
          <a:p>
            <a:pPr>
              <a:spcBef>
                <a:spcPts val="0"/>
              </a:spcBef>
            </a:pPr>
            <a:r>
              <a:t> </a:t>
            </a:r>
          </a:p>
          <a:p>
            <a:pPr>
              <a:spcBef>
                <a:spcPts val="0"/>
              </a:spcBef>
            </a:pPr>
            <a:r>
              <a:t>Om du skadar dig på jobbet täcks du inte av försäkringar.</a:t>
            </a:r>
          </a:p>
          <a:p>
            <a:pPr>
              <a:spcBef>
                <a:spcPts val="0"/>
              </a:spcBef>
            </a:pPr>
            <a:r>
              <a:t> </a:t>
            </a:r>
          </a:p>
          <a:p>
            <a:pPr>
              <a:spcBef>
                <a:spcPts val="0"/>
              </a:spcBef>
            </a:pPr>
            <a:r>
              <a:t>Om du jobbar ”svart” är det svårt att använda jobbet som en merit för framtida jobb eftersom arbetsgivaren inte kommer vilja ge ut ett intyg på att du arbetat där. Och vad gör du om arbetsgivaren bestämmer sig för att sluta betala ut lönen helt plötsligt eller säger att du inte är välkommen tillbaka?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xfrm>
            <a:off x="381000" y="685800"/>
            <a:ext cx="6096000" cy="3429000"/>
          </a:xfrm>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pPr>
              <a:spcBef>
                <a:spcPts val="0"/>
              </a:spcBef>
            </a:pPr>
            <a:r>
              <a:rPr err="1"/>
              <a:t>Sociala</a:t>
            </a:r>
            <a:r>
              <a:t> </a:t>
            </a:r>
            <a:r>
              <a:rPr err="1"/>
              <a:t>medier</a:t>
            </a:r>
            <a:r>
              <a:t> är </a:t>
            </a:r>
            <a:r>
              <a:rPr err="1"/>
              <a:t>kul</a:t>
            </a:r>
            <a:r>
              <a:t> och </a:t>
            </a:r>
            <a:r>
              <a:rPr err="1"/>
              <a:t>ett</a:t>
            </a:r>
            <a:r>
              <a:t> bra </a:t>
            </a:r>
            <a:r>
              <a:rPr err="1"/>
              <a:t>sätt</a:t>
            </a:r>
            <a:r>
              <a:t> att </a:t>
            </a:r>
            <a:r>
              <a:rPr err="1"/>
              <a:t>nå</a:t>
            </a:r>
            <a:r>
              <a:t> </a:t>
            </a:r>
            <a:r>
              <a:rPr err="1"/>
              <a:t>ut</a:t>
            </a:r>
            <a:r>
              <a:t> med </a:t>
            </a:r>
            <a:r>
              <a:rPr err="1"/>
              <a:t>sina</a:t>
            </a:r>
            <a:r>
              <a:t> </a:t>
            </a:r>
            <a:r>
              <a:rPr err="1"/>
              <a:t>tankar</a:t>
            </a:r>
            <a:r>
              <a:t>. Men det är </a:t>
            </a:r>
            <a:r>
              <a:rPr err="1"/>
              <a:t>viktigt</a:t>
            </a:r>
            <a:r>
              <a:t> att </a:t>
            </a:r>
            <a:r>
              <a:rPr err="1"/>
              <a:t>tänka</a:t>
            </a:r>
            <a:r>
              <a:t> </a:t>
            </a:r>
            <a:r>
              <a:rPr err="1"/>
              <a:t>efter</a:t>
            </a:r>
            <a:r>
              <a:t> </a:t>
            </a:r>
            <a:r>
              <a:rPr err="1"/>
              <a:t>innan</a:t>
            </a:r>
            <a:r>
              <a:t> du </a:t>
            </a:r>
            <a:r>
              <a:rPr err="1"/>
              <a:t>skriver</a:t>
            </a:r>
            <a:r>
              <a:t> </a:t>
            </a:r>
            <a:r>
              <a:rPr err="1"/>
              <a:t>något</a:t>
            </a:r>
            <a:r>
              <a:t> </a:t>
            </a:r>
            <a:r>
              <a:rPr err="1"/>
              <a:t>direkt</a:t>
            </a:r>
            <a:r>
              <a:t> </a:t>
            </a:r>
            <a:r>
              <a:rPr err="1"/>
              <a:t>negativt</a:t>
            </a:r>
            <a:r>
              <a:t> </a:t>
            </a:r>
            <a:r>
              <a:rPr err="1"/>
              <a:t>riktat</a:t>
            </a:r>
            <a:r>
              <a:t> mot din chef </a:t>
            </a:r>
            <a:r>
              <a:rPr err="1"/>
              <a:t>eller</a:t>
            </a:r>
            <a:r>
              <a:t> </a:t>
            </a:r>
            <a:r>
              <a:rPr err="1"/>
              <a:t>arbetsgivare</a:t>
            </a:r>
            <a:r>
              <a:t>. </a:t>
            </a:r>
            <a:r>
              <a:rPr lang="sv-SE"/>
              <a:t> </a:t>
            </a:r>
            <a:endParaRPr/>
          </a:p>
          <a:p>
            <a:pPr>
              <a:spcBef>
                <a:spcPts val="0"/>
              </a:spcBef>
            </a:pPr>
            <a:r>
              <a:rPr err="1"/>
              <a:t>Ett</a:t>
            </a:r>
            <a:r>
              <a:t> bra </a:t>
            </a:r>
            <a:r>
              <a:rPr err="1"/>
              <a:t>sätt</a:t>
            </a:r>
            <a:r>
              <a:t> är att </a:t>
            </a:r>
            <a:r>
              <a:rPr err="1"/>
              <a:t>ställa</a:t>
            </a:r>
            <a:r>
              <a:t> sig </a:t>
            </a:r>
            <a:r>
              <a:rPr err="1"/>
              <a:t>frågan</a:t>
            </a:r>
            <a:r>
              <a:t>:</a:t>
            </a:r>
          </a:p>
          <a:p>
            <a:pPr>
              <a:spcBef>
                <a:spcPts val="0"/>
              </a:spcBef>
            </a:pPr>
            <a:r>
              <a:t>”Det jag just nu </a:t>
            </a:r>
            <a:r>
              <a:rPr err="1"/>
              <a:t>tänker</a:t>
            </a:r>
            <a:r>
              <a:t> </a:t>
            </a:r>
            <a:r>
              <a:rPr err="1"/>
              <a:t>skriva</a:t>
            </a:r>
            <a:r>
              <a:t> på </a:t>
            </a:r>
            <a:r>
              <a:rPr err="1"/>
              <a:t>sociala</a:t>
            </a:r>
            <a:r>
              <a:t> </a:t>
            </a:r>
            <a:r>
              <a:rPr err="1"/>
              <a:t>medier</a:t>
            </a:r>
            <a:r>
              <a:t>, skulle jag ha </a:t>
            </a:r>
            <a:r>
              <a:rPr err="1"/>
              <a:t>skrivit</a:t>
            </a:r>
            <a:r>
              <a:t> på </a:t>
            </a:r>
            <a:r>
              <a:rPr err="1"/>
              <a:t>samma</a:t>
            </a:r>
            <a:r>
              <a:t> </a:t>
            </a:r>
            <a:r>
              <a:rPr err="1"/>
              <a:t>sätt</a:t>
            </a:r>
            <a:r>
              <a:t> i en </a:t>
            </a:r>
            <a:r>
              <a:rPr err="1"/>
              <a:t>insändare</a:t>
            </a:r>
            <a:r>
              <a:t> till en </a:t>
            </a:r>
            <a:r>
              <a:rPr err="1"/>
              <a:t>tidning</a:t>
            </a:r>
            <a:r>
              <a:t>?”.</a:t>
            </a:r>
          </a:p>
          <a:p>
            <a:pPr>
              <a:spcBef>
                <a:spcPts val="0"/>
              </a:spcBef>
            </a:pPr>
            <a:endParaRPr/>
          </a:p>
          <a:p>
            <a:pPr>
              <a:spcBef>
                <a:spcPts val="0"/>
              </a:spcBef>
            </a:pPr>
            <a:r>
              <a:t>Om </a:t>
            </a:r>
            <a:r>
              <a:rPr err="1"/>
              <a:t>svaret</a:t>
            </a:r>
            <a:r>
              <a:t> </a:t>
            </a:r>
            <a:r>
              <a:rPr err="1"/>
              <a:t>blir</a:t>
            </a:r>
            <a:r>
              <a:t> </a:t>
            </a:r>
            <a:r>
              <a:rPr err="1"/>
              <a:t>nej</a:t>
            </a:r>
            <a:r>
              <a:t>, </a:t>
            </a:r>
            <a:r>
              <a:rPr err="1"/>
              <a:t>bör</a:t>
            </a:r>
            <a:r>
              <a:t> du </a:t>
            </a:r>
            <a:r>
              <a:rPr err="1"/>
              <a:t>kanske</a:t>
            </a:r>
            <a:r>
              <a:t> </a:t>
            </a:r>
            <a:r>
              <a:rPr err="1"/>
              <a:t>avstå</a:t>
            </a:r>
            <a:r>
              <a:t>. </a:t>
            </a:r>
          </a:p>
          <a:p>
            <a:pPr>
              <a:spcBef>
                <a:spcPts val="0"/>
              </a:spcBef>
            </a:pPr>
            <a:r>
              <a:t>Var extra </a:t>
            </a:r>
            <a:r>
              <a:rPr err="1"/>
              <a:t>försiktig</a:t>
            </a:r>
            <a:r>
              <a:t> med det du </a:t>
            </a:r>
            <a:r>
              <a:rPr err="1"/>
              <a:t>skriver</a:t>
            </a:r>
            <a:r>
              <a:t> på </a:t>
            </a:r>
            <a:r>
              <a:rPr err="1"/>
              <a:t>sociala</a:t>
            </a:r>
            <a:r>
              <a:t> </a:t>
            </a:r>
            <a:r>
              <a:rPr err="1"/>
              <a:t>meder</a:t>
            </a:r>
            <a:r>
              <a:t> som </a:t>
            </a:r>
            <a:r>
              <a:rPr err="1"/>
              <a:t>exempelvis</a:t>
            </a:r>
            <a:r>
              <a:t> Facebook av </a:t>
            </a:r>
            <a:r>
              <a:rPr err="1"/>
              <a:t>följande</a:t>
            </a:r>
            <a:r>
              <a:t> </a:t>
            </a:r>
            <a:r>
              <a:rPr err="1"/>
              <a:t>skäl</a:t>
            </a:r>
            <a:r>
              <a:t>:</a:t>
            </a:r>
          </a:p>
          <a:p>
            <a:pPr>
              <a:spcBef>
                <a:spcPts val="0"/>
              </a:spcBef>
            </a:pPr>
            <a:r>
              <a:t>- Det är </a:t>
            </a:r>
            <a:r>
              <a:rPr err="1"/>
              <a:t>lätt</a:t>
            </a:r>
            <a:r>
              <a:t> att i </a:t>
            </a:r>
            <a:r>
              <a:rPr err="1"/>
              <a:t>stundens</a:t>
            </a:r>
            <a:r>
              <a:t> </a:t>
            </a:r>
            <a:r>
              <a:rPr err="1"/>
              <a:t>hetta</a:t>
            </a:r>
            <a:r>
              <a:t> </a:t>
            </a:r>
            <a:r>
              <a:rPr err="1"/>
              <a:t>skriva</a:t>
            </a:r>
            <a:r>
              <a:t> av sig sin </a:t>
            </a:r>
            <a:r>
              <a:rPr err="1"/>
              <a:t>ilska</a:t>
            </a:r>
            <a:r>
              <a:t> och </a:t>
            </a:r>
            <a:r>
              <a:rPr err="1"/>
              <a:t>inte</a:t>
            </a:r>
            <a:r>
              <a:t> </a:t>
            </a:r>
            <a:r>
              <a:rPr err="1"/>
              <a:t>tänka</a:t>
            </a:r>
            <a:r>
              <a:t> </a:t>
            </a:r>
            <a:r>
              <a:rPr err="1"/>
              <a:t>efter</a:t>
            </a:r>
            <a:r>
              <a:t>. </a:t>
            </a:r>
            <a:r>
              <a:rPr err="1"/>
              <a:t>Ibland</a:t>
            </a:r>
            <a:r>
              <a:t> </a:t>
            </a:r>
            <a:r>
              <a:rPr err="1"/>
              <a:t>kan</a:t>
            </a:r>
            <a:r>
              <a:t> det </a:t>
            </a:r>
            <a:r>
              <a:rPr err="1"/>
              <a:t>vara</a:t>
            </a:r>
            <a:r>
              <a:t> </a:t>
            </a:r>
            <a:r>
              <a:rPr err="1"/>
              <a:t>värt</a:t>
            </a:r>
            <a:r>
              <a:t> att </a:t>
            </a:r>
            <a:r>
              <a:rPr err="1"/>
              <a:t>skriva</a:t>
            </a:r>
            <a:r>
              <a:t> </a:t>
            </a:r>
            <a:r>
              <a:rPr err="1"/>
              <a:t>ner</a:t>
            </a:r>
            <a:r>
              <a:t> det </a:t>
            </a:r>
            <a:r>
              <a:rPr err="1"/>
              <a:t>hela</a:t>
            </a:r>
            <a:r>
              <a:t> för hand på </a:t>
            </a:r>
            <a:r>
              <a:rPr err="1"/>
              <a:t>ett</a:t>
            </a:r>
            <a:r>
              <a:t> </a:t>
            </a:r>
            <a:r>
              <a:rPr err="1"/>
              <a:t>papper</a:t>
            </a:r>
            <a:r>
              <a:t> och se </a:t>
            </a:r>
            <a:r>
              <a:rPr err="1"/>
              <a:t>efter</a:t>
            </a:r>
            <a:r>
              <a:t> om du verkligen </a:t>
            </a:r>
            <a:r>
              <a:rPr err="1"/>
              <a:t>kan</a:t>
            </a:r>
            <a:r>
              <a:t> </a:t>
            </a:r>
            <a:r>
              <a:rPr err="1"/>
              <a:t>stå</a:t>
            </a:r>
            <a:r>
              <a:t> för det som är </a:t>
            </a:r>
            <a:r>
              <a:rPr err="1"/>
              <a:t>nedskrivet</a:t>
            </a:r>
            <a:r>
              <a:t>.</a:t>
            </a:r>
          </a:p>
          <a:p>
            <a:pPr>
              <a:spcBef>
                <a:spcPts val="0"/>
              </a:spcBef>
            </a:pPr>
            <a:r>
              <a:t>- Det du </a:t>
            </a:r>
            <a:r>
              <a:rPr err="1"/>
              <a:t>skriver</a:t>
            </a:r>
            <a:r>
              <a:t> om </a:t>
            </a:r>
            <a:r>
              <a:rPr err="1"/>
              <a:t>ditt</a:t>
            </a:r>
            <a:r>
              <a:t> </a:t>
            </a:r>
            <a:r>
              <a:rPr err="1"/>
              <a:t>företag</a:t>
            </a:r>
            <a:r>
              <a:t>, </a:t>
            </a:r>
            <a:r>
              <a:rPr err="1"/>
              <a:t>exempelvis</a:t>
            </a:r>
            <a:r>
              <a:t> på Facebook, </a:t>
            </a:r>
            <a:r>
              <a:rPr err="1"/>
              <a:t>kan</a:t>
            </a:r>
            <a:r>
              <a:t> i och för sig bara </a:t>
            </a:r>
            <a:r>
              <a:rPr err="1"/>
              <a:t>nås</a:t>
            </a:r>
            <a:r>
              <a:t> av dem du har </a:t>
            </a:r>
            <a:r>
              <a:rPr err="1"/>
              <a:t>valt</a:t>
            </a:r>
            <a:r>
              <a:t> som </a:t>
            </a:r>
            <a:r>
              <a:rPr err="1"/>
              <a:t>dina</a:t>
            </a:r>
            <a:r>
              <a:t> </a:t>
            </a:r>
            <a:r>
              <a:rPr err="1"/>
              <a:t>vänner</a:t>
            </a:r>
            <a:r>
              <a:t>. Men du har </a:t>
            </a:r>
            <a:r>
              <a:rPr err="1"/>
              <a:t>ingen</a:t>
            </a:r>
            <a:r>
              <a:t> </a:t>
            </a:r>
            <a:r>
              <a:rPr err="1"/>
              <a:t>kontroll</a:t>
            </a:r>
            <a:r>
              <a:t> </a:t>
            </a:r>
            <a:r>
              <a:rPr err="1"/>
              <a:t>över</a:t>
            </a:r>
            <a:r>
              <a:t> </a:t>
            </a:r>
            <a:r>
              <a:rPr err="1"/>
              <a:t>hur</a:t>
            </a:r>
            <a:r>
              <a:t> det du </a:t>
            </a:r>
            <a:r>
              <a:rPr err="1"/>
              <a:t>skrivit</a:t>
            </a:r>
            <a:r>
              <a:t> </a:t>
            </a:r>
            <a:r>
              <a:rPr err="1"/>
              <a:t>kan</a:t>
            </a:r>
            <a:r>
              <a:t> </a:t>
            </a:r>
            <a:r>
              <a:rPr err="1"/>
              <a:t>användas</a:t>
            </a:r>
            <a:r>
              <a:t> och </a:t>
            </a:r>
            <a:r>
              <a:rPr err="1"/>
              <a:t>vidarebefordras</a:t>
            </a:r>
            <a:r>
              <a:t>.</a:t>
            </a:r>
          </a:p>
          <a:p>
            <a:pPr>
              <a:spcBef>
                <a:spcPts val="0"/>
              </a:spcBef>
            </a:pPr>
            <a:r>
              <a:t>- Det du </a:t>
            </a:r>
            <a:r>
              <a:rPr err="1"/>
              <a:t>skrivit</a:t>
            </a:r>
            <a:r>
              <a:t> </a:t>
            </a:r>
            <a:r>
              <a:rPr err="1"/>
              <a:t>går</a:t>
            </a:r>
            <a:r>
              <a:t> </a:t>
            </a:r>
            <a:r>
              <a:rPr err="1"/>
              <a:t>inte</a:t>
            </a:r>
            <a:r>
              <a:t> att ta </a:t>
            </a:r>
            <a:r>
              <a:rPr err="1"/>
              <a:t>tillbaka</a:t>
            </a:r>
            <a:r>
              <a:t>.</a:t>
            </a:r>
          </a:p>
          <a:p>
            <a:pPr>
              <a:spcBef>
                <a:spcPts val="0"/>
              </a:spcBef>
            </a:pPr>
            <a:endParaRPr/>
          </a:p>
          <a:p>
            <a:pPr>
              <a:spcBef>
                <a:spcPts val="0"/>
              </a:spcBef>
            </a:pPr>
            <a:r>
              <a:rPr err="1"/>
              <a:t>Ett</a:t>
            </a:r>
            <a:r>
              <a:t> </a:t>
            </a:r>
            <a:r>
              <a:rPr err="1"/>
              <a:t>konkret</a:t>
            </a:r>
            <a:r>
              <a:t> </a:t>
            </a:r>
            <a:r>
              <a:rPr err="1"/>
              <a:t>exempel</a:t>
            </a:r>
            <a:r>
              <a:t>:</a:t>
            </a:r>
          </a:p>
          <a:p>
            <a:pPr>
              <a:spcBef>
                <a:spcPts val="0"/>
              </a:spcBef>
            </a:pPr>
            <a:r>
              <a:t>Tre </a:t>
            </a:r>
            <a:r>
              <a:rPr err="1"/>
              <a:t>inhyrda</a:t>
            </a:r>
            <a:r>
              <a:t> </a:t>
            </a:r>
            <a:r>
              <a:rPr err="1"/>
              <a:t>arbetstagare</a:t>
            </a:r>
            <a:r>
              <a:t> på Volvo </a:t>
            </a:r>
            <a:r>
              <a:rPr err="1"/>
              <a:t>lämnade</a:t>
            </a:r>
            <a:r>
              <a:t> </a:t>
            </a:r>
            <a:r>
              <a:rPr err="1"/>
              <a:t>negativa</a:t>
            </a:r>
            <a:r>
              <a:t> </a:t>
            </a:r>
            <a:r>
              <a:rPr err="1"/>
              <a:t>omdömen</a:t>
            </a:r>
            <a:r>
              <a:t> om </a:t>
            </a:r>
            <a:r>
              <a:rPr err="1"/>
              <a:t>företaget</a:t>
            </a:r>
            <a:r>
              <a:t> på Facebook. </a:t>
            </a:r>
            <a:r>
              <a:rPr err="1"/>
              <a:t>Följden</a:t>
            </a:r>
            <a:r>
              <a:t> </a:t>
            </a:r>
            <a:r>
              <a:rPr err="1"/>
              <a:t>blev</a:t>
            </a:r>
            <a:r>
              <a:t> att Volvo </a:t>
            </a:r>
            <a:r>
              <a:rPr err="1"/>
              <a:t>inte</a:t>
            </a:r>
            <a:r>
              <a:t> </a:t>
            </a:r>
            <a:r>
              <a:rPr err="1"/>
              <a:t>längre</a:t>
            </a:r>
            <a:r>
              <a:t> </a:t>
            </a:r>
            <a:r>
              <a:rPr err="1"/>
              <a:t>ville</a:t>
            </a:r>
            <a:r>
              <a:t> </a:t>
            </a:r>
            <a:r>
              <a:rPr err="1"/>
              <a:t>anlita</a:t>
            </a:r>
            <a:r>
              <a:t> de </a:t>
            </a:r>
            <a:r>
              <a:rPr err="1"/>
              <a:t>tre</a:t>
            </a:r>
            <a:r>
              <a:t> </a:t>
            </a:r>
            <a:r>
              <a:rPr err="1"/>
              <a:t>männen</a:t>
            </a:r>
            <a:r>
              <a:t>. </a:t>
            </a:r>
            <a:r>
              <a:rPr err="1"/>
              <a:t>Eftersom</a:t>
            </a:r>
            <a:r>
              <a:t> de var </a:t>
            </a:r>
            <a:r>
              <a:rPr err="1"/>
              <a:t>anställda</a:t>
            </a:r>
            <a:r>
              <a:t> av </a:t>
            </a:r>
            <a:r>
              <a:rPr err="1"/>
              <a:t>uthyrningsföretaget</a:t>
            </a:r>
            <a:r>
              <a:t> </a:t>
            </a:r>
            <a:r>
              <a:rPr err="1"/>
              <a:t>kunde</a:t>
            </a:r>
            <a:r>
              <a:t> </a:t>
            </a:r>
            <a:r>
              <a:rPr err="1"/>
              <a:t>någon</a:t>
            </a:r>
            <a:r>
              <a:t> </a:t>
            </a:r>
            <a:r>
              <a:rPr err="1"/>
              <a:t>rättslig</a:t>
            </a:r>
            <a:r>
              <a:t> </a:t>
            </a:r>
            <a:r>
              <a:rPr err="1"/>
              <a:t>prövning</a:t>
            </a:r>
            <a:r>
              <a:t> </a:t>
            </a:r>
            <a:r>
              <a:rPr err="1"/>
              <a:t>inte</a:t>
            </a:r>
            <a:r>
              <a:t> </a:t>
            </a:r>
            <a:r>
              <a:rPr err="1"/>
              <a:t>ske</a:t>
            </a:r>
            <a:r>
              <a:t> av </a:t>
            </a:r>
            <a:r>
              <a:rPr err="1"/>
              <a:t>deras</a:t>
            </a:r>
            <a:r>
              <a:t> </a:t>
            </a:r>
            <a:r>
              <a:rPr err="1"/>
              <a:t>uttalande</a:t>
            </a:r>
            <a:r>
              <a:t>. De hade </a:t>
            </a:r>
            <a:r>
              <a:rPr err="1"/>
              <a:t>ju</a:t>
            </a:r>
            <a:r>
              <a:t> </a:t>
            </a:r>
            <a:r>
              <a:rPr err="1"/>
              <a:t>inte</a:t>
            </a:r>
            <a:r>
              <a:t> </a:t>
            </a:r>
            <a:r>
              <a:rPr err="1"/>
              <a:t>kritiserat</a:t>
            </a:r>
            <a:r>
              <a:t> </a:t>
            </a:r>
            <a:r>
              <a:rPr err="1"/>
              <a:t>sitt</a:t>
            </a:r>
            <a:r>
              <a:t> </a:t>
            </a:r>
            <a:r>
              <a:rPr err="1"/>
              <a:t>eget</a:t>
            </a:r>
            <a:r>
              <a:t> </a:t>
            </a:r>
            <a:r>
              <a:rPr err="1"/>
              <a:t>företag</a:t>
            </a:r>
            <a:r>
              <a:t>.</a:t>
            </a:r>
          </a:p>
          <a:p>
            <a:pPr>
              <a:spcBef>
                <a:spcPts val="0"/>
              </a:spcBef>
            </a:pPr>
            <a:r>
              <a:rPr err="1"/>
              <a:t>Frågan</a:t>
            </a:r>
            <a:r>
              <a:t> om </a:t>
            </a:r>
            <a:r>
              <a:rPr err="1"/>
              <a:t>vad</a:t>
            </a:r>
            <a:r>
              <a:t> som </a:t>
            </a:r>
            <a:r>
              <a:rPr err="1"/>
              <a:t>hänt</a:t>
            </a:r>
            <a:r>
              <a:t> om de </a:t>
            </a:r>
            <a:r>
              <a:rPr err="1"/>
              <a:t>varit</a:t>
            </a:r>
            <a:r>
              <a:t> </a:t>
            </a:r>
            <a:r>
              <a:rPr err="1"/>
              <a:t>anställda</a:t>
            </a:r>
            <a:r>
              <a:t> av Volvo. Vissa </a:t>
            </a:r>
            <a:r>
              <a:rPr err="1"/>
              <a:t>jurister</a:t>
            </a:r>
            <a:r>
              <a:t> </a:t>
            </a:r>
            <a:r>
              <a:rPr err="1"/>
              <a:t>tror</a:t>
            </a:r>
            <a:r>
              <a:t> att de </a:t>
            </a:r>
            <a:r>
              <a:rPr err="1"/>
              <a:t>inte</a:t>
            </a:r>
            <a:r>
              <a:t> </a:t>
            </a:r>
            <a:r>
              <a:rPr err="1"/>
              <a:t>kunnat</a:t>
            </a:r>
            <a:r>
              <a:t> </a:t>
            </a:r>
            <a:r>
              <a:rPr err="1"/>
              <a:t>sägs</a:t>
            </a:r>
            <a:r>
              <a:t> upp, men </a:t>
            </a:r>
            <a:r>
              <a:rPr err="1"/>
              <a:t>andra</a:t>
            </a:r>
            <a:r>
              <a:t> </a:t>
            </a:r>
            <a:r>
              <a:rPr err="1"/>
              <a:t>kanske</a:t>
            </a:r>
            <a:r>
              <a:t> </a:t>
            </a:r>
            <a:r>
              <a:rPr err="1"/>
              <a:t>tycker</a:t>
            </a:r>
            <a:r>
              <a:t> </a:t>
            </a:r>
            <a:r>
              <a:rPr err="1"/>
              <a:t>annorlunda</a:t>
            </a:r>
            <a:r>
              <a:t>. </a:t>
            </a:r>
            <a:r>
              <a:rPr err="1"/>
              <a:t>Varje</a:t>
            </a:r>
            <a:r>
              <a:t> fall är </a:t>
            </a:r>
            <a:r>
              <a:rPr err="1"/>
              <a:t>unikt</a:t>
            </a:r>
            <a:r>
              <a:t> och </a:t>
            </a:r>
            <a:r>
              <a:rPr err="1"/>
              <a:t>avgörs</a:t>
            </a:r>
            <a:r>
              <a:t> från fall till fall.</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Shape 801"/>
          <p:cNvSpPr>
            <a:spLocks noGrp="1" noRot="1" noChangeAspect="1"/>
          </p:cNvSpPr>
          <p:nvPr>
            <p:ph type="sldImg"/>
          </p:nvPr>
        </p:nvSpPr>
        <p:spPr>
          <a:xfrm>
            <a:off x="381000" y="685800"/>
            <a:ext cx="6096000" cy="3429000"/>
          </a:xfrm>
          <a:prstGeom prst="rect">
            <a:avLst/>
          </a:prstGeom>
        </p:spPr>
        <p:txBody>
          <a:bodyPr/>
          <a:lstStyle/>
          <a:p>
            <a:endParaRPr/>
          </a:p>
        </p:txBody>
      </p:sp>
      <p:sp>
        <p:nvSpPr>
          <p:cNvPr id="802" name="Shape 80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noRot="1" noChangeAspect="1"/>
          </p:cNvSpPr>
          <p:nvPr>
            <p:ph type="sldImg"/>
          </p:nvPr>
        </p:nvSpPr>
        <p:spPr>
          <a:xfrm>
            <a:off x="381000" y="685800"/>
            <a:ext cx="6096000" cy="3429000"/>
          </a:xfrm>
          <a:prstGeom prst="rect">
            <a:avLst/>
          </a:prstGeom>
        </p:spPr>
        <p:txBody>
          <a:bodyPr/>
          <a:lstStyle/>
          <a:p>
            <a:endParaRPr/>
          </a:p>
        </p:txBody>
      </p:sp>
      <p:sp>
        <p:nvSpPr>
          <p:cNvPr id="812" name="Shape 81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7058358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Shape 959"/>
          <p:cNvSpPr>
            <a:spLocks noGrp="1" noRot="1" noChangeAspect="1"/>
          </p:cNvSpPr>
          <p:nvPr>
            <p:ph type="sldImg"/>
          </p:nvPr>
        </p:nvSpPr>
        <p:spPr>
          <a:xfrm>
            <a:off x="381000" y="685800"/>
            <a:ext cx="6096000" cy="3429000"/>
          </a:xfrm>
          <a:prstGeom prst="rect">
            <a:avLst/>
          </a:prstGeom>
        </p:spPr>
        <p:txBody>
          <a:bodyPr/>
          <a:lstStyle/>
          <a:p>
            <a:endParaRPr/>
          </a:p>
        </p:txBody>
      </p:sp>
      <p:sp>
        <p:nvSpPr>
          <p:cNvPr id="960" name="Shape 960"/>
          <p:cNvSpPr>
            <a:spLocks noGrp="1"/>
          </p:cNvSpPr>
          <p:nvPr>
            <p:ph type="body" sz="quarter" idx="1"/>
          </p:nvPr>
        </p:nvSpPr>
        <p:spPr>
          <a:prstGeom prst="rect">
            <a:avLst/>
          </a:prstGeom>
        </p:spPr>
        <p:txBody>
          <a:bodyPr/>
          <a:lstStyle/>
          <a:p>
            <a:pPr>
              <a:spcBef>
                <a:spcPts val="0"/>
              </a:spcBef>
              <a:defRPr b="1"/>
            </a:pPr>
            <a:r>
              <a:t>Använd dig av arbetsmiljöverkets folder, lämna gärna ett ex till läraren innan du går.</a:t>
            </a:r>
          </a:p>
          <a:p>
            <a:pPr>
              <a:spcBef>
                <a:spcPts val="0"/>
              </a:spcBef>
            </a:pPr>
            <a:r>
              <a:t> </a:t>
            </a:r>
          </a:p>
          <a:p>
            <a:pPr>
              <a:spcBef>
                <a:spcPts val="0"/>
              </a:spcBef>
              <a:defRPr u="sng"/>
            </a:pPr>
            <a:r>
              <a:t>Bland annat får den under 18 år:</a:t>
            </a:r>
          </a:p>
          <a:p>
            <a:pPr marL="171435" indent="-171435">
              <a:spcBef>
                <a:spcPts val="0"/>
              </a:spcBef>
              <a:buSzPct val="100000"/>
              <a:buChar char="-"/>
            </a:pPr>
            <a:r>
              <a:t>Inte utföra arbete som innebär särskilda risker. Riskbedömning ska göras. </a:t>
            </a:r>
          </a:p>
          <a:p>
            <a:pPr>
              <a:spcBef>
                <a:spcPts val="0"/>
              </a:spcBef>
            </a:pPr>
            <a:r>
              <a:t>Det kan efter riskbedömning exempelvis handla om att inte sitta själv i kassa. </a:t>
            </a:r>
          </a:p>
          <a:p>
            <a:pPr>
              <a:spcBef>
                <a:spcPts val="0"/>
              </a:spcBef>
            </a:pPr>
            <a:r>
              <a:t>- Aldrig transportera pengar utanför arbetsplatsen.       </a:t>
            </a:r>
          </a:p>
          <a:p>
            <a:pPr>
              <a:spcBef>
                <a:spcPts val="0"/>
              </a:spcBef>
            </a:pPr>
            <a:r>
              <a:t>- Max jobba 40 timmar per veckan.</a:t>
            </a:r>
          </a:p>
          <a:p>
            <a:pPr>
              <a:spcBef>
                <a:spcPts val="0"/>
              </a:spcBef>
            </a:pPr>
            <a:r>
              <a:t>- Har rätt till 12 timmars dygnsvila mellan arbetsdagarna.</a:t>
            </a:r>
          </a:p>
          <a:p>
            <a:pPr>
              <a:spcBef>
                <a:spcPts val="0"/>
              </a:spcBef>
            </a:pPr>
            <a:r>
              <a:t>- Får jobba högst 8 timmar per dygn.</a:t>
            </a:r>
          </a:p>
          <a:p>
            <a:pPr>
              <a:spcBef>
                <a:spcPts val="0"/>
              </a:spcBef>
            </a:pPr>
            <a:r>
              <a:t>- Tiden mellan kl. 22-06 eller kl. 23-07 ska vara fri från arbete. </a:t>
            </a:r>
          </a:p>
          <a:p>
            <a:pPr>
              <a:spcBef>
                <a:spcPts val="0"/>
              </a:spcBef>
            </a:pPr>
            <a:r>
              <a:t>- Har rätt till en sammanhängande rast på minst 30 minuter senast efter 4,5 timmars arbete.</a:t>
            </a:r>
          </a:p>
          <a:p>
            <a:pPr>
              <a:spcBef>
                <a:spcPts val="0"/>
              </a:spcBef>
            </a:pPr>
            <a:endParaRPr/>
          </a:p>
          <a:p>
            <a:pPr>
              <a:spcBef>
                <a:spcPts val="0"/>
              </a:spcBef>
              <a:defRPr u="sng"/>
            </a:pPr>
            <a:r>
              <a:t>För personer under 16 år gäller exempelvis också</a:t>
            </a:r>
            <a:r>
              <a:rPr u="none"/>
              <a:t>:</a:t>
            </a:r>
          </a:p>
          <a:p>
            <a:pPr marL="171435" indent="-171435">
              <a:spcBef>
                <a:spcPts val="0"/>
              </a:spcBef>
              <a:buSzPct val="100000"/>
              <a:buChar char="-"/>
            </a:pPr>
            <a:r>
              <a:t>Bara ha lätt och ofarligt arbete som inte innebär stort ansvarstagande eller risk för våld. </a:t>
            </a:r>
          </a:p>
          <a:p>
            <a:pPr>
              <a:spcBef>
                <a:spcPts val="0"/>
              </a:spcBef>
            </a:pPr>
            <a:r>
              <a:t>Riskbedömning ska göras. Det kan efter riskbedömning exempelvis handla om att inte sitta i kassa alls.</a:t>
            </a:r>
          </a:p>
          <a:p>
            <a:pPr>
              <a:spcBef>
                <a:spcPts val="0"/>
              </a:spcBef>
            </a:pPr>
            <a:r>
              <a:t>- Aldrig sälja åldersreglerade varor som snus, alkohol och tobak.  </a:t>
            </a:r>
          </a:p>
          <a:p>
            <a:pPr>
              <a:spcBef>
                <a:spcPts val="0"/>
              </a:spcBef>
            </a:pPr>
            <a:r>
              <a:t>- Max jobba 35 timmar per vecka. Max 12 timmar under skolvecka.  </a:t>
            </a:r>
          </a:p>
          <a:p>
            <a:pPr>
              <a:spcBef>
                <a:spcPts val="0"/>
              </a:spcBef>
            </a:pPr>
            <a:r>
              <a:t>- Max jobba 2 timmar per skoldag eller 7 timmar skolfri dag.</a:t>
            </a:r>
          </a:p>
          <a:p>
            <a:pPr>
              <a:spcBef>
                <a:spcPts val="0"/>
              </a:spcBef>
            </a:pPr>
            <a:r>
              <a:t>- Inte arbeta mellan kl. 20-06. </a:t>
            </a:r>
          </a:p>
          <a:p>
            <a:pPr>
              <a:spcBef>
                <a:spcPts val="0"/>
              </a:spcBef>
            </a:pPr>
            <a:endParaRPr/>
          </a:p>
          <a:p>
            <a:pPr>
              <a:spcBef>
                <a:spcPts val="0"/>
              </a:spcBef>
            </a:pPr>
            <a:r>
              <a:t>Barn under 13 år får inte arbeta. </a:t>
            </a:r>
          </a:p>
          <a:p>
            <a:pPr>
              <a:spcBef>
                <a:spcPts val="0"/>
              </a:spcBef>
            </a:pPr>
            <a:r>
              <a:t> </a:t>
            </a:r>
          </a:p>
          <a:p>
            <a:pPr>
              <a:spcBef>
                <a:spcPts val="0"/>
              </a:spcBef>
              <a:defRPr b="1"/>
            </a:pPr>
            <a:r>
              <a:t>Verktyg:</a:t>
            </a:r>
          </a:p>
          <a:p>
            <a:pPr>
              <a:spcBef>
                <a:spcPts val="0"/>
              </a:spcBef>
            </a:pPr>
            <a:r>
              <a:t>Arbetsmiljöverkets folder ”Så får barn och ungdomar arbeta”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7" name="Shape 967"/>
          <p:cNvSpPr>
            <a:spLocks noGrp="1" noRot="1" noChangeAspect="1"/>
          </p:cNvSpPr>
          <p:nvPr>
            <p:ph type="sldImg"/>
          </p:nvPr>
        </p:nvSpPr>
        <p:spPr>
          <a:xfrm>
            <a:off x="381000" y="685800"/>
            <a:ext cx="6096000" cy="3429000"/>
          </a:xfrm>
          <a:prstGeom prst="rect">
            <a:avLst/>
          </a:prstGeom>
        </p:spPr>
        <p:txBody>
          <a:bodyPr/>
          <a:lstStyle/>
          <a:p>
            <a:endParaRPr/>
          </a:p>
        </p:txBody>
      </p:sp>
      <p:sp>
        <p:nvSpPr>
          <p:cNvPr id="968" name="Shape 968"/>
          <p:cNvSpPr>
            <a:spLocks noGrp="1"/>
          </p:cNvSpPr>
          <p:nvPr>
            <p:ph type="body" sz="quarter" idx="1"/>
          </p:nvPr>
        </p:nvSpPr>
        <p:spPr>
          <a:prstGeom prst="rect">
            <a:avLst/>
          </a:prstGeom>
        </p:spPr>
        <p:txBody>
          <a:bodyPr/>
          <a:lstStyle/>
          <a:p>
            <a:r>
              <a:t>Prata om varför arbetslöshetsförsäkringen (a-kassan) är viktig. Utan a-kassan skulle många drabbas av ekonomisk kollaps vid arbetslöshet. Det skulle också tvinga många att acceptera löner och villkor som är mycket låga vilket skulle leda till lönedumpning. </a:t>
            </a:r>
          </a:p>
          <a:p>
            <a:r>
              <a:t>Som medlem i a-kassan kan du få ersättning från arbetslöshetsförsäkringen om du blir arbetslös.</a:t>
            </a:r>
          </a:p>
          <a:p>
            <a:r>
              <a:t>Du behöver gå med i a-kassan för att kunna ta del av den. </a:t>
            </a:r>
          </a:p>
          <a:p>
            <a:endParaRPr/>
          </a:p>
          <a:p>
            <a:pPr>
              <a:defRPr u="sng"/>
            </a:pPr>
            <a:r>
              <a:t>Varför är det är bra att vara med i både förbundet Handels och Handels a-kassa? </a:t>
            </a:r>
          </a:p>
          <a:p>
            <a:pPr>
              <a:defRPr u="sng"/>
            </a:pPr>
            <a:endParaRPr/>
          </a:p>
          <a:p>
            <a:pPr>
              <a:defRPr b="1"/>
            </a:pPr>
            <a:r>
              <a:t>Medlem enbart i Handelsanställdas förbund</a:t>
            </a:r>
          </a:p>
          <a:p>
            <a:r>
              <a:t>Väljer du att enbart vara medlem i förbundet har du rätt till råd, stöd och hjälp i frågor som rör jobbet. Vi arbetar för att det ska finnas kollektivavtal på din arbetsplats. Med kollektivavtal får du garanterad lägsta lön (utan tak för hur hög lönen får vara), lönehöjning varje år och högre pension. Du får även hjälp i förhandlingar på arbetsplatsen och ersättning om det blir strejk eller lockout (konfliktersättning). Därutöver får du även en bra hemförsäkring och olycksfallsförsäkring. Osv. </a:t>
            </a:r>
          </a:p>
          <a:p>
            <a:endParaRPr/>
          </a:p>
          <a:p>
            <a:pPr>
              <a:defRPr b="1"/>
            </a:pPr>
            <a:r>
              <a:t>Medlem i både Handelsanställdas förbund och a-kassa</a:t>
            </a:r>
          </a:p>
          <a:p>
            <a:r>
              <a:t>Att vara medlem i både förbundet och a-kassan ger dig tillgång Handels alla försäkringar och förmåner samt arbetslöshetsförsäkringen. Det innebär också att du får Handels inkomstförsäkring som gör att du kan skydda hela din lön vid arbetslöshet.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 name="Shape 983"/>
          <p:cNvSpPr>
            <a:spLocks noGrp="1" noRot="1" noChangeAspect="1"/>
          </p:cNvSpPr>
          <p:nvPr>
            <p:ph type="sldImg"/>
          </p:nvPr>
        </p:nvSpPr>
        <p:spPr>
          <a:xfrm>
            <a:off x="381000" y="685800"/>
            <a:ext cx="6096000" cy="3429000"/>
          </a:xfrm>
          <a:prstGeom prst="rect">
            <a:avLst/>
          </a:prstGeom>
        </p:spPr>
        <p:txBody>
          <a:bodyPr/>
          <a:lstStyle/>
          <a:p>
            <a:endParaRPr/>
          </a:p>
        </p:txBody>
      </p:sp>
      <p:sp>
        <p:nvSpPr>
          <p:cNvPr id="984" name="Shape 984"/>
          <p:cNvSpPr>
            <a:spLocks noGrp="1"/>
          </p:cNvSpPr>
          <p:nvPr>
            <p:ph type="body" sz="quarter" idx="1"/>
          </p:nvPr>
        </p:nvSpPr>
        <p:spPr>
          <a:prstGeom prst="rect">
            <a:avLst/>
          </a:prstGeom>
        </p:spPr>
        <p:txBody>
          <a:bodyPr/>
          <a:lstStyle/>
          <a:p>
            <a:r>
              <a:t>Hur väl vi håller ihop avgör vilken framgång vi når i det fackliga arbetet. Tillsammans är vi starka. </a:t>
            </a:r>
          </a:p>
          <a:p>
            <a:endParaRPr/>
          </a:p>
          <a:p>
            <a:r>
              <a:t>Arbetsgivaren behöver inte lyssna på enskilda anställda. Hen behöver inte heller lyssna på tjugo procent av de anställda, eller kanske inte ens fyrtio procent.  Men om sjuttio procent av de anställda håller ihop och exempelvis säger att vi lägger ned arbetet om vi inte får gehör för våra krav, då behöver arbetsgivaren lyssna. </a:t>
            </a:r>
          </a:p>
          <a:p>
            <a:endParaRPr/>
          </a:p>
          <a:p>
            <a:r>
              <a:t>Därför är det viktigt att vi som medlemmar i en fackförening håller ihop oavsett kön, hudfärg, sexuell läggning, religion, härkomst och så vidare. </a:t>
            </a:r>
          </a:p>
          <a:p>
            <a:endParaRPr/>
          </a:p>
          <a:p>
            <a:r>
              <a:t>Bilden visar en modell av ett företag. Företaget har en ägare och fyra anställda. Som anställda har Rahim, Lena, Kim och Per gemensamma intressen gentemot arbetsgivaren Karina. </a:t>
            </a:r>
            <a:br/>
            <a:endParaRPr/>
          </a:p>
          <a:p>
            <a:r>
              <a:t>Fackets grundidé är att arbetare har ett gemensamt intresse både på jobbet och i samhället. Om vi ska kunna förbättra våra arbetsvillkor och det samhälle vi lever i så behöver vi hålla ihop. </a:t>
            </a:r>
          </a:p>
          <a:p>
            <a:endParaRPr/>
          </a:p>
          <a:p>
            <a:r>
              <a:t>De som äger verksamheterna vi arbetar i är vår motpart och har ofta andra intressen än vad vi har.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 name="Shape 10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01" name="Shape 1001"/>
          <p:cNvSpPr>
            <a:spLocks noGrp="1"/>
          </p:cNvSpPr>
          <p:nvPr>
            <p:ph type="body" sz="quarter" idx="1"/>
          </p:nvPr>
        </p:nvSpPr>
        <p:spPr>
          <a:prstGeom prst="rect">
            <a:avLst/>
          </a:prstGeom>
        </p:spPr>
        <p:txBody>
          <a:bodyPr/>
          <a:lstStyle/>
          <a:p>
            <a:r>
              <a:t>Hur väl vi håller ihop avgör vilken framgång vi når i det fackliga arbetet. Tillsammans är vi starka. </a:t>
            </a:r>
          </a:p>
          <a:p>
            <a:endParaRPr/>
          </a:p>
          <a:p>
            <a:r>
              <a:t>Arbetsgivaren behöver inte lyssna på enskilda anställda. Hen behöver inte heller lyssna på tjugo procent av de anställda, eller kanske inte ens fyrtio procent.  Men om sjuttio procent av de anställda håller ihop och exempelvis säger att vi lägger ned arbetet om vi inte får gehör för våra krav, då behöver arbetsgivaren lyssna. </a:t>
            </a:r>
          </a:p>
          <a:p>
            <a:endParaRPr/>
          </a:p>
          <a:p>
            <a:r>
              <a:t>Därför är det viktigt att vi som medlemmar i en fackförening håller ihop oavsett kön, hudfärg, sexuell läggning, religion, härkomst och så vidare. </a:t>
            </a:r>
          </a:p>
          <a:p>
            <a:endParaRPr/>
          </a:p>
          <a:p>
            <a:r>
              <a:t>Bilden visar en modell av ett företag. Företaget har en ägare och fyra anställda. Som anställda har Rahim, Lena, Kim och Per gemensamma intressen gentemot arbetsgivaren Karina. </a:t>
            </a:r>
            <a:br/>
            <a:endParaRPr/>
          </a:p>
          <a:p>
            <a:r>
              <a:t>Fackets grundidé är att arbetare har ett gemensamt intresse både på jobbet och i samhället. Om vi ska kunna förbättra våra arbetsvillkor och det samhälle vi lever i så behöver vi hålla ihop. </a:t>
            </a:r>
          </a:p>
          <a:p>
            <a:endParaRPr/>
          </a:p>
          <a:p>
            <a:r>
              <a:t>De som äger verksamheterna vi arbetar i är vår motpart och har ofta andra intressen än vad vi har.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a:spLocks noGrp="1" noRot="1" noChangeAspect="1"/>
          </p:cNvSpPr>
          <p:nvPr>
            <p:ph type="sldImg"/>
          </p:nvPr>
        </p:nvSpPr>
        <p:spPr>
          <a:xfrm>
            <a:off x="381000" y="685800"/>
            <a:ext cx="6096000" cy="3429000"/>
          </a:xfrm>
          <a:prstGeom prst="rect">
            <a:avLst/>
          </a:prstGeom>
        </p:spPr>
        <p:txBody>
          <a:bodyPr/>
          <a:lstStyle/>
          <a:p>
            <a:endParaRPr/>
          </a:p>
        </p:txBody>
      </p:sp>
      <p:sp>
        <p:nvSpPr>
          <p:cNvPr id="1077" name="Shape 1077"/>
          <p:cNvSpPr>
            <a:spLocks noGrp="1"/>
          </p:cNvSpPr>
          <p:nvPr>
            <p:ph type="body" sz="quarter" idx="1"/>
          </p:nvPr>
        </p:nvSpPr>
        <p:spPr>
          <a:prstGeom prst="rect">
            <a:avLst/>
          </a:prstGeom>
        </p:spPr>
        <p:txBody>
          <a:bodyPr/>
          <a:lstStyle/>
          <a:p>
            <a:r>
              <a:rPr dirty="0" err="1"/>
              <a:t>Summera</a:t>
            </a:r>
            <a:r>
              <a:rPr dirty="0"/>
              <a:t> </a:t>
            </a:r>
            <a:r>
              <a:rPr dirty="0" err="1"/>
              <a:t>viktiga</a:t>
            </a:r>
            <a:r>
              <a:rPr dirty="0"/>
              <a:t> saker </a:t>
            </a:r>
            <a:r>
              <a:rPr dirty="0" err="1"/>
              <a:t>som</a:t>
            </a:r>
            <a:r>
              <a:rPr dirty="0"/>
              <a:t> du </a:t>
            </a:r>
            <a:r>
              <a:rPr dirty="0" err="1"/>
              <a:t>vill</a:t>
            </a:r>
            <a:r>
              <a:rPr dirty="0"/>
              <a:t> </a:t>
            </a:r>
            <a:r>
              <a:rPr dirty="0" err="1"/>
              <a:t>att</a:t>
            </a:r>
            <a:r>
              <a:rPr dirty="0"/>
              <a:t> </a:t>
            </a:r>
            <a:r>
              <a:rPr dirty="0" err="1"/>
              <a:t>eleverna</a:t>
            </a:r>
            <a:r>
              <a:rPr dirty="0"/>
              <a:t> tar med sig. </a:t>
            </a:r>
            <a:r>
              <a:rPr dirty="0" err="1"/>
              <a:t>Exempelvis</a:t>
            </a:r>
            <a:r>
              <a:rPr dirty="0"/>
              <a:t>:</a:t>
            </a:r>
          </a:p>
          <a:p>
            <a:endParaRPr dirty="0"/>
          </a:p>
          <a:p>
            <a:pPr>
              <a:defRPr b="1"/>
            </a:pPr>
            <a:r>
              <a:rPr dirty="0" err="1"/>
              <a:t>Kollektivavtal</a:t>
            </a:r>
            <a:r>
              <a:rPr b="0" dirty="0"/>
              <a:t>. Kolla </a:t>
            </a:r>
            <a:r>
              <a:rPr b="0" dirty="0" err="1"/>
              <a:t>så</a:t>
            </a:r>
            <a:r>
              <a:rPr b="0" dirty="0"/>
              <a:t> </a:t>
            </a:r>
            <a:r>
              <a:rPr b="0" dirty="0" err="1"/>
              <a:t>att</a:t>
            </a:r>
            <a:r>
              <a:rPr b="0" dirty="0"/>
              <a:t> det </a:t>
            </a:r>
            <a:r>
              <a:rPr b="0" dirty="0" err="1"/>
              <a:t>finns</a:t>
            </a:r>
            <a:r>
              <a:rPr b="0" dirty="0"/>
              <a:t> </a:t>
            </a:r>
            <a:r>
              <a:rPr b="0" dirty="0" err="1"/>
              <a:t>kollektivavtal</a:t>
            </a:r>
            <a:r>
              <a:rPr b="0" dirty="0"/>
              <a:t> på </a:t>
            </a:r>
            <a:r>
              <a:rPr b="0" dirty="0" err="1"/>
              <a:t>arbetsplatsen</a:t>
            </a:r>
            <a:r>
              <a:rPr b="0" dirty="0"/>
              <a:t> du ska </a:t>
            </a:r>
            <a:r>
              <a:rPr b="0" dirty="0" err="1"/>
              <a:t>jobba</a:t>
            </a:r>
            <a:r>
              <a:rPr b="0" dirty="0"/>
              <a:t> på. </a:t>
            </a:r>
            <a:r>
              <a:rPr b="0" dirty="0" err="1"/>
              <a:t>Då</a:t>
            </a:r>
            <a:r>
              <a:rPr b="0" dirty="0"/>
              <a:t> </a:t>
            </a:r>
            <a:r>
              <a:rPr b="0" dirty="0" err="1"/>
              <a:t>får</a:t>
            </a:r>
            <a:r>
              <a:rPr b="0" dirty="0"/>
              <a:t> du </a:t>
            </a:r>
            <a:r>
              <a:rPr b="0" dirty="0" err="1"/>
              <a:t>en</a:t>
            </a:r>
            <a:r>
              <a:rPr b="0" dirty="0"/>
              <a:t> </a:t>
            </a:r>
            <a:r>
              <a:rPr b="0" dirty="0" err="1"/>
              <a:t>schyst</a:t>
            </a:r>
            <a:r>
              <a:rPr b="0" dirty="0"/>
              <a:t> </a:t>
            </a:r>
            <a:r>
              <a:rPr b="0" dirty="0" err="1"/>
              <a:t>lön</a:t>
            </a:r>
            <a:r>
              <a:rPr b="0" dirty="0"/>
              <a:t> och </a:t>
            </a:r>
            <a:r>
              <a:rPr b="0" dirty="0" err="1"/>
              <a:t>rätt</a:t>
            </a:r>
            <a:r>
              <a:rPr b="0" dirty="0"/>
              <a:t> till </a:t>
            </a:r>
            <a:r>
              <a:rPr b="0" dirty="0" err="1"/>
              <a:t>andra</a:t>
            </a:r>
            <a:r>
              <a:rPr b="0" dirty="0"/>
              <a:t> </a:t>
            </a:r>
            <a:r>
              <a:rPr b="0" dirty="0" err="1"/>
              <a:t>ersättningar</a:t>
            </a:r>
            <a:r>
              <a:rPr b="0" dirty="0"/>
              <a:t>. </a:t>
            </a:r>
          </a:p>
          <a:p>
            <a:endParaRPr b="0" dirty="0"/>
          </a:p>
          <a:p>
            <a:pPr>
              <a:defRPr b="1"/>
            </a:pPr>
            <a:r>
              <a:rPr dirty="0" err="1"/>
              <a:t>Anställningsbevis</a:t>
            </a:r>
            <a:r>
              <a:rPr b="0" dirty="0"/>
              <a:t>. Se till </a:t>
            </a:r>
            <a:r>
              <a:rPr b="0" dirty="0" err="1"/>
              <a:t>att</a:t>
            </a:r>
            <a:r>
              <a:rPr b="0" dirty="0"/>
              <a:t> </a:t>
            </a:r>
            <a:r>
              <a:rPr b="0" dirty="0" err="1"/>
              <a:t>få</a:t>
            </a:r>
            <a:r>
              <a:rPr b="0" dirty="0"/>
              <a:t> </a:t>
            </a:r>
            <a:r>
              <a:rPr b="0" dirty="0" err="1"/>
              <a:t>ett</a:t>
            </a:r>
            <a:r>
              <a:rPr b="0" dirty="0"/>
              <a:t> </a:t>
            </a:r>
            <a:r>
              <a:rPr b="0" dirty="0" err="1"/>
              <a:t>anställningsbevis</a:t>
            </a:r>
            <a:r>
              <a:rPr b="0" dirty="0"/>
              <a:t> </a:t>
            </a:r>
            <a:r>
              <a:rPr b="0" dirty="0" err="1"/>
              <a:t>så</a:t>
            </a:r>
            <a:r>
              <a:rPr b="0" dirty="0"/>
              <a:t> du vet under </a:t>
            </a:r>
            <a:r>
              <a:rPr b="0" dirty="0" err="1"/>
              <a:t>vilka</a:t>
            </a:r>
            <a:r>
              <a:rPr b="0" dirty="0"/>
              <a:t> </a:t>
            </a:r>
            <a:r>
              <a:rPr b="0" dirty="0" err="1"/>
              <a:t>villkor</a:t>
            </a:r>
            <a:r>
              <a:rPr b="0" dirty="0"/>
              <a:t> (</a:t>
            </a:r>
            <a:r>
              <a:rPr b="0" dirty="0" err="1"/>
              <a:t>antal</a:t>
            </a:r>
            <a:r>
              <a:rPr b="0" dirty="0"/>
              <a:t> </a:t>
            </a:r>
            <a:r>
              <a:rPr b="0" dirty="0" err="1"/>
              <a:t>timmar</a:t>
            </a:r>
            <a:r>
              <a:rPr b="0" dirty="0"/>
              <a:t>, </a:t>
            </a:r>
            <a:r>
              <a:rPr b="0" dirty="0" err="1"/>
              <a:t>lön</a:t>
            </a:r>
            <a:r>
              <a:rPr b="0" dirty="0"/>
              <a:t> med </a:t>
            </a:r>
            <a:r>
              <a:rPr b="0" dirty="0" err="1"/>
              <a:t>mera</a:t>
            </a:r>
            <a:r>
              <a:rPr b="0" dirty="0"/>
              <a:t>) du </a:t>
            </a:r>
            <a:r>
              <a:rPr b="0" dirty="0" err="1"/>
              <a:t>är</a:t>
            </a:r>
            <a:r>
              <a:rPr b="0" dirty="0"/>
              <a:t> </a:t>
            </a:r>
            <a:r>
              <a:rPr b="0" dirty="0" err="1"/>
              <a:t>anställd</a:t>
            </a:r>
            <a:r>
              <a:rPr b="0" dirty="0"/>
              <a:t> och </a:t>
            </a:r>
            <a:r>
              <a:rPr b="0" dirty="0" err="1"/>
              <a:t>att</a:t>
            </a:r>
            <a:r>
              <a:rPr b="0" dirty="0"/>
              <a:t> du </a:t>
            </a:r>
            <a:r>
              <a:rPr b="0" dirty="0" err="1"/>
              <a:t>faktiskt</a:t>
            </a:r>
            <a:r>
              <a:rPr b="0" dirty="0"/>
              <a:t> </a:t>
            </a:r>
            <a:r>
              <a:rPr b="0" dirty="0" err="1"/>
              <a:t>har</a:t>
            </a:r>
            <a:r>
              <a:rPr b="0" dirty="0"/>
              <a:t> </a:t>
            </a:r>
            <a:r>
              <a:rPr b="0" dirty="0" err="1"/>
              <a:t>en</a:t>
            </a:r>
            <a:r>
              <a:rPr b="0" dirty="0"/>
              <a:t> </a:t>
            </a:r>
            <a:r>
              <a:rPr b="0" dirty="0" err="1"/>
              <a:t>anställning</a:t>
            </a:r>
            <a:r>
              <a:rPr b="0" dirty="0"/>
              <a:t>.</a:t>
            </a:r>
          </a:p>
          <a:p>
            <a:endParaRPr b="0" dirty="0"/>
          </a:p>
          <a:p>
            <a:pPr>
              <a:defRPr b="1"/>
            </a:pPr>
            <a:r>
              <a:rPr dirty="0" err="1"/>
              <a:t>Lönebesked</a:t>
            </a:r>
            <a:r>
              <a:rPr b="0" dirty="0"/>
              <a:t>. Du ska </a:t>
            </a:r>
            <a:r>
              <a:rPr b="0" dirty="0" err="1"/>
              <a:t>få</a:t>
            </a:r>
            <a:r>
              <a:rPr b="0" dirty="0"/>
              <a:t> </a:t>
            </a:r>
            <a:r>
              <a:rPr b="0" dirty="0" err="1"/>
              <a:t>lönebesked</a:t>
            </a:r>
            <a:r>
              <a:rPr b="0" dirty="0"/>
              <a:t> </a:t>
            </a:r>
            <a:r>
              <a:rPr b="0" dirty="0" err="1"/>
              <a:t>i</a:t>
            </a:r>
            <a:r>
              <a:rPr b="0" dirty="0"/>
              <a:t> </a:t>
            </a:r>
            <a:r>
              <a:rPr b="0" dirty="0" err="1"/>
              <a:t>samband</a:t>
            </a:r>
            <a:r>
              <a:rPr b="0" dirty="0"/>
              <a:t> med </a:t>
            </a:r>
            <a:r>
              <a:rPr b="0" dirty="0" err="1"/>
              <a:t>lönen</a:t>
            </a:r>
            <a:r>
              <a:rPr b="0" dirty="0"/>
              <a:t>. </a:t>
            </a:r>
            <a:r>
              <a:rPr b="0" dirty="0" err="1"/>
              <a:t>Där</a:t>
            </a:r>
            <a:r>
              <a:rPr b="0" dirty="0"/>
              <a:t> </a:t>
            </a:r>
            <a:r>
              <a:rPr b="0" dirty="0" err="1"/>
              <a:t>står</a:t>
            </a:r>
            <a:r>
              <a:rPr b="0" dirty="0"/>
              <a:t> </a:t>
            </a:r>
            <a:r>
              <a:rPr b="0" dirty="0" err="1"/>
              <a:t>hur</a:t>
            </a:r>
            <a:r>
              <a:rPr b="0" dirty="0"/>
              <a:t> </a:t>
            </a:r>
            <a:r>
              <a:rPr b="0" dirty="0" err="1"/>
              <a:t>många</a:t>
            </a:r>
            <a:r>
              <a:rPr b="0" dirty="0"/>
              <a:t> </a:t>
            </a:r>
            <a:r>
              <a:rPr b="0" dirty="0" err="1"/>
              <a:t>timmar</a:t>
            </a:r>
            <a:r>
              <a:rPr b="0" dirty="0"/>
              <a:t> du </a:t>
            </a:r>
            <a:r>
              <a:rPr b="0" dirty="0" err="1"/>
              <a:t>arbetat</a:t>
            </a:r>
            <a:r>
              <a:rPr b="0" dirty="0"/>
              <a:t>, </a:t>
            </a:r>
            <a:r>
              <a:rPr b="0" dirty="0" err="1"/>
              <a:t>lönen</a:t>
            </a:r>
            <a:r>
              <a:rPr b="0" dirty="0"/>
              <a:t> och </a:t>
            </a:r>
            <a:r>
              <a:rPr b="0" dirty="0" err="1"/>
              <a:t>övriga</a:t>
            </a:r>
            <a:r>
              <a:rPr b="0" dirty="0"/>
              <a:t> </a:t>
            </a:r>
            <a:r>
              <a:rPr b="0" dirty="0" err="1"/>
              <a:t>ersättningar</a:t>
            </a:r>
            <a:r>
              <a:rPr b="0" dirty="0"/>
              <a:t> </a:t>
            </a:r>
            <a:r>
              <a:rPr b="0" dirty="0" err="1"/>
              <a:t>som</a:t>
            </a:r>
            <a:r>
              <a:rPr b="0" dirty="0"/>
              <a:t> </a:t>
            </a:r>
            <a:r>
              <a:rPr b="0" dirty="0" err="1"/>
              <a:t>ob</a:t>
            </a:r>
            <a:r>
              <a:rPr b="0" dirty="0"/>
              <a:t>- och </a:t>
            </a:r>
            <a:r>
              <a:rPr b="0" dirty="0" err="1"/>
              <a:t>semesterersättning</a:t>
            </a:r>
            <a:r>
              <a:rPr b="0" dirty="0"/>
              <a:t>. </a:t>
            </a:r>
            <a:r>
              <a:rPr b="0" dirty="0" err="1"/>
              <a:t>Där</a:t>
            </a:r>
            <a:r>
              <a:rPr b="0" dirty="0"/>
              <a:t> ser du </a:t>
            </a:r>
            <a:r>
              <a:rPr b="0" dirty="0" err="1"/>
              <a:t>också</a:t>
            </a:r>
            <a:r>
              <a:rPr b="0" dirty="0"/>
              <a:t> </a:t>
            </a:r>
            <a:r>
              <a:rPr b="0" dirty="0" err="1"/>
              <a:t>att</a:t>
            </a:r>
            <a:r>
              <a:rPr b="0" dirty="0"/>
              <a:t> </a:t>
            </a:r>
            <a:r>
              <a:rPr b="0" dirty="0" err="1"/>
              <a:t>arbetsgivaren</a:t>
            </a:r>
            <a:r>
              <a:rPr b="0" dirty="0"/>
              <a:t> </a:t>
            </a:r>
            <a:r>
              <a:rPr b="0" dirty="0" err="1"/>
              <a:t>dragit</a:t>
            </a:r>
            <a:r>
              <a:rPr b="0" dirty="0"/>
              <a:t> </a:t>
            </a:r>
            <a:r>
              <a:rPr b="0" dirty="0" err="1"/>
              <a:t>skatt</a:t>
            </a:r>
            <a:r>
              <a:rPr b="0" dirty="0"/>
              <a:t>.</a:t>
            </a:r>
          </a:p>
          <a:p>
            <a:endParaRPr b="0" dirty="0"/>
          </a:p>
          <a:p>
            <a:pPr>
              <a:defRPr b="1"/>
            </a:pPr>
            <a:r>
              <a:rPr dirty="0" err="1"/>
              <a:t>Arbetsintyg</a:t>
            </a:r>
            <a:r>
              <a:rPr b="0" dirty="0"/>
              <a:t>. </a:t>
            </a:r>
            <a:r>
              <a:rPr b="0" dirty="0" err="1"/>
              <a:t>När</a:t>
            </a:r>
            <a:r>
              <a:rPr b="0" dirty="0"/>
              <a:t> du </a:t>
            </a:r>
            <a:r>
              <a:rPr b="0" dirty="0" err="1"/>
              <a:t>slutar</a:t>
            </a:r>
            <a:r>
              <a:rPr b="0" dirty="0"/>
              <a:t> </a:t>
            </a:r>
            <a:r>
              <a:rPr b="0" dirty="0" err="1"/>
              <a:t>jobbar</a:t>
            </a:r>
            <a:r>
              <a:rPr b="0" dirty="0"/>
              <a:t> ska du be om </a:t>
            </a:r>
            <a:r>
              <a:rPr b="0" dirty="0" err="1"/>
              <a:t>ett</a:t>
            </a:r>
            <a:r>
              <a:rPr b="0" dirty="0"/>
              <a:t> </a:t>
            </a:r>
            <a:r>
              <a:rPr b="0" dirty="0" err="1"/>
              <a:t>arbetsintyg</a:t>
            </a:r>
            <a:r>
              <a:rPr b="0" dirty="0"/>
              <a:t>. Det </a:t>
            </a:r>
            <a:r>
              <a:rPr b="0" dirty="0" err="1"/>
              <a:t>är</a:t>
            </a:r>
            <a:r>
              <a:rPr b="0" dirty="0"/>
              <a:t> bra </a:t>
            </a:r>
            <a:r>
              <a:rPr b="0" dirty="0" err="1"/>
              <a:t>att</a:t>
            </a:r>
            <a:r>
              <a:rPr b="0" dirty="0"/>
              <a:t> ha </a:t>
            </a:r>
            <a:r>
              <a:rPr b="0" dirty="0" err="1"/>
              <a:t>som</a:t>
            </a:r>
            <a:r>
              <a:rPr b="0" dirty="0"/>
              <a:t> </a:t>
            </a:r>
            <a:r>
              <a:rPr b="0" dirty="0" err="1"/>
              <a:t>en</a:t>
            </a:r>
            <a:r>
              <a:rPr b="0" dirty="0"/>
              <a:t> merit för </a:t>
            </a:r>
            <a:r>
              <a:rPr b="0" dirty="0" err="1"/>
              <a:t>framtida</a:t>
            </a:r>
            <a:r>
              <a:rPr b="0" dirty="0"/>
              <a:t> </a:t>
            </a:r>
            <a:r>
              <a:rPr b="0" dirty="0" err="1"/>
              <a:t>jobb</a:t>
            </a:r>
            <a:r>
              <a:rPr b="0" dirty="0"/>
              <a:t>.</a:t>
            </a:r>
          </a:p>
          <a:p>
            <a:endParaRPr b="0" dirty="0"/>
          </a:p>
          <a:p>
            <a:pPr>
              <a:defRPr b="1"/>
            </a:pPr>
            <a:r>
              <a:rPr dirty="0" err="1"/>
              <a:t>Försäkringar</a:t>
            </a:r>
            <a:r>
              <a:rPr b="0" dirty="0"/>
              <a:t>.</a:t>
            </a:r>
            <a:r>
              <a:rPr dirty="0"/>
              <a:t> </a:t>
            </a:r>
            <a:r>
              <a:rPr b="0" dirty="0"/>
              <a:t>Ett bra </a:t>
            </a:r>
            <a:r>
              <a:rPr b="0" dirty="0" err="1"/>
              <a:t>sätt</a:t>
            </a:r>
            <a:r>
              <a:rPr b="0" dirty="0"/>
              <a:t> </a:t>
            </a:r>
            <a:r>
              <a:rPr b="0" dirty="0" err="1"/>
              <a:t>att</a:t>
            </a:r>
            <a:r>
              <a:rPr b="0" dirty="0"/>
              <a:t> </a:t>
            </a:r>
            <a:r>
              <a:rPr b="0" dirty="0" err="1"/>
              <a:t>vara</a:t>
            </a:r>
            <a:r>
              <a:rPr b="0" dirty="0"/>
              <a:t> </a:t>
            </a:r>
            <a:r>
              <a:rPr b="0" dirty="0" err="1"/>
              <a:t>säker</a:t>
            </a:r>
            <a:r>
              <a:rPr b="0" dirty="0"/>
              <a:t> på </a:t>
            </a:r>
            <a:r>
              <a:rPr b="0" dirty="0" err="1"/>
              <a:t>att</a:t>
            </a:r>
            <a:r>
              <a:rPr b="0" dirty="0"/>
              <a:t> du </a:t>
            </a:r>
            <a:r>
              <a:rPr b="0" dirty="0" err="1"/>
              <a:t>är</a:t>
            </a:r>
            <a:r>
              <a:rPr b="0" dirty="0"/>
              <a:t> </a:t>
            </a:r>
            <a:r>
              <a:rPr b="0" dirty="0" err="1"/>
              <a:t>försäkrad</a:t>
            </a:r>
            <a:r>
              <a:rPr b="0" dirty="0"/>
              <a:t> </a:t>
            </a:r>
            <a:r>
              <a:rPr b="0" dirty="0" err="1"/>
              <a:t>är</a:t>
            </a:r>
            <a:r>
              <a:rPr b="0" dirty="0"/>
              <a:t> </a:t>
            </a:r>
            <a:r>
              <a:rPr b="0" dirty="0" err="1"/>
              <a:t>att</a:t>
            </a:r>
            <a:r>
              <a:rPr b="0" dirty="0"/>
              <a:t> </a:t>
            </a:r>
            <a:r>
              <a:rPr b="0" dirty="0" err="1"/>
              <a:t>jobba</a:t>
            </a:r>
            <a:r>
              <a:rPr b="0" dirty="0"/>
              <a:t> på </a:t>
            </a:r>
            <a:r>
              <a:rPr b="0" dirty="0" err="1"/>
              <a:t>en</a:t>
            </a:r>
            <a:r>
              <a:rPr b="0" dirty="0"/>
              <a:t> </a:t>
            </a:r>
            <a:r>
              <a:rPr b="0" dirty="0" err="1"/>
              <a:t>arbetsplats</a:t>
            </a:r>
            <a:r>
              <a:rPr b="0" dirty="0"/>
              <a:t> med </a:t>
            </a:r>
            <a:r>
              <a:rPr b="0" dirty="0" err="1"/>
              <a:t>kollektivavtal</a:t>
            </a:r>
            <a:r>
              <a:rPr b="0" dirty="0"/>
              <a:t>. </a:t>
            </a:r>
          </a:p>
          <a:p>
            <a:endParaRPr b="0" dirty="0"/>
          </a:p>
          <a:p>
            <a:pPr>
              <a:defRPr b="1"/>
            </a:pPr>
            <a:r>
              <a:rPr dirty="0" err="1"/>
              <a:t>Semesterersättning</a:t>
            </a:r>
            <a:r>
              <a:rPr b="0" dirty="0"/>
              <a:t>. </a:t>
            </a:r>
            <a:r>
              <a:rPr b="0" dirty="0" err="1"/>
              <a:t>Enligt</a:t>
            </a:r>
            <a:r>
              <a:rPr b="0" dirty="0"/>
              <a:t> lag </a:t>
            </a:r>
            <a:r>
              <a:rPr b="0" dirty="0" err="1"/>
              <a:t>har</a:t>
            </a:r>
            <a:r>
              <a:rPr b="0" dirty="0"/>
              <a:t> du </a:t>
            </a:r>
            <a:r>
              <a:rPr b="0" dirty="0" err="1"/>
              <a:t>alltid</a:t>
            </a:r>
            <a:r>
              <a:rPr b="0" dirty="0"/>
              <a:t> </a:t>
            </a:r>
            <a:r>
              <a:rPr b="0" dirty="0" err="1"/>
              <a:t>rätt</a:t>
            </a:r>
            <a:r>
              <a:rPr b="0" dirty="0"/>
              <a:t> till </a:t>
            </a:r>
            <a:r>
              <a:rPr b="0" dirty="0" err="1"/>
              <a:t>semesterersättning</a:t>
            </a:r>
            <a:r>
              <a:rPr b="0" dirty="0"/>
              <a:t>, den ska </a:t>
            </a:r>
            <a:r>
              <a:rPr b="0" dirty="0" err="1"/>
              <a:t>vara</a:t>
            </a:r>
            <a:r>
              <a:rPr b="0" dirty="0"/>
              <a:t> </a:t>
            </a:r>
            <a:r>
              <a:rPr b="0" dirty="0" err="1"/>
              <a:t>minst</a:t>
            </a:r>
            <a:r>
              <a:rPr b="0" dirty="0"/>
              <a:t> 12 </a:t>
            </a:r>
            <a:r>
              <a:rPr b="0" dirty="0" err="1"/>
              <a:t>procent</a:t>
            </a:r>
            <a:r>
              <a:rPr b="0" dirty="0"/>
              <a:t> och ska </a:t>
            </a:r>
            <a:r>
              <a:rPr b="0" dirty="0" err="1"/>
              <a:t>inte</a:t>
            </a:r>
            <a:r>
              <a:rPr b="0" dirty="0"/>
              <a:t> </a:t>
            </a:r>
            <a:r>
              <a:rPr b="0" dirty="0" err="1"/>
              <a:t>vara</a:t>
            </a:r>
            <a:r>
              <a:rPr b="0" dirty="0"/>
              <a:t> </a:t>
            </a:r>
            <a:r>
              <a:rPr b="0" dirty="0" err="1"/>
              <a:t>inbakad</a:t>
            </a:r>
            <a:r>
              <a:rPr b="0" dirty="0"/>
              <a:t> </a:t>
            </a:r>
            <a:r>
              <a:rPr b="0" dirty="0" err="1"/>
              <a:t>i</a:t>
            </a:r>
            <a:r>
              <a:rPr b="0" dirty="0"/>
              <a:t> </a:t>
            </a:r>
            <a:r>
              <a:rPr b="0" dirty="0" err="1"/>
              <a:t>timlönen</a:t>
            </a:r>
            <a:r>
              <a:rPr b="0" dirty="0"/>
              <a:t>. 13 </a:t>
            </a:r>
            <a:r>
              <a:rPr b="0" dirty="0" err="1"/>
              <a:t>procent</a:t>
            </a:r>
            <a:r>
              <a:rPr b="0" dirty="0"/>
              <a:t> om du </a:t>
            </a:r>
            <a:r>
              <a:rPr b="0" dirty="0" err="1"/>
              <a:t>jobbar</a:t>
            </a:r>
            <a:r>
              <a:rPr b="0" dirty="0"/>
              <a:t> </a:t>
            </a:r>
            <a:r>
              <a:rPr b="0" dirty="0" err="1"/>
              <a:t>i</a:t>
            </a:r>
            <a:r>
              <a:rPr b="0" dirty="0"/>
              <a:t> </a:t>
            </a:r>
            <a:r>
              <a:rPr b="0" dirty="0" err="1"/>
              <a:t>en</a:t>
            </a:r>
            <a:r>
              <a:rPr b="0" dirty="0"/>
              <a:t> </a:t>
            </a:r>
            <a:r>
              <a:rPr b="0" dirty="0" err="1"/>
              <a:t>butik</a:t>
            </a:r>
            <a:r>
              <a:rPr b="0" dirty="0"/>
              <a:t>/</a:t>
            </a:r>
            <a:r>
              <a:rPr b="0" dirty="0" err="1"/>
              <a:t>salong</a:t>
            </a:r>
            <a:r>
              <a:rPr b="0" dirty="0"/>
              <a:t> med </a:t>
            </a:r>
            <a:r>
              <a:rPr b="0" dirty="0" err="1"/>
              <a:t>kollektivavtal</a:t>
            </a:r>
            <a:r>
              <a:rPr b="0" dirty="0"/>
              <a:t>.</a:t>
            </a:r>
          </a:p>
          <a:p>
            <a:endParaRPr b="0" dirty="0"/>
          </a:p>
          <a:p>
            <a:pPr>
              <a:defRPr b="1"/>
            </a:pPr>
            <a:r>
              <a:rPr dirty="0"/>
              <a:t>Rast och paus</a:t>
            </a:r>
            <a:r>
              <a:rPr b="0" dirty="0"/>
              <a:t>. Du </a:t>
            </a:r>
            <a:r>
              <a:rPr b="0" dirty="0" err="1"/>
              <a:t>har</a:t>
            </a:r>
            <a:r>
              <a:rPr b="0" dirty="0"/>
              <a:t> </a:t>
            </a:r>
            <a:r>
              <a:rPr b="0" dirty="0" err="1"/>
              <a:t>rätt</a:t>
            </a:r>
            <a:r>
              <a:rPr b="0" dirty="0"/>
              <a:t> till de pauser </a:t>
            </a:r>
            <a:r>
              <a:rPr b="0" dirty="0" err="1"/>
              <a:t>som</a:t>
            </a:r>
            <a:r>
              <a:rPr b="0" dirty="0"/>
              <a:t> </a:t>
            </a:r>
            <a:r>
              <a:rPr b="0" dirty="0" err="1"/>
              <a:t>arbetet</a:t>
            </a:r>
            <a:r>
              <a:rPr b="0" dirty="0"/>
              <a:t> </a:t>
            </a:r>
            <a:r>
              <a:rPr b="0" dirty="0" err="1"/>
              <a:t>kräver</a:t>
            </a:r>
            <a:r>
              <a:rPr b="0" dirty="0"/>
              <a:t>. </a:t>
            </a:r>
            <a:r>
              <a:rPr b="0" dirty="0" err="1"/>
              <a:t>Efter</a:t>
            </a:r>
            <a:r>
              <a:rPr b="0" dirty="0"/>
              <a:t> fem </a:t>
            </a:r>
            <a:r>
              <a:rPr b="0" dirty="0" err="1"/>
              <a:t>timmar</a:t>
            </a:r>
            <a:r>
              <a:rPr b="0" dirty="0"/>
              <a:t> </a:t>
            </a:r>
            <a:r>
              <a:rPr b="0" dirty="0" err="1"/>
              <a:t>har</a:t>
            </a:r>
            <a:r>
              <a:rPr b="0" dirty="0"/>
              <a:t> du </a:t>
            </a:r>
            <a:r>
              <a:rPr b="0" dirty="0" err="1"/>
              <a:t>också</a:t>
            </a:r>
            <a:r>
              <a:rPr b="0" dirty="0"/>
              <a:t> </a:t>
            </a:r>
            <a:r>
              <a:rPr b="0" dirty="0" err="1"/>
              <a:t>rätt</a:t>
            </a:r>
            <a:r>
              <a:rPr b="0" dirty="0"/>
              <a:t> till </a:t>
            </a:r>
            <a:r>
              <a:rPr b="0" dirty="0" err="1"/>
              <a:t>rast</a:t>
            </a:r>
            <a:r>
              <a:rPr b="0" dirty="0"/>
              <a:t>. En </a:t>
            </a:r>
            <a:r>
              <a:rPr b="0" dirty="0" err="1"/>
              <a:t>rast</a:t>
            </a:r>
            <a:r>
              <a:rPr b="0" dirty="0"/>
              <a:t> </a:t>
            </a:r>
            <a:r>
              <a:rPr b="0" dirty="0" err="1"/>
              <a:t>är</a:t>
            </a:r>
            <a:r>
              <a:rPr b="0" dirty="0"/>
              <a:t> </a:t>
            </a:r>
            <a:r>
              <a:rPr b="0" dirty="0" err="1"/>
              <a:t>oftast</a:t>
            </a:r>
            <a:r>
              <a:rPr b="0" dirty="0"/>
              <a:t> </a:t>
            </a:r>
            <a:r>
              <a:rPr b="0" dirty="0" err="1"/>
              <a:t>obetald</a:t>
            </a:r>
            <a:r>
              <a:rPr b="0" dirty="0"/>
              <a:t> och du </a:t>
            </a:r>
            <a:r>
              <a:rPr b="0" dirty="0" err="1"/>
              <a:t>har</a:t>
            </a:r>
            <a:r>
              <a:rPr b="0" dirty="0"/>
              <a:t> </a:t>
            </a:r>
            <a:r>
              <a:rPr b="0" dirty="0" err="1"/>
              <a:t>rätt</a:t>
            </a:r>
            <a:r>
              <a:rPr b="0" dirty="0"/>
              <a:t> </a:t>
            </a:r>
            <a:r>
              <a:rPr b="0" dirty="0" err="1"/>
              <a:t>att</a:t>
            </a:r>
            <a:r>
              <a:rPr b="0" dirty="0"/>
              <a:t> </a:t>
            </a:r>
            <a:r>
              <a:rPr b="0" dirty="0" err="1"/>
              <a:t>lämna</a:t>
            </a:r>
            <a:r>
              <a:rPr b="0" dirty="0"/>
              <a:t> </a:t>
            </a:r>
            <a:r>
              <a:rPr b="0" dirty="0" err="1"/>
              <a:t>arbetsplatsen</a:t>
            </a:r>
            <a:r>
              <a:rPr b="0" dirty="0"/>
              <a:t> om du </a:t>
            </a:r>
            <a:r>
              <a:rPr b="0" dirty="0" err="1"/>
              <a:t>skulle</a:t>
            </a:r>
            <a:r>
              <a:rPr b="0" dirty="0"/>
              <a:t> </a:t>
            </a:r>
            <a:r>
              <a:rPr b="0" dirty="0" err="1"/>
              <a:t>vilja</a:t>
            </a:r>
            <a:r>
              <a:rPr b="0" dirty="0"/>
              <a:t>. En paus </a:t>
            </a:r>
            <a:r>
              <a:rPr b="0" dirty="0" err="1"/>
              <a:t>är</a:t>
            </a:r>
            <a:r>
              <a:rPr b="0" dirty="0"/>
              <a:t> </a:t>
            </a:r>
            <a:r>
              <a:rPr b="0" dirty="0" err="1"/>
              <a:t>oftast</a:t>
            </a:r>
            <a:r>
              <a:rPr b="0" dirty="0"/>
              <a:t> </a:t>
            </a:r>
            <a:r>
              <a:rPr b="0" dirty="0" err="1"/>
              <a:t>kortare</a:t>
            </a:r>
            <a:r>
              <a:rPr b="0" dirty="0"/>
              <a:t> paus på </a:t>
            </a:r>
            <a:r>
              <a:rPr b="0" dirty="0" err="1"/>
              <a:t>arbetsplatsen</a:t>
            </a:r>
            <a:r>
              <a:rPr b="0" dirty="0"/>
              <a:t> och </a:t>
            </a:r>
            <a:r>
              <a:rPr b="0" dirty="0" err="1"/>
              <a:t>betald</a:t>
            </a:r>
            <a:r>
              <a:rPr b="0" dirty="0"/>
              <a:t>. </a:t>
            </a:r>
          </a:p>
          <a:p>
            <a:endParaRPr b="0" dirty="0"/>
          </a:p>
          <a:p>
            <a:pPr>
              <a:defRPr b="1"/>
            </a:pPr>
            <a:r>
              <a:rPr dirty="0" err="1"/>
              <a:t>Medlemskap</a:t>
            </a:r>
            <a:r>
              <a:rPr dirty="0"/>
              <a:t> </a:t>
            </a:r>
            <a:r>
              <a:rPr dirty="0" err="1"/>
              <a:t>i</a:t>
            </a:r>
            <a:r>
              <a:rPr dirty="0"/>
              <a:t> </a:t>
            </a:r>
            <a:r>
              <a:rPr dirty="0" err="1"/>
              <a:t>facket</a:t>
            </a:r>
            <a:r>
              <a:rPr b="0" dirty="0"/>
              <a:t>. </a:t>
            </a:r>
            <a:r>
              <a:rPr b="0" dirty="0" err="1"/>
              <a:t>Såklart</a:t>
            </a:r>
            <a:r>
              <a:rPr b="0" dirty="0"/>
              <a:t>.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a:defRPr b="1"/>
            </a:pPr>
            <a:r>
              <a:t>Vi kommer överens om löftet</a:t>
            </a:r>
          </a:p>
          <a:p>
            <a:pPr>
              <a:defRPr b="1"/>
            </a:pPr>
            <a:endParaRPr/>
          </a:p>
          <a:p>
            <a:r>
              <a:t>I Handels kommer medlemmarna överens om löftet. Vi gör det genom att involvera så många medlemmar som möjligt i processen innan vi förhandlar med arbetsgivarna om kollektivavtal. Över hela landet diskuterar medlemmar vad vi vill förbättra inför varje ”avtalsrörelse”. Alltså inför att vi förhandlar om ett nytt kollektivavtal med arbetsgivarna. </a:t>
            </a:r>
          </a:p>
          <a:p>
            <a:endParaRPr/>
          </a:p>
          <a:p>
            <a:r>
              <a:t>Handels krav utgår alltså från medlemmarna.  Handels är också en medlemsstyrd organisation. </a:t>
            </a:r>
          </a:p>
          <a:p>
            <a:endParaRPr/>
          </a:p>
          <a:p>
            <a:r>
              <a:t>Eftersom kollektivavtalet är det nedskrivna löftet går det att säga att fackförbundet organiserar löftet. Det vill säga organiserar så att vi får bra förutsättningar att hålla ihop kring våra krav och se till så att de blir verklighet i kollektivavtalen.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2">
    <p:spTree>
      <p:nvGrpSpPr>
        <p:cNvPr id="1" name=""/>
        <p:cNvGrpSpPr/>
        <p:nvPr/>
      </p:nvGrpSpPr>
      <p:grpSpPr>
        <a:xfrm>
          <a:off x="0" y="0"/>
          <a:ext cx="0" cy="0"/>
          <a:chOff x="0" y="0"/>
          <a:chExt cx="0" cy="0"/>
        </a:xfrm>
      </p:grpSpPr>
      <p:sp>
        <p:nvSpPr>
          <p:cNvPr id="3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5.xml"/><Relationship Id="rId1" Type="http://schemas.openxmlformats.org/officeDocument/2006/relationships/video" Target="https://www.youtube.com/embed/UY2TU2LDWdQ?feature=oembed" TargetMode="External"/><Relationship Id="rId5" Type="http://schemas.openxmlformats.org/officeDocument/2006/relationships/image" Target="../media/image33.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4.png"/><Relationship Id="rId11" Type="http://schemas.openxmlformats.org/officeDocument/2006/relationships/image" Target="../media/image36.png"/><Relationship Id="rId5" Type="http://schemas.openxmlformats.org/officeDocument/2006/relationships/image" Target="../media/image23.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5.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30.png"/><Relationship Id="rId10" Type="http://schemas.openxmlformats.org/officeDocument/2006/relationships/image" Target="../media/image46.png"/><Relationship Id="rId4" Type="http://schemas.openxmlformats.org/officeDocument/2006/relationships/image" Target="../media/image42.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0.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22.png"/><Relationship Id="rId7" Type="http://schemas.openxmlformats.org/officeDocument/2006/relationships/image" Target="../media/image20.png"/><Relationship Id="rId12"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72.png"/><Relationship Id="rId5" Type="http://schemas.openxmlformats.org/officeDocument/2006/relationships/image" Target="../media/image18.png"/><Relationship Id="rId10"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75.jpe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77.png"/><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77.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77.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77.png"/><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5.png"/><Relationship Id="rId7"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79.png"/><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84.png"/><Relationship Id="rId5" Type="http://schemas.openxmlformats.org/officeDocument/2006/relationships/image" Target="../media/image82.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22.png"/><Relationship Id="rId7" Type="http://schemas.openxmlformats.org/officeDocument/2006/relationships/image" Target="../media/image88.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5.png"/><Relationship Id="rId9"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9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5.png"/><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95.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5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101.tif"/><Relationship Id="rId5" Type="http://schemas.openxmlformats.org/officeDocument/2006/relationships/image" Target="../media/image100.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0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104.png"/><Relationship Id="rId4" Type="http://schemas.openxmlformats.org/officeDocument/2006/relationships/image" Target="../media/image103.png"/></Relationships>
</file>

<file path=ppt/slides/_rels/slide61.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1.png"/><Relationship Id="rId7" Type="http://schemas.openxmlformats.org/officeDocument/2006/relationships/image" Target="../media/image10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05.png"/></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8.png"/></Relationships>
</file>

<file path=ppt/slides/_rels/slide6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2.png"/><Relationship Id="rId7" Type="http://schemas.openxmlformats.org/officeDocument/2006/relationships/image" Target="../media/image11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5.png"/><Relationship Id="rId9" Type="http://schemas.openxmlformats.org/officeDocument/2006/relationships/image" Target="../media/image113.png"/></Relationships>
</file>

<file path=ppt/slides/_rels/slide64.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5.png"/><Relationship Id="rId7" Type="http://schemas.openxmlformats.org/officeDocument/2006/relationships/image" Target="../media/image11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13.png"/></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15.png"/><Relationship Id="rId4" Type="http://schemas.openxmlformats.org/officeDocument/2006/relationships/image" Target="../media/image114.png"/></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116.png"/></Relationships>
</file>

<file path=ppt/slides/_rels/slide6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3.png"/><Relationship Id="rId4" Type="http://schemas.openxmlformats.org/officeDocument/2006/relationships/image" Target="../media/image118.png"/></Relationships>
</file>

<file path=ppt/slides/_rels/slide69.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120.png"/><Relationship Id="rId3" Type="http://schemas.openxmlformats.org/officeDocument/2006/relationships/image" Target="../media/image22.png"/><Relationship Id="rId7" Type="http://schemas.openxmlformats.org/officeDocument/2006/relationships/image" Target="../media/image45.png"/><Relationship Id="rId12" Type="http://schemas.openxmlformats.org/officeDocument/2006/relationships/image" Target="../media/image119.pn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37.png"/><Relationship Id="rId11" Type="http://schemas.openxmlformats.org/officeDocument/2006/relationships/image" Target="../media/image80.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83.png"/><Relationship Id="rId9" Type="http://schemas.openxmlformats.org/officeDocument/2006/relationships/image" Target="../media/image47.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54.png"/><Relationship Id="rId7" Type="http://schemas.openxmlformats.org/officeDocument/2006/relationships/image" Target="../media/image123.pn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96"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198"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E32013"/>
                </a:solidFill>
              </a:defRPr>
            </a:lvl1pPr>
          </a:lstStyle>
          <a:p>
            <a:r>
              <a:rPr lang="sv-SE" noProof="0" dirty="0"/>
              <a:t>Så funkar avtalsrörelsen</a:t>
            </a:r>
          </a:p>
        </p:txBody>
      </p:sp>
      <p:pic>
        <p:nvPicPr>
          <p:cNvPr id="7" name="Onlinemedia 1" descr="Handels film om avtalsrörelsen">
            <a:hlinkClick r:id="" action="ppaction://media"/>
            <a:extLst>
              <a:ext uri="{FF2B5EF4-FFF2-40B4-BE49-F238E27FC236}">
                <a16:creationId xmlns:a16="http://schemas.microsoft.com/office/drawing/2014/main" id="{A7567439-8C29-4C41-9159-D6078DDB80F2}"/>
              </a:ext>
            </a:extLst>
          </p:cNvPr>
          <p:cNvPicPr>
            <a:picLocks noRot="1" noChangeAspect="1"/>
          </p:cNvPicPr>
          <p:nvPr>
            <a:videoFile r:link="rId1"/>
          </p:nvPr>
        </p:nvPicPr>
        <p:blipFill>
          <a:blip r:embed="rId5"/>
          <a:stretch>
            <a:fillRect/>
          </a:stretch>
        </p:blipFill>
        <p:spPr>
          <a:xfrm>
            <a:off x="2108200" y="1414743"/>
            <a:ext cx="8216900" cy="4642549"/>
          </a:xfrm>
          <a:prstGeom prst="rect">
            <a:avLst/>
          </a:prstGeom>
        </p:spPr>
      </p:pic>
    </p:spTree>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201" name="Rektangel 24"/>
          <p:cNvSpPr/>
          <p:nvPr/>
        </p:nvSpPr>
        <p:spPr>
          <a:xfrm>
            <a:off x="7931841" y="3848288"/>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02" name="Bild" descr="Bild"/>
          <p:cNvPicPr>
            <a:picLocks noChangeAspect="1"/>
          </p:cNvPicPr>
          <p:nvPr/>
        </p:nvPicPr>
        <p:blipFill>
          <a:blip r:embed="rId4"/>
          <a:stretch>
            <a:fillRect/>
          </a:stretch>
        </p:blipFill>
        <p:spPr>
          <a:xfrm flipH="1">
            <a:off x="10584190" y="5340201"/>
            <a:ext cx="1507300" cy="1507311"/>
          </a:xfrm>
          <a:prstGeom prst="rect">
            <a:avLst/>
          </a:prstGeom>
          <a:ln w="12700">
            <a:miter lim="400000"/>
          </a:ln>
        </p:spPr>
      </p:pic>
      <p:sp>
        <p:nvSpPr>
          <p:cNvPr id="203" name="Rektangel 24"/>
          <p:cNvSpPr/>
          <p:nvPr/>
        </p:nvSpPr>
        <p:spPr>
          <a:xfrm>
            <a:off x="827534" y="3807934"/>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4" name="Rektangel 24"/>
          <p:cNvSpPr/>
          <p:nvPr/>
        </p:nvSpPr>
        <p:spPr>
          <a:xfrm>
            <a:off x="436862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5" name="Rektangel 24"/>
          <p:cNvSpPr/>
          <p:nvPr/>
        </p:nvSpPr>
        <p:spPr>
          <a:xfrm>
            <a:off x="7931841" y="1383756"/>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6" name="Rektangel 24"/>
          <p:cNvSpPr/>
          <p:nvPr/>
        </p:nvSpPr>
        <p:spPr>
          <a:xfrm>
            <a:off x="80484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7" name="Rektangel 24"/>
          <p:cNvSpPr/>
          <p:nvPr/>
        </p:nvSpPr>
        <p:spPr>
          <a:xfrm>
            <a:off x="4397027" y="1429733"/>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08" name="Bild" descr="Bild"/>
          <p:cNvPicPr>
            <a:picLocks noChangeAspect="1"/>
          </p:cNvPicPr>
          <p:nvPr/>
        </p:nvPicPr>
        <p:blipFill>
          <a:blip r:embed="rId5"/>
          <a:srcRect b="59552"/>
          <a:stretch>
            <a:fillRect/>
          </a:stretch>
        </p:blipFill>
        <p:spPr>
          <a:xfrm>
            <a:off x="2757926" y="1499187"/>
            <a:ext cx="1070010" cy="1302220"/>
          </a:xfrm>
          <a:prstGeom prst="rect">
            <a:avLst/>
          </a:prstGeom>
          <a:ln w="12700">
            <a:miter lim="400000"/>
          </a:ln>
        </p:spPr>
      </p:pic>
      <p:pic>
        <p:nvPicPr>
          <p:cNvPr id="209" name="Bild" descr="Bild"/>
          <p:cNvPicPr>
            <a:picLocks noChangeAspect="1"/>
          </p:cNvPicPr>
          <p:nvPr/>
        </p:nvPicPr>
        <p:blipFill>
          <a:blip r:embed="rId6"/>
          <a:srcRect b="62423"/>
          <a:stretch>
            <a:fillRect/>
          </a:stretch>
        </p:blipFill>
        <p:spPr>
          <a:xfrm>
            <a:off x="1093650" y="1591658"/>
            <a:ext cx="1123728" cy="1209798"/>
          </a:xfrm>
          <a:prstGeom prst="rect">
            <a:avLst/>
          </a:prstGeom>
          <a:ln w="12700">
            <a:miter lim="400000"/>
          </a:ln>
        </p:spPr>
      </p:pic>
      <p:pic>
        <p:nvPicPr>
          <p:cNvPr id="210" name="Bild" descr="Bild"/>
          <p:cNvPicPr>
            <a:picLocks noChangeAspect="1"/>
          </p:cNvPicPr>
          <p:nvPr/>
        </p:nvPicPr>
        <p:blipFill>
          <a:blip r:embed="rId7"/>
          <a:srcRect b="61082"/>
          <a:stretch>
            <a:fillRect/>
          </a:stretch>
        </p:blipFill>
        <p:spPr>
          <a:xfrm>
            <a:off x="1877598" y="1429733"/>
            <a:ext cx="1205707" cy="1371714"/>
          </a:xfrm>
          <a:prstGeom prst="rect">
            <a:avLst/>
          </a:prstGeom>
          <a:ln w="12700">
            <a:miter lim="400000"/>
          </a:ln>
        </p:spPr>
      </p:pic>
      <p:pic>
        <p:nvPicPr>
          <p:cNvPr id="211" name="Bild" descr="Bild"/>
          <p:cNvPicPr>
            <a:picLocks noChangeAspect="1"/>
          </p:cNvPicPr>
          <p:nvPr/>
        </p:nvPicPr>
        <p:blipFill>
          <a:blip r:embed="rId8"/>
          <a:stretch>
            <a:fillRect/>
          </a:stretch>
        </p:blipFill>
        <p:spPr>
          <a:xfrm>
            <a:off x="8417963" y="1664167"/>
            <a:ext cx="2425701" cy="1335853"/>
          </a:xfrm>
          <a:prstGeom prst="rect">
            <a:avLst/>
          </a:prstGeom>
          <a:ln w="12700">
            <a:miter lim="400000"/>
          </a:ln>
        </p:spPr>
      </p:pic>
      <p:pic>
        <p:nvPicPr>
          <p:cNvPr id="212" name="Bildobjekt 2" descr="Bildobjekt 2"/>
          <p:cNvPicPr>
            <a:picLocks noChangeAspect="1"/>
          </p:cNvPicPr>
          <p:nvPr/>
        </p:nvPicPr>
        <p:blipFill>
          <a:blip r:embed="rId9"/>
          <a:stretch>
            <a:fillRect/>
          </a:stretch>
        </p:blipFill>
        <p:spPr>
          <a:xfrm>
            <a:off x="10841797" y="5547014"/>
            <a:ext cx="1020557" cy="1020556"/>
          </a:xfrm>
          <a:prstGeom prst="rect">
            <a:avLst/>
          </a:prstGeom>
          <a:ln w="12700">
            <a:miter lim="400000"/>
          </a:ln>
        </p:spPr>
      </p:pic>
      <p:sp>
        <p:nvSpPr>
          <p:cNvPr id="213" name="textruta 5"/>
          <p:cNvSpPr txBox="1"/>
          <p:nvPr/>
        </p:nvSpPr>
        <p:spPr>
          <a:xfrm>
            <a:off x="988051" y="2869437"/>
            <a:ext cx="3076913" cy="646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1.</a:t>
            </a:r>
            <a:r>
              <a:rPr lang="sv-SE" noProof="0" dirty="0"/>
              <a:t> Handels-ombud träffas för att diskutera vilka krav som skall läggas fram i avtalsrörelsen.</a:t>
            </a:r>
          </a:p>
        </p:txBody>
      </p:sp>
      <p:sp>
        <p:nvSpPr>
          <p:cNvPr id="214" name="textruta 5"/>
          <p:cNvSpPr txBox="1"/>
          <p:nvPr/>
        </p:nvSpPr>
        <p:spPr>
          <a:xfrm>
            <a:off x="4529673" y="3047237"/>
            <a:ext cx="3132655" cy="4616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2.</a:t>
            </a:r>
            <a:r>
              <a:rPr lang="sv-SE" noProof="0" dirty="0"/>
              <a:t> Fler timmar på kontrakt är en av de frågor som vi lyfter fram i Handels avtalskrav.</a:t>
            </a:r>
          </a:p>
        </p:txBody>
      </p:sp>
      <p:sp>
        <p:nvSpPr>
          <p:cNvPr id="215" name="textruta 5"/>
          <p:cNvSpPr txBox="1"/>
          <p:nvPr/>
        </p:nvSpPr>
        <p:spPr>
          <a:xfrm>
            <a:off x="8098860" y="3047237"/>
            <a:ext cx="3251288" cy="4616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3.</a:t>
            </a:r>
            <a:r>
              <a:rPr lang="sv-SE" noProof="0" dirty="0"/>
              <a:t> Andra är bland annat mertidsersättning och mer makt över tiden.</a:t>
            </a:r>
          </a:p>
        </p:txBody>
      </p:sp>
      <p:sp>
        <p:nvSpPr>
          <p:cNvPr id="216" name="textruta 5"/>
          <p:cNvSpPr txBox="1"/>
          <p:nvPr/>
        </p:nvSpPr>
        <p:spPr>
          <a:xfrm>
            <a:off x="1008470" y="5282602"/>
            <a:ext cx="2988636" cy="83099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4.</a:t>
            </a:r>
            <a:r>
              <a:rPr lang="sv-SE" noProof="0" dirty="0"/>
              <a:t> Vid avtalsförhandlingarna pratar vi med </a:t>
            </a:r>
            <a:br>
              <a:rPr lang="sv-SE" noProof="0" dirty="0"/>
            </a:br>
            <a:r>
              <a:rPr lang="sv-SE" noProof="0" dirty="0"/>
              <a:t>bl. Svensk Handel och Frisörföretagarna, ställer våra krav och diskuterar med varandra.</a:t>
            </a:r>
          </a:p>
        </p:txBody>
      </p:sp>
      <p:sp>
        <p:nvSpPr>
          <p:cNvPr id="217" name="textruta 5"/>
          <p:cNvSpPr txBox="1"/>
          <p:nvPr/>
        </p:nvSpPr>
        <p:spPr>
          <a:xfrm>
            <a:off x="4529673" y="5293040"/>
            <a:ext cx="3201893" cy="83099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5.</a:t>
            </a:r>
            <a:r>
              <a:rPr lang="sv-SE" noProof="0" dirty="0"/>
              <a:t> Sen ska vi och Svensk Handel/Frisörföretagarna fundera </a:t>
            </a:r>
          </a:p>
          <a:p>
            <a:pPr>
              <a:defRPr sz="1200"/>
            </a:pPr>
            <a:r>
              <a:rPr lang="sv-SE" noProof="0" dirty="0"/>
              <a:t>på kraven och se om de är bra. För det mesta kommer vi överens… </a:t>
            </a:r>
          </a:p>
        </p:txBody>
      </p:sp>
      <p:grpSp>
        <p:nvGrpSpPr>
          <p:cNvPr id="220" name="Gruppera"/>
          <p:cNvGrpSpPr/>
          <p:nvPr/>
        </p:nvGrpSpPr>
        <p:grpSpPr>
          <a:xfrm>
            <a:off x="1510899" y="3989879"/>
            <a:ext cx="1985835" cy="1271686"/>
            <a:chOff x="0" y="0"/>
            <a:chExt cx="1985834" cy="1271684"/>
          </a:xfrm>
        </p:grpSpPr>
        <p:pic>
          <p:nvPicPr>
            <p:cNvPr id="218" name="Bild" descr="Bild"/>
            <p:cNvPicPr>
              <a:picLocks noChangeAspect="1"/>
            </p:cNvPicPr>
            <p:nvPr/>
          </p:nvPicPr>
          <p:blipFill>
            <a:blip r:embed="rId10"/>
            <a:stretch>
              <a:fillRect/>
            </a:stretch>
          </p:blipFill>
          <p:spPr>
            <a:xfrm>
              <a:off x="919034" y="0"/>
              <a:ext cx="1066801" cy="1066800"/>
            </a:xfrm>
            <a:prstGeom prst="rect">
              <a:avLst/>
            </a:prstGeom>
            <a:ln w="12700" cap="flat">
              <a:noFill/>
              <a:miter lim="400000"/>
            </a:ln>
            <a:effectLst/>
          </p:spPr>
        </p:pic>
        <p:pic>
          <p:nvPicPr>
            <p:cNvPr id="219" name="Bild" descr="Bild"/>
            <p:cNvPicPr>
              <a:picLocks noChangeAspect="1"/>
            </p:cNvPicPr>
            <p:nvPr/>
          </p:nvPicPr>
          <p:blipFill>
            <a:blip r:embed="rId11"/>
            <a:stretch>
              <a:fillRect/>
            </a:stretch>
          </p:blipFill>
          <p:spPr>
            <a:xfrm>
              <a:off x="0" y="210997"/>
              <a:ext cx="1060687" cy="1060688"/>
            </a:xfrm>
            <a:prstGeom prst="rect">
              <a:avLst/>
            </a:prstGeom>
            <a:ln w="12700" cap="flat">
              <a:noFill/>
              <a:miter lim="400000"/>
            </a:ln>
            <a:effectLst/>
          </p:spPr>
        </p:pic>
      </p:grpSp>
      <p:pic>
        <p:nvPicPr>
          <p:cNvPr id="221" name="Bild" descr="Bild"/>
          <p:cNvPicPr>
            <a:picLocks noChangeAspect="1"/>
          </p:cNvPicPr>
          <p:nvPr/>
        </p:nvPicPr>
        <p:blipFill>
          <a:blip r:embed="rId12"/>
          <a:stretch>
            <a:fillRect/>
          </a:stretch>
        </p:blipFill>
        <p:spPr>
          <a:xfrm>
            <a:off x="5433407" y="3996923"/>
            <a:ext cx="1268379" cy="1268376"/>
          </a:xfrm>
          <a:prstGeom prst="rect">
            <a:avLst/>
          </a:prstGeom>
          <a:ln w="12700">
            <a:miter lim="400000"/>
          </a:ln>
        </p:spPr>
      </p:pic>
      <p:sp>
        <p:nvSpPr>
          <p:cNvPr id="222" name="textruta 5"/>
          <p:cNvSpPr txBox="1"/>
          <p:nvPr/>
        </p:nvSpPr>
        <p:spPr>
          <a:xfrm>
            <a:off x="8306128" y="5352901"/>
            <a:ext cx="3157926" cy="442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noProof="0" dirty="0"/>
              <a:t>…men ibland slutar </a:t>
            </a:r>
          </a:p>
          <a:p>
            <a:pPr>
              <a:defRPr sz="1200"/>
            </a:pPr>
            <a:r>
              <a:rPr lang="sv-SE" noProof="0" dirty="0"/>
              <a:t>förhandlingarna i oenighet…</a:t>
            </a:r>
          </a:p>
        </p:txBody>
      </p:sp>
      <p:grpSp>
        <p:nvGrpSpPr>
          <p:cNvPr id="225" name="Gruppera"/>
          <p:cNvGrpSpPr/>
          <p:nvPr/>
        </p:nvGrpSpPr>
        <p:grpSpPr>
          <a:xfrm>
            <a:off x="8637896" y="4014090"/>
            <a:ext cx="1985836" cy="1268511"/>
            <a:chOff x="0" y="0"/>
            <a:chExt cx="1985834" cy="1268509"/>
          </a:xfrm>
        </p:grpSpPr>
        <p:pic>
          <p:nvPicPr>
            <p:cNvPr id="223" name="Bild" descr="Bild"/>
            <p:cNvPicPr>
              <a:picLocks noChangeAspect="1"/>
            </p:cNvPicPr>
            <p:nvPr/>
          </p:nvPicPr>
          <p:blipFill>
            <a:blip r:embed="rId13"/>
            <a:stretch>
              <a:fillRect/>
            </a:stretch>
          </p:blipFill>
          <p:spPr>
            <a:xfrm>
              <a:off x="919034" y="0"/>
              <a:ext cx="1066801" cy="1066800"/>
            </a:xfrm>
            <a:prstGeom prst="rect">
              <a:avLst/>
            </a:prstGeom>
            <a:ln w="12700" cap="flat">
              <a:noFill/>
              <a:miter lim="400000"/>
            </a:ln>
            <a:effectLst/>
          </p:spPr>
        </p:pic>
        <p:pic>
          <p:nvPicPr>
            <p:cNvPr id="224" name="Bild" descr="Bild"/>
            <p:cNvPicPr>
              <a:picLocks noChangeAspect="1"/>
            </p:cNvPicPr>
            <p:nvPr/>
          </p:nvPicPr>
          <p:blipFill>
            <a:blip r:embed="rId14"/>
            <a:stretch>
              <a:fillRect/>
            </a:stretch>
          </p:blipFill>
          <p:spPr>
            <a:xfrm>
              <a:off x="0" y="201709"/>
              <a:ext cx="1066800" cy="1066801"/>
            </a:xfrm>
            <a:prstGeom prst="rect">
              <a:avLst/>
            </a:prstGeom>
            <a:ln w="12700" cap="flat">
              <a:noFill/>
              <a:miter lim="400000"/>
            </a:ln>
            <a:effectLst/>
          </p:spPr>
        </p:pic>
      </p:grpSp>
      <p:sp>
        <p:nvSpPr>
          <p:cNvPr id="2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E32013"/>
                </a:solidFill>
              </a:defRPr>
            </a:lvl1pPr>
          </a:lstStyle>
          <a:p>
            <a:r>
              <a:rPr lang="sv-SE" noProof="0" dirty="0"/>
              <a:t>Så funkar avtalsrörelsen</a:t>
            </a:r>
          </a:p>
        </p:txBody>
      </p:sp>
      <p:pic>
        <p:nvPicPr>
          <p:cNvPr id="6" name="Bildobjekt 5" descr="En bild som visar symbol, clipart, logotyp, Grafik&#10;&#10;AI-genererat innehåll kan vara felaktigt.">
            <a:extLst>
              <a:ext uri="{FF2B5EF4-FFF2-40B4-BE49-F238E27FC236}">
                <a16:creationId xmlns:a16="http://schemas.microsoft.com/office/drawing/2014/main" id="{4FDC6A40-0A6B-1434-C2E5-81EDF6C28516}"/>
              </a:ext>
            </a:extLst>
          </p:cNvPr>
          <p:cNvPicPr>
            <a:picLocks noChangeAspect="1"/>
          </p:cNvPicPr>
          <p:nvPr/>
        </p:nvPicPr>
        <p:blipFill>
          <a:blip r:embed="rId15"/>
          <a:stretch>
            <a:fillRect/>
          </a:stretch>
        </p:blipFill>
        <p:spPr>
          <a:xfrm>
            <a:off x="5200524" y="1564960"/>
            <a:ext cx="1790950" cy="1438476"/>
          </a:xfrm>
          <a:prstGeom prst="rect">
            <a:avLst/>
          </a:prstGeom>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232" name="Rektangel 24"/>
          <p:cNvSpPr/>
          <p:nvPr/>
        </p:nvSpPr>
        <p:spPr>
          <a:xfrm>
            <a:off x="80484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3" name="Bild" descr="Bild"/>
          <p:cNvPicPr>
            <a:picLocks noChangeAspect="1"/>
          </p:cNvPicPr>
          <p:nvPr/>
        </p:nvPicPr>
        <p:blipFill>
          <a:blip r:embed="rId4"/>
          <a:stretch>
            <a:fillRect/>
          </a:stretch>
        </p:blipFill>
        <p:spPr>
          <a:xfrm rot="21060000">
            <a:off x="1198224" y="4034107"/>
            <a:ext cx="1485901" cy="2012160"/>
          </a:xfrm>
          <a:prstGeom prst="rect">
            <a:avLst/>
          </a:prstGeom>
          <a:ln w="12700">
            <a:miter lim="400000"/>
          </a:ln>
        </p:spPr>
      </p:pic>
      <p:sp>
        <p:nvSpPr>
          <p:cNvPr id="234" name="Rektangel 24"/>
          <p:cNvSpPr/>
          <p:nvPr/>
        </p:nvSpPr>
        <p:spPr>
          <a:xfrm>
            <a:off x="436862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5" name="Bild" descr="Bild"/>
          <p:cNvPicPr>
            <a:picLocks noChangeAspect="1"/>
          </p:cNvPicPr>
          <p:nvPr/>
        </p:nvPicPr>
        <p:blipFill>
          <a:blip r:embed="rId5"/>
          <a:stretch>
            <a:fillRect/>
          </a:stretch>
        </p:blipFill>
        <p:spPr>
          <a:xfrm rot="20340000">
            <a:off x="4405900" y="2498367"/>
            <a:ext cx="1016001" cy="1043441"/>
          </a:xfrm>
          <a:prstGeom prst="rect">
            <a:avLst/>
          </a:prstGeom>
          <a:ln w="12700">
            <a:miter lim="400000"/>
          </a:ln>
        </p:spPr>
      </p:pic>
      <p:pic>
        <p:nvPicPr>
          <p:cNvPr id="236" name="Bild" descr="Bild"/>
          <p:cNvPicPr>
            <a:picLocks noChangeAspect="1"/>
          </p:cNvPicPr>
          <p:nvPr/>
        </p:nvPicPr>
        <p:blipFill>
          <a:blip r:embed="rId5"/>
          <a:stretch>
            <a:fillRect/>
          </a:stretch>
        </p:blipFill>
        <p:spPr>
          <a:xfrm rot="1260000">
            <a:off x="5438114" y="2756206"/>
            <a:ext cx="828525" cy="850901"/>
          </a:xfrm>
          <a:prstGeom prst="rect">
            <a:avLst/>
          </a:prstGeom>
          <a:ln w="12700">
            <a:miter lim="400000"/>
          </a:ln>
        </p:spPr>
      </p:pic>
      <p:pic>
        <p:nvPicPr>
          <p:cNvPr id="237" name="Bild" descr="Bild"/>
          <p:cNvPicPr>
            <a:picLocks noChangeAspect="1"/>
          </p:cNvPicPr>
          <p:nvPr/>
        </p:nvPicPr>
        <p:blipFill>
          <a:blip r:embed="rId5"/>
          <a:stretch>
            <a:fillRect/>
          </a:stretch>
        </p:blipFill>
        <p:spPr>
          <a:xfrm>
            <a:off x="4491573" y="1582116"/>
            <a:ext cx="1816101" cy="1865150"/>
          </a:xfrm>
          <a:prstGeom prst="rect">
            <a:avLst/>
          </a:prstGeom>
          <a:ln w="12700">
            <a:miter lim="400000"/>
          </a:ln>
        </p:spPr>
      </p:pic>
      <p:sp>
        <p:nvSpPr>
          <p:cNvPr id="238" name="Rektangel 24"/>
          <p:cNvSpPr/>
          <p:nvPr/>
        </p:nvSpPr>
        <p:spPr>
          <a:xfrm>
            <a:off x="7931841" y="3848288"/>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9" name="Bild" descr="Bild"/>
          <p:cNvPicPr>
            <a:picLocks noChangeAspect="1"/>
          </p:cNvPicPr>
          <p:nvPr/>
        </p:nvPicPr>
        <p:blipFill>
          <a:blip r:embed="rId6"/>
          <a:stretch>
            <a:fillRect/>
          </a:stretch>
        </p:blipFill>
        <p:spPr>
          <a:xfrm flipH="1">
            <a:off x="10580189" y="5336201"/>
            <a:ext cx="1511301" cy="1511311"/>
          </a:xfrm>
          <a:prstGeom prst="rect">
            <a:avLst/>
          </a:prstGeom>
          <a:ln w="12700">
            <a:miter lim="400000"/>
          </a:ln>
        </p:spPr>
      </p:pic>
      <p:sp>
        <p:nvSpPr>
          <p:cNvPr id="240" name="Rektangel 24"/>
          <p:cNvSpPr/>
          <p:nvPr/>
        </p:nvSpPr>
        <p:spPr>
          <a:xfrm>
            <a:off x="436862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1" name="Rektangel 24"/>
          <p:cNvSpPr/>
          <p:nvPr/>
        </p:nvSpPr>
        <p:spPr>
          <a:xfrm>
            <a:off x="7931841" y="1383756"/>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2" name="Rektangel 24"/>
          <p:cNvSpPr/>
          <p:nvPr/>
        </p:nvSpPr>
        <p:spPr>
          <a:xfrm>
            <a:off x="80484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3" name="textruta 5"/>
          <p:cNvSpPr txBox="1"/>
          <p:nvPr/>
        </p:nvSpPr>
        <p:spPr>
          <a:xfrm>
            <a:off x="993985" y="2869437"/>
            <a:ext cx="3142615" cy="6198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7.</a:t>
            </a:r>
            <a:r>
              <a:rPr lang="sv-SE" noProof="0" dirty="0"/>
              <a:t> …och då kan det bli dags för medling – att Medlingsinstitutet försöker vända och vrida på kraven så att vi kan komma överens.</a:t>
            </a:r>
          </a:p>
        </p:txBody>
      </p:sp>
      <p:sp>
        <p:nvSpPr>
          <p:cNvPr id="244" name="textruta 5"/>
          <p:cNvSpPr txBox="1"/>
          <p:nvPr/>
        </p:nvSpPr>
        <p:spPr>
          <a:xfrm>
            <a:off x="6497310" y="1802637"/>
            <a:ext cx="981660" cy="16866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8.</a:t>
            </a:r>
            <a:r>
              <a:rPr lang="sv-SE" noProof="0" dirty="0"/>
              <a:t> Ibland slutar förhandlingarna i konflikt. Då kan det bli strejk eller lockout. </a:t>
            </a:r>
            <a:br>
              <a:rPr lang="sv-SE" noProof="0" dirty="0"/>
            </a:br>
            <a:r>
              <a:rPr lang="sv-SE" noProof="0" dirty="0"/>
              <a:t>Men för det mesta…</a:t>
            </a:r>
          </a:p>
        </p:txBody>
      </p:sp>
      <p:sp>
        <p:nvSpPr>
          <p:cNvPr id="245" name="textruta 5"/>
          <p:cNvSpPr txBox="1"/>
          <p:nvPr/>
        </p:nvSpPr>
        <p:spPr>
          <a:xfrm>
            <a:off x="8178948" y="1802637"/>
            <a:ext cx="1361177" cy="9754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9. </a:t>
            </a:r>
            <a:r>
              <a:rPr lang="sv-SE" noProof="0" dirty="0"/>
              <a:t>…blir vi överens utan konflikt. Då skriver vi och Svensk Handel under… </a:t>
            </a:r>
          </a:p>
        </p:txBody>
      </p:sp>
      <p:sp>
        <p:nvSpPr>
          <p:cNvPr id="246" name="textruta 5"/>
          <p:cNvSpPr txBox="1"/>
          <p:nvPr/>
        </p:nvSpPr>
        <p:spPr>
          <a:xfrm>
            <a:off x="2848564" y="4646245"/>
            <a:ext cx="1217595" cy="7976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10.</a:t>
            </a:r>
            <a:r>
              <a:rPr lang="sv-SE" noProof="0" dirty="0"/>
              <a:t> …ett nytt kollektivavtal med förbättrade villkor och löner. </a:t>
            </a:r>
          </a:p>
        </p:txBody>
      </p:sp>
      <p:sp>
        <p:nvSpPr>
          <p:cNvPr id="247" name="textruta 5"/>
          <p:cNvSpPr txBox="1"/>
          <p:nvPr/>
        </p:nvSpPr>
        <p:spPr>
          <a:xfrm>
            <a:off x="4760908" y="5543401"/>
            <a:ext cx="2613377" cy="4420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b="1" noProof="0" dirty="0">
                <a:solidFill>
                  <a:schemeClr val="accent1"/>
                </a:solidFill>
              </a:rPr>
              <a:t>11.</a:t>
            </a:r>
            <a:r>
              <a:rPr lang="sv-SE" noProof="0" dirty="0"/>
              <a:t> Målet är att de nya lönerna ska börja gälla från 1 april. </a:t>
            </a:r>
            <a:r>
              <a:rPr lang="sv-SE" b="1" noProof="0" dirty="0"/>
              <a:t>Dags att fira! </a:t>
            </a:r>
          </a:p>
        </p:txBody>
      </p:sp>
      <p:pic>
        <p:nvPicPr>
          <p:cNvPr id="248"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sp>
        <p:nvSpPr>
          <p:cNvPr id="249"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01704A"/>
                </a:solidFill>
              </a:defRPr>
            </a:lvl1pPr>
          </a:lstStyle>
          <a:p>
            <a:r>
              <a:rPr lang="sv-SE" noProof="0" dirty="0"/>
              <a:t>Så funkar avtalsrörelsen</a:t>
            </a:r>
          </a:p>
        </p:txBody>
      </p:sp>
      <p:sp>
        <p:nvSpPr>
          <p:cNvPr id="250" name="textruta 5"/>
          <p:cNvSpPr txBox="1"/>
          <p:nvPr/>
        </p:nvSpPr>
        <p:spPr>
          <a:xfrm>
            <a:off x="8306128" y="5352901"/>
            <a:ext cx="3157926" cy="619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200"/>
            </a:pPr>
            <a:r>
              <a:rPr lang="sv-SE" noProof="0" dirty="0"/>
              <a:t>Du är väl med i Handels? </a:t>
            </a:r>
          </a:p>
          <a:p>
            <a:pPr>
              <a:defRPr sz="1200"/>
            </a:pPr>
            <a:r>
              <a:rPr lang="sv-SE" noProof="0" dirty="0"/>
              <a:t>Om inte är det lätt att bli medlem </a:t>
            </a:r>
          </a:p>
          <a:p>
            <a:pPr>
              <a:defRPr sz="1200"/>
            </a:pPr>
            <a:r>
              <a:rPr lang="sv-SE" noProof="0" dirty="0"/>
              <a:t>på </a:t>
            </a:r>
            <a:r>
              <a:rPr lang="sv-SE" b="1" noProof="0" dirty="0"/>
              <a:t>handels.se</a:t>
            </a:r>
            <a:r>
              <a:rPr lang="sv-SE" noProof="0" dirty="0"/>
              <a:t>. Välkommen!</a:t>
            </a:r>
          </a:p>
        </p:txBody>
      </p:sp>
      <p:sp>
        <p:nvSpPr>
          <p:cNvPr id="251" name="Rektangel 24"/>
          <p:cNvSpPr/>
          <p:nvPr/>
        </p:nvSpPr>
        <p:spPr>
          <a:xfrm>
            <a:off x="4775024" y="3421110"/>
            <a:ext cx="1594233" cy="197847"/>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52" name="Bild" descr="Bild"/>
          <p:cNvPicPr>
            <a:picLocks noChangeAspect="1"/>
          </p:cNvPicPr>
          <p:nvPr/>
        </p:nvPicPr>
        <p:blipFill>
          <a:blip r:embed="rId8"/>
          <a:stretch>
            <a:fillRect/>
          </a:stretch>
        </p:blipFill>
        <p:spPr>
          <a:xfrm>
            <a:off x="5267496" y="3989249"/>
            <a:ext cx="1600201" cy="1427725"/>
          </a:xfrm>
          <a:prstGeom prst="rect">
            <a:avLst/>
          </a:prstGeom>
          <a:ln w="12700">
            <a:miter lim="400000"/>
          </a:ln>
        </p:spPr>
      </p:pic>
      <p:pic>
        <p:nvPicPr>
          <p:cNvPr id="253" name="Bild" descr="Bild"/>
          <p:cNvPicPr>
            <a:picLocks noChangeAspect="1"/>
          </p:cNvPicPr>
          <p:nvPr/>
        </p:nvPicPr>
        <p:blipFill>
          <a:blip r:embed="rId9"/>
          <a:stretch>
            <a:fillRect/>
          </a:stretch>
        </p:blipFill>
        <p:spPr>
          <a:xfrm>
            <a:off x="8367163" y="4238524"/>
            <a:ext cx="2527301" cy="1183175"/>
          </a:xfrm>
          <a:prstGeom prst="rect">
            <a:avLst/>
          </a:prstGeom>
          <a:ln w="12700">
            <a:miter lim="400000"/>
          </a:ln>
        </p:spPr>
      </p:pic>
      <p:pic>
        <p:nvPicPr>
          <p:cNvPr id="254" name="Bild" descr="Bild"/>
          <p:cNvPicPr>
            <a:picLocks noChangeAspect="1"/>
          </p:cNvPicPr>
          <p:nvPr/>
        </p:nvPicPr>
        <p:blipFill>
          <a:blip r:embed="rId10"/>
          <a:stretch>
            <a:fillRect/>
          </a:stretch>
        </p:blipFill>
        <p:spPr>
          <a:xfrm>
            <a:off x="1321628" y="1608745"/>
            <a:ext cx="2364377" cy="1219201"/>
          </a:xfrm>
          <a:prstGeom prst="rect">
            <a:avLst/>
          </a:prstGeom>
          <a:ln w="12700">
            <a:miter lim="400000"/>
          </a:ln>
        </p:spPr>
      </p:pic>
      <p:pic>
        <p:nvPicPr>
          <p:cNvPr id="255" name="Bild" descr="Bild"/>
          <p:cNvPicPr>
            <a:picLocks noChangeAspect="1"/>
          </p:cNvPicPr>
          <p:nvPr/>
        </p:nvPicPr>
        <p:blipFill>
          <a:blip r:embed="rId11"/>
          <a:stretch>
            <a:fillRect/>
          </a:stretch>
        </p:blipFill>
        <p:spPr>
          <a:xfrm>
            <a:off x="8411088" y="2041980"/>
            <a:ext cx="2527301" cy="1405286"/>
          </a:xfrm>
          <a:prstGeom prst="rect">
            <a:avLst/>
          </a:prstGeom>
          <a:ln w="12700">
            <a:miter lim="400000"/>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Bild" descr="Bild"/>
          <p:cNvPicPr>
            <a:picLocks/>
          </p:cNvPicPr>
          <p:nvPr/>
        </p:nvPicPr>
        <p:blipFill>
          <a:blip r:embed="rId3"/>
          <a:stretch>
            <a:fillRect/>
          </a:stretch>
        </p:blipFill>
        <p:spPr>
          <a:xfrm>
            <a:off x="0" y="-1963"/>
            <a:ext cx="12192000" cy="6861926"/>
          </a:xfrm>
          <a:prstGeom prst="rect">
            <a:avLst/>
          </a:prstGeom>
          <a:ln w="12700">
            <a:miter lim="400000"/>
          </a:ln>
        </p:spPr>
      </p:pic>
      <p:sp>
        <p:nvSpPr>
          <p:cNvPr id="260" name="Rubrik 5"/>
          <p:cNvSpPr txBox="1"/>
          <p:nvPr/>
        </p:nvSpPr>
        <p:spPr>
          <a:xfrm>
            <a:off x="512233" y="1405193"/>
            <a:ext cx="6169984" cy="63163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E2261B"/>
                </a:solidFill>
              </a:defRPr>
            </a:pPr>
            <a:r>
              <a:rPr lang="sv-SE" noProof="0" dirty="0"/>
              <a:t>Vilken lön och </a:t>
            </a:r>
          </a:p>
          <a:p>
            <a:pPr>
              <a:lnSpc>
                <a:spcPct val="90000"/>
              </a:lnSpc>
              <a:defRPr sz="4700" b="1" spc="-261">
                <a:solidFill>
                  <a:srgbClr val="E2261B"/>
                </a:solidFill>
              </a:defRPr>
            </a:pPr>
            <a:r>
              <a:rPr lang="sv-SE" noProof="0" dirty="0"/>
              <a:t>vilket ob-tillägg gäller </a:t>
            </a:r>
          </a:p>
          <a:p>
            <a:pPr>
              <a:lnSpc>
                <a:spcPct val="90000"/>
              </a:lnSpc>
              <a:defRPr sz="4700" b="1" spc="-261">
                <a:solidFill>
                  <a:srgbClr val="E2261B"/>
                </a:solidFill>
              </a:defRPr>
            </a:pPr>
            <a:r>
              <a:rPr lang="sv-SE" noProof="0" dirty="0"/>
              <a:t>i framtiden?</a:t>
            </a:r>
          </a:p>
          <a:p>
            <a:pPr>
              <a:lnSpc>
                <a:spcPct val="90000"/>
              </a:lnSpc>
              <a:spcBef>
                <a:spcPts val="2100"/>
              </a:spcBef>
              <a:defRPr sz="4700" b="1" spc="-261">
                <a:solidFill>
                  <a:srgbClr val="01704A"/>
                </a:solidFill>
              </a:defRPr>
            </a:pPr>
            <a:r>
              <a:rPr lang="sv-SE" noProof="0" dirty="0"/>
              <a:t>Det beror på. </a:t>
            </a:r>
          </a:p>
          <a:p>
            <a:pPr>
              <a:lnSpc>
                <a:spcPct val="90000"/>
              </a:lnSpc>
              <a:defRPr sz="4700" b="1" spc="-261">
                <a:solidFill>
                  <a:srgbClr val="E2261B"/>
                </a:solidFill>
              </a:defRPr>
            </a:pPr>
            <a:r>
              <a:rPr lang="sv-SE" noProof="0" dirty="0"/>
              <a:t>Många medlemmar </a:t>
            </a:r>
          </a:p>
          <a:p>
            <a:pPr>
              <a:lnSpc>
                <a:spcPct val="90000"/>
              </a:lnSpc>
              <a:defRPr sz="4700" b="1" spc="-261">
                <a:solidFill>
                  <a:srgbClr val="E2261B"/>
                </a:solidFill>
              </a:defRPr>
            </a:pPr>
            <a:r>
              <a:rPr lang="sv-SE" noProof="0" dirty="0"/>
              <a:t>och facklig styrka ger bra löner och villkor!</a:t>
            </a:r>
          </a:p>
        </p:txBody>
      </p:sp>
      <p:sp>
        <p:nvSpPr>
          <p:cNvPr id="261" name="Rektangel 6"/>
          <p:cNvSpPr/>
          <p:nvPr/>
        </p:nvSpPr>
        <p:spPr>
          <a:xfrm rot="21300000">
            <a:off x="6348707" y="901029"/>
            <a:ext cx="2890194" cy="408268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262" name="Rektangel 19"/>
          <p:cNvSpPr/>
          <p:nvPr/>
        </p:nvSpPr>
        <p:spPr>
          <a:xfrm rot="300000">
            <a:off x="8637192" y="1354290"/>
            <a:ext cx="2890194" cy="4079794"/>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pic>
        <p:nvPicPr>
          <p:cNvPr id="26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264"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01704A"/>
                </a:solidFill>
              </a:defRPr>
            </a:lvl1pPr>
          </a:lstStyle>
          <a:p>
            <a:r>
              <a:rPr lang="sv-SE" noProof="0" dirty="0"/>
              <a:t>Avtalsrörelser</a:t>
            </a:r>
          </a:p>
        </p:txBody>
      </p:sp>
      <p:pic>
        <p:nvPicPr>
          <p:cNvPr id="2052" name="Picture 4">
            <a:extLst>
              <a:ext uri="{FF2B5EF4-FFF2-40B4-BE49-F238E27FC236}">
                <a16:creationId xmlns:a16="http://schemas.microsoft.com/office/drawing/2014/main" id="{F65B5A51-E1F6-DD1C-0F0B-F82BEB2D7E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98821">
            <a:off x="6346579" y="876914"/>
            <a:ext cx="2890632" cy="41063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95F906A-09F2-610D-C390-1804051EB5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42817">
            <a:off x="8716948" y="1312484"/>
            <a:ext cx="2868359" cy="4074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Bild" descr="Bild"/>
          <p:cNvPicPr>
            <a:picLocks noChangeAspect="1"/>
          </p:cNvPicPr>
          <p:nvPr/>
        </p:nvPicPr>
        <p:blipFill>
          <a:blip r:embed="rId3"/>
          <a:srcRect b="52955"/>
          <a:stretch>
            <a:fillRect/>
          </a:stretch>
        </p:blipFill>
        <p:spPr>
          <a:xfrm>
            <a:off x="7095021" y="1718323"/>
            <a:ext cx="2393685" cy="3226297"/>
          </a:xfrm>
          <a:prstGeom prst="rect">
            <a:avLst/>
          </a:prstGeom>
          <a:ln w="12700">
            <a:miter lim="400000"/>
          </a:ln>
        </p:spPr>
      </p:pic>
      <p:pic>
        <p:nvPicPr>
          <p:cNvPr id="271" name="Bild" descr="Bild"/>
          <p:cNvPicPr>
            <a:picLocks noChangeAspect="1"/>
          </p:cNvPicPr>
          <p:nvPr/>
        </p:nvPicPr>
        <p:blipFill>
          <a:blip r:embed="rId4"/>
          <a:srcRect b="64369"/>
          <a:stretch>
            <a:fillRect/>
          </a:stretch>
        </p:blipFill>
        <p:spPr>
          <a:xfrm>
            <a:off x="1846228" y="2154945"/>
            <a:ext cx="2074527" cy="2117726"/>
          </a:xfrm>
          <a:prstGeom prst="rect">
            <a:avLst/>
          </a:prstGeom>
          <a:ln w="12700">
            <a:miter lim="400000"/>
          </a:ln>
        </p:spPr>
      </p:pic>
      <p:pic>
        <p:nvPicPr>
          <p:cNvPr id="272" name="Bild" descr="Bild"/>
          <p:cNvPicPr>
            <a:picLocks noChangeAspect="1"/>
          </p:cNvPicPr>
          <p:nvPr/>
        </p:nvPicPr>
        <p:blipFill>
          <a:blip r:embed="rId5"/>
          <a:srcRect b="61123"/>
          <a:stretch>
            <a:fillRect/>
          </a:stretch>
        </p:blipFill>
        <p:spPr>
          <a:xfrm>
            <a:off x="4011849" y="1967123"/>
            <a:ext cx="1975359" cy="2310673"/>
          </a:xfrm>
          <a:prstGeom prst="rect">
            <a:avLst/>
          </a:prstGeom>
          <a:ln w="12700">
            <a:miter lim="400000"/>
          </a:ln>
        </p:spPr>
      </p:pic>
      <p:sp>
        <p:nvSpPr>
          <p:cNvPr id="273" name="Rubrik 5"/>
          <p:cNvSpPr txBox="1"/>
          <p:nvPr/>
        </p:nvSpPr>
        <p:spPr>
          <a:xfrm>
            <a:off x="-7475" y="605093"/>
            <a:ext cx="12192001" cy="11939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chemeClr val="accent1"/>
                </a:solidFill>
              </a:defRPr>
            </a:lvl1pPr>
          </a:lstStyle>
          <a:p>
            <a:r>
              <a:rPr lang="sv-SE" noProof="0" dirty="0"/>
              <a:t>Olika intressen, olika krav</a:t>
            </a:r>
          </a:p>
        </p:txBody>
      </p:sp>
      <p:sp>
        <p:nvSpPr>
          <p:cNvPr id="274" name="Rak 7"/>
          <p:cNvSpPr/>
          <p:nvPr/>
        </p:nvSpPr>
        <p:spPr>
          <a:xfrm>
            <a:off x="15757525" y="1844675"/>
            <a:ext cx="1" cy="3671889"/>
          </a:xfrm>
          <a:prstGeom prst="line">
            <a:avLst/>
          </a:prstGeom>
          <a:ln>
            <a:solidFill>
              <a:srgbClr val="E22115"/>
            </a:solidFill>
          </a:ln>
        </p:spPr>
        <p:txBody>
          <a:bodyPr lIns="45719" rIns="45719"/>
          <a:lstStyle/>
          <a:p>
            <a:endParaRPr lang="sv-SE" noProof="0" dirty="0"/>
          </a:p>
        </p:txBody>
      </p:sp>
      <p:pic>
        <p:nvPicPr>
          <p:cNvPr id="27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pic>
        <p:nvPicPr>
          <p:cNvPr id="276" name="Bild" descr="Bild"/>
          <p:cNvPicPr>
            <a:picLocks noChangeAspect="1"/>
          </p:cNvPicPr>
          <p:nvPr/>
        </p:nvPicPr>
        <p:blipFill>
          <a:blip r:embed="rId7"/>
          <a:srcRect b="59276"/>
          <a:stretch>
            <a:fillRect/>
          </a:stretch>
        </p:blipFill>
        <p:spPr>
          <a:xfrm>
            <a:off x="2919010" y="1760676"/>
            <a:ext cx="2105898" cy="2507010"/>
          </a:xfrm>
          <a:prstGeom prst="rect">
            <a:avLst/>
          </a:prstGeom>
          <a:ln w="12700">
            <a:miter lim="400000"/>
          </a:ln>
        </p:spPr>
      </p:pic>
      <p:pic>
        <p:nvPicPr>
          <p:cNvPr id="277" name="Bild" descr="Bild"/>
          <p:cNvPicPr>
            <a:picLocks/>
          </p:cNvPicPr>
          <p:nvPr/>
        </p:nvPicPr>
        <p:blipFill>
          <a:blip r:embed="rId8"/>
          <a:stretch>
            <a:fillRect/>
          </a:stretch>
        </p:blipFill>
        <p:spPr>
          <a:xfrm>
            <a:off x="1876685" y="4137288"/>
            <a:ext cx="8565630" cy="1940040"/>
          </a:xfrm>
          <a:prstGeom prst="rect">
            <a:avLst/>
          </a:prstGeom>
          <a:ln w="12700">
            <a:miter lim="400000"/>
          </a:ln>
        </p:spPr>
      </p:pic>
      <p:sp>
        <p:nvSpPr>
          <p:cNvPr id="278" name="Rektangel 1"/>
          <p:cNvSpPr txBox="1"/>
          <p:nvPr/>
        </p:nvSpPr>
        <p:spPr>
          <a:xfrm>
            <a:off x="2202971" y="4334245"/>
            <a:ext cx="3326938"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r">
              <a:spcBef>
                <a:spcPts val="600"/>
              </a:spcBef>
              <a:defRPr sz="2200" b="1"/>
            </a:pPr>
            <a:r>
              <a:rPr lang="sv-SE" noProof="0" dirty="0"/>
              <a:t>Anställdas/Handels krav</a:t>
            </a:r>
            <a:endParaRPr lang="sv-SE" sz="2400" noProof="0" dirty="0"/>
          </a:p>
          <a:p>
            <a:pPr algn="r">
              <a:spcBef>
                <a:spcPts val="600"/>
              </a:spcBef>
              <a:defRPr sz="1400" b="1">
                <a:solidFill>
                  <a:srgbClr val="E20D15"/>
                </a:solidFill>
              </a:defRPr>
            </a:pPr>
            <a:r>
              <a:rPr lang="sv-SE" noProof="0" dirty="0"/>
              <a:t>Garanterade löneökningar</a:t>
            </a:r>
          </a:p>
          <a:p>
            <a:pPr algn="r">
              <a:spcBef>
                <a:spcPts val="600"/>
              </a:spcBef>
              <a:defRPr sz="1400" b="1">
                <a:solidFill>
                  <a:srgbClr val="E20D15"/>
                </a:solidFill>
              </a:defRPr>
            </a:pPr>
            <a:r>
              <a:rPr lang="sv-SE" noProof="0" dirty="0"/>
              <a:t>Fler timmar på kontraktet</a:t>
            </a:r>
          </a:p>
          <a:p>
            <a:pPr algn="r">
              <a:spcBef>
                <a:spcPts val="600"/>
              </a:spcBef>
              <a:defRPr sz="1400" b="1">
                <a:solidFill>
                  <a:srgbClr val="E20D15"/>
                </a:solidFill>
              </a:defRPr>
            </a:pPr>
            <a:r>
              <a:rPr lang="sv-SE" dirty="0"/>
              <a:t>Mertidsersättning</a:t>
            </a:r>
            <a:endParaRPr lang="sv-SE" noProof="0" dirty="0"/>
          </a:p>
          <a:p>
            <a:pPr algn="r">
              <a:spcBef>
                <a:spcPts val="600"/>
              </a:spcBef>
              <a:defRPr sz="1400" b="1">
                <a:solidFill>
                  <a:srgbClr val="E20D15"/>
                </a:solidFill>
              </a:defRPr>
            </a:pPr>
            <a:r>
              <a:rPr lang="sv-SE" noProof="0" dirty="0"/>
              <a:t>Mer makt över tiden</a:t>
            </a:r>
          </a:p>
        </p:txBody>
      </p:sp>
      <p:sp>
        <p:nvSpPr>
          <p:cNvPr id="279" name="Rektangel 3"/>
          <p:cNvSpPr txBox="1"/>
          <p:nvPr/>
        </p:nvSpPr>
        <p:spPr>
          <a:xfrm>
            <a:off x="6327996" y="4334245"/>
            <a:ext cx="4513795"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spcBef>
                <a:spcPts val="600"/>
              </a:spcBef>
              <a:defRPr sz="2200" b="1"/>
            </a:pPr>
            <a:r>
              <a:rPr lang="sv-SE" noProof="0" dirty="0"/>
              <a:t>Ägarnas/arbetsgivarnas krav</a:t>
            </a:r>
          </a:p>
          <a:p>
            <a:pPr>
              <a:spcBef>
                <a:spcPts val="600"/>
              </a:spcBef>
              <a:defRPr sz="1400" b="1">
                <a:solidFill>
                  <a:srgbClr val="8F172E"/>
                </a:solidFill>
              </a:defRPr>
            </a:pPr>
            <a:r>
              <a:rPr lang="sv-SE" noProof="0" dirty="0"/>
              <a:t>Noll kronor i höjning av minimilönerna</a:t>
            </a:r>
          </a:p>
          <a:p>
            <a:pPr>
              <a:spcBef>
                <a:spcPts val="600"/>
              </a:spcBef>
              <a:defRPr sz="1400" b="1">
                <a:solidFill>
                  <a:srgbClr val="8F172E"/>
                </a:solidFill>
              </a:defRPr>
            </a:pPr>
            <a:r>
              <a:rPr lang="sv-SE" noProof="0" dirty="0"/>
              <a:t>Sänka och omfördela ob-ersättningen</a:t>
            </a:r>
          </a:p>
          <a:p>
            <a:pPr>
              <a:spcBef>
                <a:spcPts val="600"/>
              </a:spcBef>
              <a:defRPr sz="1400" b="1">
                <a:solidFill>
                  <a:srgbClr val="8F172E"/>
                </a:solidFill>
              </a:defRPr>
            </a:pPr>
            <a:r>
              <a:rPr lang="sv-SE" dirty="0"/>
              <a:t>Mer makt åt arbetsgivarna</a:t>
            </a:r>
          </a:p>
          <a:p>
            <a:pPr>
              <a:spcBef>
                <a:spcPts val="600"/>
              </a:spcBef>
              <a:defRPr sz="1400" b="1">
                <a:solidFill>
                  <a:srgbClr val="8F172E"/>
                </a:solidFill>
              </a:defRPr>
            </a:pPr>
            <a:r>
              <a:rPr lang="sv-SE" noProof="0" dirty="0"/>
              <a:t>Begränsa möjligheterna för deltidsanställda</a:t>
            </a:r>
          </a:p>
        </p:txBody>
      </p:sp>
      <p:pic>
        <p:nvPicPr>
          <p:cNvPr id="280" name="Bild" descr="Bild"/>
          <p:cNvPicPr>
            <a:picLocks noChangeAspect="1"/>
          </p:cNvPicPr>
          <p:nvPr/>
        </p:nvPicPr>
        <p:blipFill>
          <a:blip r:embed="rId9"/>
          <a:stretch>
            <a:fillRect/>
          </a:stretch>
        </p:blipFill>
        <p:spPr>
          <a:xfrm>
            <a:off x="5580525" y="3996057"/>
            <a:ext cx="776802" cy="2209801"/>
          </a:xfrm>
          <a:prstGeom prst="rect">
            <a:avLst/>
          </a:prstGeom>
          <a:ln w="12700">
            <a:miter lim="400000"/>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Bild" descr="Bild"/>
          <p:cNvPicPr>
            <a:picLocks/>
          </p:cNvPicPr>
          <p:nvPr/>
        </p:nvPicPr>
        <p:blipFill>
          <a:blip r:embed="rId3"/>
          <a:stretch>
            <a:fillRect/>
          </a:stretch>
        </p:blipFill>
        <p:spPr>
          <a:xfrm>
            <a:off x="-1367" y="-4903"/>
            <a:ext cx="12194734" cy="6865088"/>
          </a:xfrm>
          <a:prstGeom prst="rect">
            <a:avLst/>
          </a:prstGeom>
          <a:ln w="12700">
            <a:miter lim="400000"/>
          </a:ln>
        </p:spPr>
      </p:pic>
      <p:pic>
        <p:nvPicPr>
          <p:cNvPr id="292"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3074" name="Picture 2" descr="Två personer står vid podium framför Handelskyltar och talar i mikrofoner. De verkar vara på en konferens eller pressträff.">
            <a:extLst>
              <a:ext uri="{FF2B5EF4-FFF2-40B4-BE49-F238E27FC236}">
                <a16:creationId xmlns:a16="http://schemas.microsoft.com/office/drawing/2014/main" id="{1130FDC9-D320-30CB-1BB5-BB723764BD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42" y="1232321"/>
            <a:ext cx="7092668" cy="4723985"/>
          </a:xfrm>
          <a:prstGeom prst="rect">
            <a:avLst/>
          </a:prstGeom>
          <a:noFill/>
          <a:extLst>
            <a:ext uri="{909E8E84-426E-40DD-AFC4-6F175D3DCCD1}">
              <a14:hiddenFill xmlns:a14="http://schemas.microsoft.com/office/drawing/2010/main">
                <a:solidFill>
                  <a:srgbClr val="FFFFFF"/>
                </a:solidFill>
              </a14:hiddenFill>
            </a:ext>
          </a:extLst>
        </p:spPr>
      </p:pic>
      <p:sp>
        <p:nvSpPr>
          <p:cNvPr id="289" name="Ellips 1"/>
          <p:cNvSpPr/>
          <p:nvPr/>
        </p:nvSpPr>
        <p:spPr>
          <a:xfrm>
            <a:off x="543665" y="1069628"/>
            <a:ext cx="1368152" cy="1368152"/>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290" name="Rektangel 3"/>
          <p:cNvSpPr txBox="1"/>
          <p:nvPr/>
        </p:nvSpPr>
        <p:spPr>
          <a:xfrm>
            <a:off x="643923" y="1492094"/>
            <a:ext cx="1174690" cy="52322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a:solidFill>
                  <a:srgbClr val="FFFFFF"/>
                </a:solidFill>
              </a:defRPr>
            </a:lvl1pPr>
          </a:lstStyle>
          <a:p>
            <a:r>
              <a:rPr lang="sv-SE" noProof="0" dirty="0"/>
              <a:t>Handelsnytt </a:t>
            </a:r>
            <a:r>
              <a:rPr lang="sv-SE" dirty="0"/>
              <a:t>apr</a:t>
            </a:r>
            <a:r>
              <a:rPr lang="sv-SE" noProof="0" dirty="0"/>
              <a:t> 202</a:t>
            </a:r>
            <a:r>
              <a:rPr lang="sv-SE" dirty="0"/>
              <a:t>5</a:t>
            </a:r>
            <a:endParaRPr lang="sv-SE" noProof="0" dirty="0"/>
          </a:p>
        </p:txBody>
      </p:sp>
      <p:pic>
        <p:nvPicPr>
          <p:cNvPr id="285" name="Bild" descr="Bild"/>
          <p:cNvPicPr>
            <a:picLocks noChangeAspect="1"/>
          </p:cNvPicPr>
          <p:nvPr/>
        </p:nvPicPr>
        <p:blipFill>
          <a:blip r:embed="rId6"/>
          <a:stretch>
            <a:fillRect/>
          </a:stretch>
        </p:blipFill>
        <p:spPr>
          <a:xfrm flipH="1">
            <a:off x="6822334" y="634104"/>
            <a:ext cx="4826001" cy="4826001"/>
          </a:xfrm>
          <a:prstGeom prst="rect">
            <a:avLst/>
          </a:prstGeom>
          <a:ln w="12700">
            <a:miter lim="400000"/>
          </a:ln>
        </p:spPr>
      </p:pic>
      <p:sp>
        <p:nvSpPr>
          <p:cNvPr id="291" name="Rektangel 3"/>
          <p:cNvSpPr txBox="1"/>
          <p:nvPr/>
        </p:nvSpPr>
        <p:spPr>
          <a:xfrm>
            <a:off x="7595326" y="1539947"/>
            <a:ext cx="3869001" cy="278537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600"/>
              </a:spcBef>
              <a:defRPr sz="2200" b="1" spc="-22">
                <a:solidFill>
                  <a:srgbClr val="8F172E"/>
                </a:solidFill>
              </a:defRPr>
            </a:pPr>
            <a:r>
              <a:rPr lang="sv-SE" noProof="0" dirty="0"/>
              <a:t>Nytt kollektivavtal </a:t>
            </a:r>
          </a:p>
          <a:p>
            <a:pPr>
              <a:spcBef>
                <a:spcPts val="600"/>
              </a:spcBef>
              <a:defRPr sz="2200" b="1" spc="-22">
                <a:solidFill>
                  <a:srgbClr val="8F172E"/>
                </a:solidFill>
              </a:defRPr>
            </a:pPr>
            <a:r>
              <a:rPr lang="sv-SE" noProof="0" dirty="0"/>
              <a:t>1/4-2025 – 31/3-2027</a:t>
            </a:r>
            <a:endParaRPr lang="sv-SE" sz="1400" noProof="0" dirty="0"/>
          </a:p>
          <a:p>
            <a:pPr algn="l"/>
            <a:br>
              <a:rPr lang="sv-SE" sz="1400" b="0" i="0" noProof="0" dirty="0">
                <a:solidFill>
                  <a:srgbClr val="004B4D"/>
                </a:solidFill>
                <a:effectLst/>
              </a:rPr>
            </a:br>
            <a:r>
              <a:rPr lang="sv-SE" sz="1400" b="0" i="0" noProof="0" dirty="0">
                <a:solidFill>
                  <a:srgbClr val="004B4D"/>
                </a:solidFill>
                <a:effectLst/>
              </a:rPr>
              <a:t>Lönerna höjs med </a:t>
            </a:r>
            <a:r>
              <a:rPr lang="sv-SE" sz="1400" dirty="0">
                <a:solidFill>
                  <a:srgbClr val="004B4D"/>
                </a:solidFill>
              </a:rPr>
              <a:t>1048</a:t>
            </a:r>
            <a:r>
              <a:rPr lang="sv-SE" sz="1400" b="0" i="0" noProof="0" dirty="0">
                <a:solidFill>
                  <a:srgbClr val="004B4D"/>
                </a:solidFill>
                <a:effectLst/>
              </a:rPr>
              <a:t> kr/mån den 1 </a:t>
            </a:r>
            <a:r>
              <a:rPr lang="sv-SE" sz="1400" dirty="0">
                <a:solidFill>
                  <a:srgbClr val="004B4D"/>
                </a:solidFill>
              </a:rPr>
              <a:t>april</a:t>
            </a:r>
            <a:r>
              <a:rPr lang="sv-SE" sz="1400" b="0" i="0" noProof="0" dirty="0">
                <a:solidFill>
                  <a:srgbClr val="004B4D"/>
                </a:solidFill>
                <a:effectLst/>
              </a:rPr>
              <a:t> 2025 och ytterligare </a:t>
            </a:r>
            <a:r>
              <a:rPr lang="sv-SE" sz="1400" dirty="0">
                <a:solidFill>
                  <a:srgbClr val="004B4D"/>
                </a:solidFill>
              </a:rPr>
              <a:t>955</a:t>
            </a:r>
            <a:r>
              <a:rPr lang="sv-SE" sz="1400" b="0" i="0" noProof="0" dirty="0">
                <a:solidFill>
                  <a:srgbClr val="004B4D"/>
                </a:solidFill>
                <a:effectLst/>
              </a:rPr>
              <a:t> </a:t>
            </a:r>
            <a:r>
              <a:rPr lang="sv-SE" sz="1400" noProof="0" dirty="0">
                <a:solidFill>
                  <a:srgbClr val="004B4D"/>
                </a:solidFill>
              </a:rPr>
              <a:t>kr/</a:t>
            </a:r>
            <a:r>
              <a:rPr lang="sv-SE" sz="1400" b="0" i="0" noProof="0" dirty="0">
                <a:solidFill>
                  <a:srgbClr val="004B4D"/>
                </a:solidFill>
                <a:effectLst/>
              </a:rPr>
              <a:t>mån den 1 april 2026.</a:t>
            </a:r>
            <a:br>
              <a:rPr lang="sv-SE" sz="1400" b="0" i="0" noProof="0" dirty="0">
                <a:solidFill>
                  <a:srgbClr val="004B4D"/>
                </a:solidFill>
                <a:effectLst/>
              </a:rPr>
            </a:br>
            <a:endParaRPr lang="sv-SE" sz="1400" b="0" i="0" noProof="0" dirty="0">
              <a:solidFill>
                <a:srgbClr val="004B4D"/>
              </a:solidFill>
              <a:effectLst/>
            </a:endParaRPr>
          </a:p>
          <a:p>
            <a:pPr algn="l"/>
            <a:r>
              <a:rPr lang="sv-SE" sz="1400" b="0" i="0" noProof="0" dirty="0">
                <a:solidFill>
                  <a:srgbClr val="004B4D"/>
                </a:solidFill>
                <a:effectLst/>
              </a:rPr>
              <a:t>Deltidsanställda får bättre ersättning när de jobbar utöver timmarna på kontraktet. </a:t>
            </a:r>
          </a:p>
          <a:p>
            <a:pPr algn="l"/>
            <a:endParaRPr lang="sv-SE" sz="1400" dirty="0">
              <a:solidFill>
                <a:srgbClr val="004B4D"/>
              </a:solidFill>
            </a:endParaRPr>
          </a:p>
          <a:p>
            <a:pPr algn="l"/>
            <a:r>
              <a:rPr lang="sv-SE" sz="1400" b="0" i="0" noProof="0" dirty="0">
                <a:solidFill>
                  <a:srgbClr val="004B4D"/>
                </a:solidFill>
                <a:effectLst/>
              </a:rPr>
              <a:t>Ob-ersättning oförändrad</a:t>
            </a:r>
            <a:r>
              <a:rPr lang="sv-SE" sz="1400" dirty="0">
                <a:solidFill>
                  <a:srgbClr val="004B4D"/>
                </a:solidFill>
              </a:rPr>
              <a:t>, trots arbetsgivarnas försök att sänka och omfördela den.</a:t>
            </a:r>
            <a:endParaRPr lang="sv-SE" sz="1400" b="0" i="0" noProof="0" dirty="0">
              <a:solidFill>
                <a:srgbClr val="004B4D"/>
              </a:solidFill>
              <a:effectLst/>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Bild" descr="Bild"/>
          <p:cNvPicPr>
            <a:picLocks noChangeAspect="1"/>
          </p:cNvPicPr>
          <p:nvPr/>
        </p:nvPicPr>
        <p:blipFill>
          <a:blip r:embed="rId3"/>
          <a:stretch>
            <a:fillRect/>
          </a:stretch>
        </p:blipFill>
        <p:spPr>
          <a:xfrm>
            <a:off x="670327" y="3443065"/>
            <a:ext cx="3866346" cy="4677568"/>
          </a:xfrm>
          <a:prstGeom prst="rect">
            <a:avLst/>
          </a:prstGeom>
          <a:ln w="12700">
            <a:miter lim="400000"/>
          </a:ln>
        </p:spPr>
      </p:pic>
      <p:pic>
        <p:nvPicPr>
          <p:cNvPr id="297" name="Bild" descr="Bild"/>
          <p:cNvPicPr>
            <a:picLocks noChangeAspect="1"/>
          </p:cNvPicPr>
          <p:nvPr/>
        </p:nvPicPr>
        <p:blipFill>
          <a:blip r:embed="rId4"/>
          <a:stretch>
            <a:fillRect/>
          </a:stretch>
        </p:blipFill>
        <p:spPr>
          <a:xfrm>
            <a:off x="5623887" y="508329"/>
            <a:ext cx="5795189" cy="5841342"/>
          </a:xfrm>
          <a:prstGeom prst="rect">
            <a:avLst/>
          </a:prstGeom>
          <a:ln w="12700">
            <a:miter lim="400000"/>
          </a:ln>
        </p:spPr>
      </p:pic>
      <p:sp>
        <p:nvSpPr>
          <p:cNvPr id="298" name="Platshållare för innehåll 2"/>
          <p:cNvSpPr txBox="1">
            <a:spLocks noGrp="1"/>
          </p:cNvSpPr>
          <p:nvPr>
            <p:ph type="body" sz="quarter" idx="4294967295"/>
          </p:nvPr>
        </p:nvSpPr>
        <p:spPr>
          <a:xfrm rot="21360000">
            <a:off x="991206" y="3927881"/>
            <a:ext cx="3276225" cy="1763715"/>
          </a:xfrm>
          <a:prstGeom prst="rect">
            <a:avLst/>
          </a:prstGeom>
        </p:spPr>
        <p:txBody>
          <a:bodyPr>
            <a:normAutofit/>
          </a:bodyPr>
          <a:lstStyle/>
          <a:p>
            <a:pPr marL="0" indent="0" defTabSz="713231">
              <a:spcBef>
                <a:spcPts val="200"/>
              </a:spcBef>
              <a:buSzTx/>
              <a:buNone/>
              <a:defRPr sz="1716" b="1"/>
            </a:pPr>
            <a:r>
              <a:rPr lang="sv-SE" noProof="0" dirty="0"/>
              <a:t>Grundläggande fackliga rättigheter borde gälla globalt:</a:t>
            </a:r>
          </a:p>
          <a:p>
            <a:pPr marL="267461" indent="-267461" defTabSz="713231">
              <a:spcBef>
                <a:spcPts val="1000"/>
              </a:spcBef>
              <a:defRPr sz="1716" b="1">
                <a:solidFill>
                  <a:srgbClr val="E20D15"/>
                </a:solidFill>
              </a:defRPr>
            </a:pPr>
            <a:r>
              <a:rPr lang="sv-SE" noProof="0" dirty="0"/>
              <a:t>Rätt att organisera sig</a:t>
            </a:r>
          </a:p>
          <a:p>
            <a:pPr marL="267461" indent="-267461" defTabSz="713231">
              <a:spcBef>
                <a:spcPts val="200"/>
              </a:spcBef>
              <a:defRPr sz="1716" b="1">
                <a:solidFill>
                  <a:srgbClr val="E20D15"/>
                </a:solidFill>
              </a:defRPr>
            </a:pPr>
            <a:r>
              <a:rPr lang="sv-SE" noProof="0" dirty="0"/>
              <a:t>Strejkrätt</a:t>
            </a:r>
          </a:p>
          <a:p>
            <a:pPr marL="267461" indent="-267461" defTabSz="713231">
              <a:spcBef>
                <a:spcPts val="200"/>
              </a:spcBef>
              <a:defRPr sz="1716" b="1">
                <a:solidFill>
                  <a:srgbClr val="E20D15"/>
                </a:solidFill>
              </a:defRPr>
            </a:pPr>
            <a:r>
              <a:rPr lang="sv-SE" noProof="0" dirty="0"/>
              <a:t>Kollektivavtal</a:t>
            </a:r>
          </a:p>
        </p:txBody>
      </p:sp>
      <p:sp>
        <p:nvSpPr>
          <p:cNvPr id="299"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Internationellt</a:t>
            </a:r>
          </a:p>
        </p:txBody>
      </p:sp>
      <p:pic>
        <p:nvPicPr>
          <p:cNvPr id="30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Picture 7" descr="Picture 7"/>
          <p:cNvPicPr>
            <a:picLocks noChangeAspect="1"/>
          </p:cNvPicPr>
          <p:nvPr/>
        </p:nvPicPr>
        <p:blipFill>
          <a:blip r:embed="rId3"/>
          <a:srcRect t="9748" b="5665"/>
          <a:stretch>
            <a:fillRect/>
          </a:stretch>
        </p:blipFill>
        <p:spPr>
          <a:xfrm>
            <a:off x="3161" y="-1"/>
            <a:ext cx="12185678" cy="6858001"/>
          </a:xfrm>
          <a:prstGeom prst="rect">
            <a:avLst/>
          </a:prstGeom>
          <a:ln w="12700">
            <a:miter lim="400000"/>
          </a:ln>
        </p:spPr>
      </p:pic>
      <p:pic>
        <p:nvPicPr>
          <p:cNvPr id="30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306" name="Bild" descr="Bild"/>
          <p:cNvPicPr>
            <a:picLocks noChangeAspect="1"/>
          </p:cNvPicPr>
          <p:nvPr/>
        </p:nvPicPr>
        <p:blipFill>
          <a:blip r:embed="rId5"/>
          <a:stretch>
            <a:fillRect/>
          </a:stretch>
        </p:blipFill>
        <p:spPr>
          <a:xfrm rot="10800000">
            <a:off x="9913239" y="420689"/>
            <a:ext cx="1841501" cy="1841501"/>
          </a:xfrm>
          <a:prstGeom prst="rect">
            <a:avLst/>
          </a:prstGeom>
          <a:ln w="12700">
            <a:miter lim="400000"/>
          </a:ln>
        </p:spPr>
      </p:pic>
      <p:sp>
        <p:nvSpPr>
          <p:cNvPr id="307" name="Internationellt"/>
          <p:cNvSpPr txBox="1">
            <a:spLocks noGrp="1"/>
          </p:cNvSpPr>
          <p:nvPr>
            <p:ph type="title" idx="4294967295"/>
          </p:nvPr>
        </p:nvSpPr>
        <p:spPr>
          <a:xfrm>
            <a:off x="9914719" y="1110603"/>
            <a:ext cx="1842096" cy="1372519"/>
          </a:xfrm>
          <a:prstGeom prst="rect">
            <a:avLst/>
          </a:prstGeom>
        </p:spPr>
        <p:txBody>
          <a:bodyPr anchor="t"/>
          <a:lstStyle/>
          <a:p>
            <a:pPr lvl="1" algn="ctr">
              <a:lnSpc>
                <a:spcPct val="110000"/>
              </a:lnSpc>
              <a:defRPr sz="2200" spc="-122">
                <a:solidFill>
                  <a:srgbClr val="E2261B"/>
                </a:solidFill>
              </a:defRPr>
            </a:pPr>
            <a:r>
              <a:rPr lang="sv-SE" noProof="0" dirty="0"/>
              <a:t>Internationellt</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r-003_Handels-Tingvalla_210628.jpg" descr="Nr-003_Handels-Tingvalla_210628.jpg">
            <a:extLst>
              <a:ext uri="{FF2B5EF4-FFF2-40B4-BE49-F238E27FC236}">
                <a16:creationId xmlns:a16="http://schemas.microsoft.com/office/drawing/2014/main" id="{6A90FE90-3AFF-C842-89F1-76F10ACD441B}"/>
              </a:ext>
            </a:extLst>
          </p:cNvPr>
          <p:cNvPicPr>
            <a:picLocks noChangeAspect="1"/>
          </p:cNvPicPr>
          <p:nvPr/>
        </p:nvPicPr>
        <p:blipFill>
          <a:blip r:embed="rId3"/>
          <a:stretch>
            <a:fillRect/>
          </a:stretch>
        </p:blipFill>
        <p:spPr>
          <a:xfrm flipH="1">
            <a:off x="0" y="-139700"/>
            <a:ext cx="13161825" cy="8774551"/>
          </a:xfrm>
          <a:prstGeom prst="rect">
            <a:avLst/>
          </a:prstGeom>
          <a:ln w="12700">
            <a:miter lim="400000"/>
          </a:ln>
        </p:spPr>
      </p:pic>
      <p:pic>
        <p:nvPicPr>
          <p:cNvPr id="6" name="Bild" descr="Bild">
            <a:extLst>
              <a:ext uri="{FF2B5EF4-FFF2-40B4-BE49-F238E27FC236}">
                <a16:creationId xmlns:a16="http://schemas.microsoft.com/office/drawing/2014/main" id="{DB0AD96D-6913-774F-98F3-025EF36547F3}"/>
              </a:ext>
            </a:extLst>
          </p:cNvPr>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7" name="Bild" descr="Bild">
            <a:extLst>
              <a:ext uri="{FF2B5EF4-FFF2-40B4-BE49-F238E27FC236}">
                <a16:creationId xmlns:a16="http://schemas.microsoft.com/office/drawing/2014/main" id="{3ECE53EF-7345-A14A-A42C-A41922A8125A}"/>
              </a:ext>
            </a:extLst>
          </p:cNvPr>
          <p:cNvPicPr>
            <a:picLocks noChangeAspect="1"/>
          </p:cNvPicPr>
          <p:nvPr/>
        </p:nvPicPr>
        <p:blipFill>
          <a:blip r:embed="rId5"/>
          <a:stretch>
            <a:fillRect/>
          </a:stretch>
        </p:blipFill>
        <p:spPr>
          <a:xfrm>
            <a:off x="492727" y="3635513"/>
            <a:ext cx="2418755" cy="2418756"/>
          </a:xfrm>
          <a:prstGeom prst="rect">
            <a:avLst/>
          </a:prstGeom>
          <a:ln w="12700">
            <a:miter lim="400000"/>
          </a:ln>
        </p:spPr>
      </p:pic>
      <p:sp>
        <p:nvSpPr>
          <p:cNvPr id="8" name="Stark…">
            <a:extLst>
              <a:ext uri="{FF2B5EF4-FFF2-40B4-BE49-F238E27FC236}">
                <a16:creationId xmlns:a16="http://schemas.microsoft.com/office/drawing/2014/main" id="{D32BC3D9-8803-3F4B-8C07-8DD8934720E2}"/>
              </a:ext>
            </a:extLst>
          </p:cNvPr>
          <p:cNvSpPr txBox="1"/>
          <p:nvPr/>
        </p:nvSpPr>
        <p:spPr>
          <a:xfrm>
            <a:off x="499294" y="3628070"/>
            <a:ext cx="2380221" cy="2433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lvl="1" indent="0" algn="ctr">
              <a:lnSpc>
                <a:spcPct val="110000"/>
              </a:lnSpc>
              <a:defRPr sz="2200" b="1" spc="-122">
                <a:solidFill>
                  <a:srgbClr val="E18D33"/>
                </a:solidFill>
              </a:defRPr>
            </a:pPr>
            <a:r>
              <a:rPr lang="sv-SE" noProof="0" dirty="0"/>
              <a:t>Stark</a:t>
            </a:r>
          </a:p>
          <a:p>
            <a:pPr lvl="1" indent="0" algn="ctr">
              <a:lnSpc>
                <a:spcPct val="110000"/>
              </a:lnSpc>
              <a:defRPr sz="2200" b="1" spc="-122">
                <a:solidFill>
                  <a:srgbClr val="E18D33"/>
                </a:solidFill>
              </a:defRPr>
            </a:pPr>
            <a:r>
              <a:rPr lang="sv-SE" noProof="0" dirty="0"/>
              <a:t>tillsammans</a:t>
            </a:r>
          </a:p>
        </p:txBody>
      </p:sp>
    </p:spTree>
    <p:extLst>
      <p:ext uri="{BB962C8B-B14F-4D97-AF65-F5344CB8AC3E}">
        <p14:creationId xmlns:p14="http://schemas.microsoft.com/office/powerpoint/2010/main" val="388634196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52" name="Rubrik 5"/>
          <p:cNvSpPr txBox="1"/>
          <p:nvPr/>
        </p:nvSpPr>
        <p:spPr>
          <a:xfrm>
            <a:off x="533400" y="37292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53" name="Bild" descr="Bild"/>
          <p:cNvPicPr>
            <a:picLocks noChangeAspect="1"/>
          </p:cNvPicPr>
          <p:nvPr/>
        </p:nvPicPr>
        <p:blipFill>
          <a:blip r:embed="rId4"/>
          <a:stretch>
            <a:fillRect/>
          </a:stretch>
        </p:blipFill>
        <p:spPr>
          <a:xfrm>
            <a:off x="6990041" y="4720572"/>
            <a:ext cx="4231717" cy="595852"/>
          </a:xfrm>
          <a:prstGeom prst="rect">
            <a:avLst/>
          </a:prstGeom>
          <a:ln w="12700">
            <a:miter lim="400000"/>
          </a:ln>
        </p:spPr>
      </p:pic>
      <p:pic>
        <p:nvPicPr>
          <p:cNvPr id="3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59"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sp>
        <p:nvSpPr>
          <p:cNvPr id="360" name="Rubrik 5"/>
          <p:cNvSpPr txBox="1"/>
          <p:nvPr/>
        </p:nvSpPr>
        <p:spPr>
          <a:xfrm>
            <a:off x="533400" y="22814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61"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362" name="Bild" descr="Bild"/>
          <p:cNvPicPr>
            <a:picLocks noChangeAspect="1"/>
          </p:cNvPicPr>
          <p:nvPr/>
        </p:nvPicPr>
        <p:blipFill>
          <a:blip r:embed="rId6"/>
          <a:stretch>
            <a:fillRect/>
          </a:stretch>
        </p:blipFill>
        <p:spPr>
          <a:xfrm>
            <a:off x="6990041" y="4702549"/>
            <a:ext cx="4231717" cy="613481"/>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67"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pic>
        <p:nvPicPr>
          <p:cNvPr id="36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369" name="Rubrik 5"/>
          <p:cNvSpPr txBox="1"/>
          <p:nvPr/>
        </p:nvSpPr>
        <p:spPr>
          <a:xfrm>
            <a:off x="533400" y="22814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B5D9BA"/>
                </a:solidFill>
              </a:defRPr>
            </a:pPr>
            <a:r>
              <a:rPr lang="sv-SE" noProof="0" dirty="0"/>
              <a:t>Arbetsmarknaden </a:t>
            </a:r>
          </a:p>
          <a:p>
            <a:pPr>
              <a:lnSpc>
                <a:spcPct val="90000"/>
              </a:lnSpc>
              <a:defRPr sz="6100" b="1" spc="-338">
                <a:solidFill>
                  <a:srgbClr val="B5D9BA"/>
                </a:solidFill>
              </a:defRPr>
            </a:pPr>
            <a:r>
              <a:rPr lang="sv-SE" noProof="0" dirty="0"/>
              <a:t>– lag och avtal</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74" name="textruta 10"/>
          <p:cNvSpPr txBox="1"/>
          <p:nvPr/>
        </p:nvSpPr>
        <p:spPr>
          <a:xfrm>
            <a:off x="3068837" y="3612425"/>
            <a:ext cx="6679148" cy="279121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numCol="2" spcCol="333957"/>
          <a:lstStyle/>
          <a:p>
            <a:pPr marL="285750" indent="-285750">
              <a:spcBef>
                <a:spcPts val="600"/>
              </a:spcBef>
              <a:buSzPct val="100000"/>
              <a:buFont typeface="Arial"/>
              <a:buChar char="•"/>
              <a:defRPr sz="1400"/>
            </a:pPr>
            <a:r>
              <a:rPr lang="sv-SE" noProof="0" dirty="0"/>
              <a:t>LAS – Lagen om anställningsskydd </a:t>
            </a:r>
          </a:p>
          <a:p>
            <a:pPr marL="285750" indent="-285750">
              <a:spcBef>
                <a:spcPts val="600"/>
              </a:spcBef>
              <a:buSzPct val="100000"/>
              <a:buFont typeface="Arial"/>
              <a:buChar char="•"/>
              <a:defRPr sz="1400"/>
            </a:pPr>
            <a:r>
              <a:rPr lang="sv-SE" noProof="0" dirty="0"/>
              <a:t>MBL – Medbestämmandelagen </a:t>
            </a:r>
          </a:p>
          <a:p>
            <a:pPr marL="285750" indent="-285750">
              <a:spcBef>
                <a:spcPts val="600"/>
              </a:spcBef>
              <a:buSzPct val="100000"/>
              <a:buFont typeface="Arial"/>
              <a:buChar char="•"/>
              <a:defRPr sz="1400"/>
            </a:pPr>
            <a:r>
              <a:rPr lang="sv-SE" noProof="0" dirty="0"/>
              <a:t>FML – Förtroendemannalagen </a:t>
            </a:r>
          </a:p>
          <a:p>
            <a:pPr marL="285750" indent="-285750">
              <a:spcBef>
                <a:spcPts val="600"/>
              </a:spcBef>
              <a:buSzPct val="100000"/>
              <a:buFont typeface="Arial"/>
              <a:buChar char="•"/>
              <a:defRPr sz="1400"/>
            </a:pPr>
            <a:r>
              <a:rPr lang="sv-SE" noProof="0" dirty="0"/>
              <a:t>AML – Arbetsmiljölagen   </a:t>
            </a:r>
          </a:p>
          <a:p>
            <a:pPr marL="285750" indent="-285750">
              <a:spcBef>
                <a:spcPts val="600"/>
              </a:spcBef>
              <a:buSzPct val="100000"/>
              <a:buFont typeface="Arial"/>
              <a:buChar char="•"/>
              <a:defRPr sz="1400"/>
            </a:pPr>
            <a:r>
              <a:rPr lang="sv-SE" noProof="0" dirty="0"/>
              <a:t>Studieledighetslagen </a:t>
            </a:r>
          </a:p>
          <a:p>
            <a:pPr marL="285750" indent="-285750">
              <a:spcBef>
                <a:spcPts val="600"/>
              </a:spcBef>
              <a:buSzPct val="100000"/>
              <a:buFont typeface="Arial"/>
              <a:buChar char="•"/>
              <a:defRPr sz="1400"/>
            </a:pPr>
            <a:r>
              <a:rPr lang="sv-SE" noProof="0" dirty="0"/>
              <a:t>Semesterlagen </a:t>
            </a:r>
          </a:p>
          <a:p>
            <a:pPr marL="285750" indent="-285750">
              <a:spcBef>
                <a:spcPts val="600"/>
              </a:spcBef>
              <a:buSzPct val="100000"/>
              <a:buFont typeface="Arial"/>
              <a:buChar char="•"/>
              <a:defRPr sz="1400"/>
            </a:pPr>
            <a:r>
              <a:rPr lang="sv-SE" noProof="0" dirty="0"/>
              <a:t>Diskrimineringslagen</a:t>
            </a:r>
          </a:p>
        </p:txBody>
      </p:sp>
      <p:sp>
        <p:nvSpPr>
          <p:cNvPr id="375" name="textruta 10"/>
          <p:cNvSpPr txBox="1"/>
          <p:nvPr/>
        </p:nvSpPr>
        <p:spPr>
          <a:xfrm>
            <a:off x="463802" y="2582347"/>
            <a:ext cx="4450398" cy="5624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ts val="4000"/>
              </a:lnSpc>
              <a:defRPr sz="2400" b="1" spc="-48">
                <a:solidFill>
                  <a:srgbClr val="01704A"/>
                </a:solidFill>
              </a:defRPr>
            </a:lvl1pPr>
          </a:lstStyle>
          <a:p>
            <a:r>
              <a:rPr lang="sv-SE" noProof="0" dirty="0"/>
              <a:t>– beslutas i riksdagen</a:t>
            </a:r>
          </a:p>
        </p:txBody>
      </p:sp>
      <p:pic>
        <p:nvPicPr>
          <p:cNvPr id="376"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377" name="Rubrik 5"/>
          <p:cNvSpPr txBox="1"/>
          <p:nvPr/>
        </p:nvSpPr>
        <p:spPr>
          <a:xfrm>
            <a:off x="-134475" y="605093"/>
            <a:ext cx="12192001" cy="1076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01704A"/>
                </a:solidFill>
              </a:defRPr>
            </a:lvl1pPr>
          </a:lstStyle>
          <a:p>
            <a:r>
              <a:rPr lang="sv-SE" noProof="0" dirty="0"/>
              <a:t>Arbetsmarknaden – lag och avtal</a:t>
            </a:r>
          </a:p>
        </p:txBody>
      </p:sp>
      <p:sp>
        <p:nvSpPr>
          <p:cNvPr id="378" name="Rektangel 24"/>
          <p:cNvSpPr/>
          <p:nvPr/>
        </p:nvSpPr>
        <p:spPr>
          <a:xfrm>
            <a:off x="7020243" y="3632214"/>
            <a:ext cx="1735538" cy="241811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79" name="Rektangel 26"/>
          <p:cNvSpPr/>
          <p:nvPr/>
        </p:nvSpPr>
        <p:spPr>
          <a:xfrm>
            <a:off x="8840899" y="3638583"/>
            <a:ext cx="1735537" cy="2416347"/>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80" name="Rubrik 5"/>
          <p:cNvSpPr txBox="1"/>
          <p:nvPr/>
        </p:nvSpPr>
        <p:spPr>
          <a:xfrm>
            <a:off x="463802" y="1982272"/>
            <a:ext cx="12192001" cy="801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4700" b="1" spc="-261">
                <a:solidFill>
                  <a:srgbClr val="1CB08F"/>
                </a:solidFill>
              </a:defRPr>
            </a:lvl1pPr>
          </a:lstStyle>
          <a:p>
            <a:r>
              <a:rPr lang="sv-SE" noProof="0" dirty="0"/>
              <a:t>Lagar</a:t>
            </a:r>
          </a:p>
        </p:txBody>
      </p:sp>
      <p:sp>
        <p:nvSpPr>
          <p:cNvPr id="381" name="Rubrik 5"/>
          <p:cNvSpPr txBox="1"/>
          <p:nvPr/>
        </p:nvSpPr>
        <p:spPr>
          <a:xfrm>
            <a:off x="7017142" y="1982272"/>
            <a:ext cx="12192001" cy="801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4700" b="1" spc="-261">
                <a:solidFill>
                  <a:srgbClr val="1CB08F"/>
                </a:solidFill>
              </a:defRPr>
            </a:lvl1pPr>
          </a:lstStyle>
          <a:p>
            <a:r>
              <a:rPr lang="sv-SE" noProof="0" dirty="0"/>
              <a:t>Avtal</a:t>
            </a:r>
          </a:p>
        </p:txBody>
      </p:sp>
      <p:pic>
        <p:nvPicPr>
          <p:cNvPr id="382" name="Bild" descr="Bild"/>
          <p:cNvPicPr>
            <a:picLocks noChangeAspect="1"/>
          </p:cNvPicPr>
          <p:nvPr/>
        </p:nvPicPr>
        <p:blipFill>
          <a:blip r:embed="rId5"/>
          <a:stretch>
            <a:fillRect/>
          </a:stretch>
        </p:blipFill>
        <p:spPr>
          <a:xfrm>
            <a:off x="523822" y="3351855"/>
            <a:ext cx="2313623" cy="2685823"/>
          </a:xfrm>
          <a:prstGeom prst="rect">
            <a:avLst/>
          </a:prstGeom>
          <a:ln w="12700">
            <a:miter lim="400000"/>
          </a:ln>
        </p:spPr>
      </p:pic>
      <p:sp>
        <p:nvSpPr>
          <p:cNvPr id="383" name="textruta 10"/>
          <p:cNvSpPr txBox="1"/>
          <p:nvPr/>
        </p:nvSpPr>
        <p:spPr>
          <a:xfrm>
            <a:off x="6975757" y="2734747"/>
            <a:ext cx="5926508" cy="7275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ts val="2500"/>
              </a:lnSpc>
              <a:defRPr sz="2400" b="1" spc="-48">
                <a:solidFill>
                  <a:srgbClr val="01704A"/>
                </a:solidFill>
              </a:defRPr>
            </a:pPr>
            <a:r>
              <a:rPr lang="sv-SE" noProof="0" dirty="0"/>
              <a:t>Kollektivavtal har ett </a:t>
            </a:r>
          </a:p>
          <a:p>
            <a:pPr>
              <a:lnSpc>
                <a:spcPts val="2500"/>
              </a:lnSpc>
              <a:defRPr sz="2400" b="1" spc="-48">
                <a:solidFill>
                  <a:srgbClr val="01704A"/>
                </a:solidFill>
              </a:defRPr>
            </a:pPr>
            <a:r>
              <a:rPr lang="sv-SE" noProof="0" dirty="0"/>
              <a:t>utgångsdatum</a:t>
            </a:r>
          </a:p>
        </p:txBody>
      </p:sp>
      <p:pic>
        <p:nvPicPr>
          <p:cNvPr id="384" name="HA2020-110 Avtal - Svensk Handel detaljhandel - framsida.jpg" descr="HA2020-110 Avtal - Svensk Handel detaljhandel - framsida.jpg"/>
          <p:cNvPicPr>
            <a:picLocks noChangeAspect="1"/>
          </p:cNvPicPr>
          <p:nvPr/>
        </p:nvPicPr>
        <p:blipFill>
          <a:blip r:embed="rId6"/>
          <a:stretch>
            <a:fillRect/>
          </a:stretch>
        </p:blipFill>
        <p:spPr>
          <a:xfrm>
            <a:off x="7037623" y="3634769"/>
            <a:ext cx="1700777" cy="2413001"/>
          </a:xfrm>
          <a:prstGeom prst="rect">
            <a:avLst/>
          </a:prstGeom>
          <a:ln w="12700">
            <a:miter lim="400000"/>
          </a:ln>
        </p:spPr>
      </p:pic>
      <p:pic>
        <p:nvPicPr>
          <p:cNvPr id="385" name="HA2020-200 Avtal - Frisör - framsida.jpg" descr="HA2020-200 Avtal - Frisör - framsida.jpg"/>
          <p:cNvPicPr>
            <a:picLocks noChangeAspect="1"/>
          </p:cNvPicPr>
          <p:nvPr/>
        </p:nvPicPr>
        <p:blipFill>
          <a:blip r:embed="rId7"/>
          <a:stretch>
            <a:fillRect/>
          </a:stretch>
        </p:blipFill>
        <p:spPr>
          <a:xfrm>
            <a:off x="8858279" y="3640256"/>
            <a:ext cx="1700777" cy="2413001"/>
          </a:xfrm>
          <a:prstGeom prst="rect">
            <a:avLst/>
          </a:prstGeom>
          <a:ln w="12700">
            <a:miter lim="400000"/>
          </a:ln>
        </p:spPr>
      </p:pic>
      <p:sp>
        <p:nvSpPr>
          <p:cNvPr id="386" name="Ellips 29"/>
          <p:cNvSpPr/>
          <p:nvPr/>
        </p:nvSpPr>
        <p:spPr>
          <a:xfrm rot="21420000">
            <a:off x="892889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
        <p:nvSpPr>
          <p:cNvPr id="387" name="Ellips 29"/>
          <p:cNvSpPr/>
          <p:nvPr/>
        </p:nvSpPr>
        <p:spPr>
          <a:xfrm rot="21420000">
            <a:off x="709374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392" name="Bild" descr="Bild"/>
          <p:cNvPicPr>
            <a:picLocks noChangeAspect="1"/>
          </p:cNvPicPr>
          <p:nvPr/>
        </p:nvPicPr>
        <p:blipFill>
          <a:blip r:embed="rId4"/>
          <a:srcRect b="46790"/>
          <a:stretch>
            <a:fillRect/>
          </a:stretch>
        </p:blipFill>
        <p:spPr>
          <a:xfrm>
            <a:off x="2303314" y="1558270"/>
            <a:ext cx="639143" cy="1023269"/>
          </a:xfrm>
          <a:prstGeom prst="rect">
            <a:avLst/>
          </a:prstGeom>
          <a:ln w="12700">
            <a:miter lim="400000"/>
          </a:ln>
        </p:spPr>
      </p:pic>
      <p:pic>
        <p:nvPicPr>
          <p:cNvPr id="393" name="Bild" descr="Bild"/>
          <p:cNvPicPr>
            <a:picLocks noChangeAspect="1"/>
          </p:cNvPicPr>
          <p:nvPr/>
        </p:nvPicPr>
        <p:blipFill>
          <a:blip r:embed="rId5"/>
          <a:srcRect b="46191"/>
          <a:stretch>
            <a:fillRect/>
          </a:stretch>
        </p:blipFill>
        <p:spPr>
          <a:xfrm>
            <a:off x="1536861" y="1545570"/>
            <a:ext cx="671229" cy="1034791"/>
          </a:xfrm>
          <a:prstGeom prst="rect">
            <a:avLst/>
          </a:prstGeom>
          <a:ln w="12700">
            <a:miter lim="400000"/>
          </a:ln>
        </p:spPr>
      </p:pic>
      <p:pic>
        <p:nvPicPr>
          <p:cNvPr id="394" name="Bild" descr="Bild"/>
          <p:cNvPicPr>
            <a:picLocks noChangeAspect="1"/>
          </p:cNvPicPr>
          <p:nvPr/>
        </p:nvPicPr>
        <p:blipFill>
          <a:blip r:embed="rId6"/>
          <a:srcRect b="44784"/>
          <a:stretch>
            <a:fillRect/>
          </a:stretch>
        </p:blipFill>
        <p:spPr>
          <a:xfrm>
            <a:off x="1919882" y="1494770"/>
            <a:ext cx="657848" cy="1061840"/>
          </a:xfrm>
          <a:prstGeom prst="rect">
            <a:avLst/>
          </a:prstGeom>
          <a:ln w="12700">
            <a:miter lim="400000"/>
          </a:ln>
        </p:spPr>
      </p:pic>
      <p:pic>
        <p:nvPicPr>
          <p:cNvPr id="395" name="Bild" descr="Bild"/>
          <p:cNvPicPr>
            <a:picLocks noChangeAspect="1"/>
          </p:cNvPicPr>
          <p:nvPr/>
        </p:nvPicPr>
        <p:blipFill>
          <a:blip r:embed="rId7"/>
          <a:srcRect b="43550"/>
          <a:stretch>
            <a:fillRect/>
          </a:stretch>
        </p:blipFill>
        <p:spPr>
          <a:xfrm>
            <a:off x="8966163" y="1452262"/>
            <a:ext cx="763590" cy="1234949"/>
          </a:xfrm>
          <a:prstGeom prst="rect">
            <a:avLst/>
          </a:prstGeom>
          <a:ln w="12700">
            <a:miter lim="400000"/>
          </a:ln>
        </p:spPr>
      </p:pic>
      <p:sp>
        <p:nvSpPr>
          <p:cNvPr id="396" name="Pil: femhörning 77"/>
          <p:cNvSpPr/>
          <p:nvPr/>
        </p:nvSpPr>
        <p:spPr>
          <a:xfrm rot="10800000">
            <a:off x="6781062" y="5309468"/>
            <a:ext cx="3725112" cy="7948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295" y="0"/>
                </a:lnTo>
                <a:lnTo>
                  <a:pt x="21600" y="10800"/>
                </a:lnTo>
                <a:lnTo>
                  <a:pt x="19295" y="21600"/>
                </a:lnTo>
                <a:lnTo>
                  <a:pt x="0" y="21600"/>
                </a:lnTo>
                <a:close/>
              </a:path>
            </a:pathLst>
          </a:cu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397" name="Pil: femhörning 18"/>
          <p:cNvSpPr/>
          <p:nvPr/>
        </p:nvSpPr>
        <p:spPr>
          <a:xfrm>
            <a:off x="1490968" y="5309468"/>
            <a:ext cx="2839849" cy="7948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577" y="0"/>
                </a:lnTo>
                <a:lnTo>
                  <a:pt x="21600" y="10800"/>
                </a:lnTo>
                <a:lnTo>
                  <a:pt x="18577" y="21600"/>
                </a:lnTo>
                <a:lnTo>
                  <a:pt x="0" y="21600"/>
                </a:lnTo>
                <a:close/>
              </a:path>
            </a:pathLst>
          </a:cu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398" name="Rektangel 71"/>
          <p:cNvSpPr/>
          <p:nvPr/>
        </p:nvSpPr>
        <p:spPr>
          <a:xfrm>
            <a:off x="4583831" y="3840807"/>
            <a:ext cx="1944217" cy="2263537"/>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399" name="Rektangel 69"/>
          <p:cNvSpPr/>
          <p:nvPr/>
        </p:nvSpPr>
        <p:spPr>
          <a:xfrm>
            <a:off x="4583831" y="2907767"/>
            <a:ext cx="1944217" cy="776299"/>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400" name="Rektangel 67"/>
          <p:cNvSpPr/>
          <p:nvPr/>
        </p:nvSpPr>
        <p:spPr>
          <a:xfrm>
            <a:off x="8112224" y="3861236"/>
            <a:ext cx="2393951" cy="1368154"/>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01" name="textruta 5"/>
          <p:cNvSpPr txBox="1"/>
          <p:nvPr/>
        </p:nvSpPr>
        <p:spPr>
          <a:xfrm>
            <a:off x="1638366" y="5460894"/>
            <a:ext cx="2110862"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1400">
                <a:solidFill>
                  <a:srgbClr val="FFFFFF"/>
                </a:solidFill>
              </a:defRPr>
            </a:lvl1pPr>
          </a:lstStyle>
          <a:p>
            <a:r>
              <a:rPr lang="sv-SE" noProof="0" dirty="0"/>
              <a:t>Den anställdes politiska intressen</a:t>
            </a:r>
          </a:p>
        </p:txBody>
      </p:sp>
      <p:sp>
        <p:nvSpPr>
          <p:cNvPr id="402" name="textruta 5"/>
          <p:cNvSpPr txBox="1"/>
          <p:nvPr/>
        </p:nvSpPr>
        <p:spPr>
          <a:xfrm>
            <a:off x="4408511" y="3049905"/>
            <a:ext cx="2302511"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solidFill>
                  <a:srgbClr val="8F172E"/>
                </a:solidFill>
              </a:defRPr>
            </a:pPr>
            <a:r>
              <a:rPr lang="sv-SE" noProof="0" dirty="0"/>
              <a:t>Branschvisa </a:t>
            </a:r>
          </a:p>
          <a:p>
            <a:pPr algn="ctr">
              <a:defRPr sz="1400">
                <a:solidFill>
                  <a:srgbClr val="8F172E"/>
                </a:solidFill>
              </a:defRPr>
            </a:pPr>
            <a:r>
              <a:rPr lang="sv-SE" noProof="0" dirty="0"/>
              <a:t>kollektivavtal</a:t>
            </a:r>
          </a:p>
        </p:txBody>
      </p:sp>
      <p:sp>
        <p:nvSpPr>
          <p:cNvPr id="403" name="textruta 5"/>
          <p:cNvSpPr txBox="1"/>
          <p:nvPr/>
        </p:nvSpPr>
        <p:spPr>
          <a:xfrm>
            <a:off x="4418143" y="4197700"/>
            <a:ext cx="2302511"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solidFill>
                  <a:srgbClr val="8F172E"/>
                </a:solidFill>
              </a:defRPr>
            </a:pPr>
            <a:r>
              <a:rPr lang="sv-SE" noProof="0" dirty="0"/>
              <a:t>Riksdag</a:t>
            </a:r>
          </a:p>
          <a:p>
            <a:pPr algn="ctr">
              <a:defRPr sz="1400">
                <a:solidFill>
                  <a:srgbClr val="8F172E"/>
                </a:solidFill>
              </a:defRPr>
            </a:pPr>
            <a:r>
              <a:rPr lang="sv-SE" noProof="0" dirty="0"/>
              <a:t>Lagstiftning </a:t>
            </a:r>
            <a:br>
              <a:rPr lang="sv-SE" noProof="0" dirty="0"/>
            </a:br>
            <a:r>
              <a:rPr lang="sv-SE" noProof="0" dirty="0"/>
              <a:t>pågår</a:t>
            </a:r>
          </a:p>
        </p:txBody>
      </p:sp>
      <p:pic>
        <p:nvPicPr>
          <p:cNvPr id="404" name="Bildobjekt 14" descr="Bildobjekt 14"/>
          <p:cNvPicPr>
            <a:picLocks noChangeAspect="1"/>
          </p:cNvPicPr>
          <p:nvPr/>
        </p:nvPicPr>
        <p:blipFill>
          <a:blip r:embed="rId8"/>
          <a:stretch>
            <a:fillRect/>
          </a:stretch>
        </p:blipFill>
        <p:spPr>
          <a:xfrm>
            <a:off x="1490968" y="3786754"/>
            <a:ext cx="1465751" cy="1293611"/>
          </a:xfrm>
          <a:prstGeom prst="rect">
            <a:avLst/>
          </a:prstGeom>
          <a:ln w="12700">
            <a:miter lim="400000"/>
          </a:ln>
        </p:spPr>
      </p:pic>
      <p:sp>
        <p:nvSpPr>
          <p:cNvPr id="405" name="textruta 5"/>
          <p:cNvSpPr txBox="1"/>
          <p:nvPr/>
        </p:nvSpPr>
        <p:spPr>
          <a:xfrm>
            <a:off x="8192808" y="5460894"/>
            <a:ext cx="2033937"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1400"/>
            </a:lvl1pPr>
          </a:lstStyle>
          <a:p>
            <a:r>
              <a:rPr lang="sv-SE" noProof="0" dirty="0"/>
              <a:t>Företagens politiska intressen</a:t>
            </a:r>
          </a:p>
        </p:txBody>
      </p:sp>
      <p:pic>
        <p:nvPicPr>
          <p:cNvPr id="406" name="Bildobjekt 66" descr="Bildobjekt 66"/>
          <p:cNvPicPr>
            <a:picLocks noChangeAspect="1"/>
          </p:cNvPicPr>
          <p:nvPr/>
        </p:nvPicPr>
        <p:blipFill>
          <a:blip r:embed="rId9"/>
          <a:stretch>
            <a:fillRect/>
          </a:stretch>
        </p:blipFill>
        <p:spPr>
          <a:xfrm>
            <a:off x="8345723" y="3970904"/>
            <a:ext cx="1979070" cy="1035129"/>
          </a:xfrm>
          <a:prstGeom prst="rect">
            <a:avLst/>
          </a:prstGeom>
          <a:ln w="12700">
            <a:miter lim="400000"/>
          </a:ln>
        </p:spPr>
      </p:pic>
      <p:sp>
        <p:nvSpPr>
          <p:cNvPr id="407" name="Rak pilkoppling 32"/>
          <p:cNvSpPr/>
          <p:nvPr/>
        </p:nvSpPr>
        <p:spPr>
          <a:xfrm>
            <a:off x="2956718" y="2470967"/>
            <a:ext cx="1461175" cy="1"/>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08" name="Rektangel 36"/>
          <p:cNvSpPr/>
          <p:nvPr/>
        </p:nvSpPr>
        <p:spPr>
          <a:xfrm>
            <a:off x="1495546" y="2997576"/>
            <a:ext cx="1461175" cy="533720"/>
          </a:xfrm>
          <a:prstGeom prst="rect">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409" name="textruta 5"/>
          <p:cNvSpPr txBox="1"/>
          <p:nvPr/>
        </p:nvSpPr>
        <p:spPr>
          <a:xfrm>
            <a:off x="1541264" y="3120024"/>
            <a:ext cx="1316330" cy="30777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a:solidFill>
                  <a:srgbClr val="FFFFFF"/>
                </a:solidFill>
              </a:defRPr>
            </a:lvl1pPr>
          </a:lstStyle>
          <a:p>
            <a:r>
              <a:rPr lang="sv-SE" noProof="0" dirty="0"/>
              <a:t>13 förbund</a:t>
            </a:r>
          </a:p>
        </p:txBody>
      </p:sp>
      <p:sp>
        <p:nvSpPr>
          <p:cNvPr id="410" name="Rak pilkoppling 38"/>
          <p:cNvSpPr/>
          <p:nvPr/>
        </p:nvSpPr>
        <p:spPr>
          <a:xfrm>
            <a:off x="2956718" y="3275776"/>
            <a:ext cx="1461175" cy="1"/>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11" name="Rak pilkoppling 42"/>
          <p:cNvSpPr/>
          <p:nvPr/>
        </p:nvSpPr>
        <p:spPr>
          <a:xfrm flipH="1">
            <a:off x="6651049" y="2470967"/>
            <a:ext cx="1461175" cy="1"/>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2" name="Rak pilkoppling 56"/>
          <p:cNvSpPr/>
          <p:nvPr/>
        </p:nvSpPr>
        <p:spPr>
          <a:xfrm flipH="1">
            <a:off x="6668305" y="3275776"/>
            <a:ext cx="1461175" cy="1"/>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3" name="Rak pilkoppling 59"/>
          <p:cNvSpPr/>
          <p:nvPr/>
        </p:nvSpPr>
        <p:spPr>
          <a:xfrm flipH="1">
            <a:off x="6756741" y="4427154"/>
            <a:ext cx="1283475" cy="212523"/>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4" name="Rak pilkoppling 62"/>
          <p:cNvSpPr/>
          <p:nvPr/>
        </p:nvSpPr>
        <p:spPr>
          <a:xfrm>
            <a:off x="2956718" y="4369368"/>
            <a:ext cx="1406074" cy="270309"/>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15" name="Rubrik 5"/>
          <p:cNvSpPr txBox="1"/>
          <p:nvPr/>
        </p:nvSpPr>
        <p:spPr>
          <a:xfrm>
            <a:off x="-134475" y="605093"/>
            <a:ext cx="12192001" cy="1076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8F172E"/>
                </a:solidFill>
              </a:defRPr>
            </a:lvl1pPr>
          </a:lstStyle>
          <a:p>
            <a:r>
              <a:rPr lang="sv-SE" noProof="0" dirty="0"/>
              <a:t>Den svenska modellen</a:t>
            </a:r>
          </a:p>
        </p:txBody>
      </p:sp>
      <p:sp>
        <p:nvSpPr>
          <p:cNvPr id="416" name="Rektangel 55"/>
          <p:cNvSpPr/>
          <p:nvPr/>
        </p:nvSpPr>
        <p:spPr>
          <a:xfrm>
            <a:off x="8112224" y="2892553"/>
            <a:ext cx="2393951" cy="814765"/>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17" name="textruta 5"/>
          <p:cNvSpPr txBox="1"/>
          <p:nvPr/>
        </p:nvSpPr>
        <p:spPr>
          <a:xfrm>
            <a:off x="8243589" y="3053923"/>
            <a:ext cx="2145684"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49 Bransch- och </a:t>
            </a:r>
          </a:p>
          <a:p>
            <a:pPr algn="ctr">
              <a:defRPr sz="1400"/>
            </a:pPr>
            <a:r>
              <a:rPr lang="sv-SE" noProof="0" dirty="0"/>
              <a:t>arbetsgivarförbund</a:t>
            </a:r>
          </a:p>
        </p:txBody>
      </p:sp>
      <p:sp>
        <p:nvSpPr>
          <p:cNvPr id="418" name="Rektangel 53"/>
          <p:cNvSpPr/>
          <p:nvPr/>
        </p:nvSpPr>
        <p:spPr>
          <a:xfrm>
            <a:off x="8112224" y="2204108"/>
            <a:ext cx="2393951" cy="533720"/>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19" name="textruta 5"/>
          <p:cNvSpPr txBox="1"/>
          <p:nvPr/>
        </p:nvSpPr>
        <p:spPr>
          <a:xfrm>
            <a:off x="8192807" y="2326556"/>
            <a:ext cx="2267647"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a:lvl1pPr>
          </a:lstStyle>
          <a:p>
            <a:r>
              <a:rPr lang="sv-SE" noProof="0" dirty="0"/>
              <a:t>Arbetsgivare</a:t>
            </a:r>
          </a:p>
        </p:txBody>
      </p:sp>
      <p:sp>
        <p:nvSpPr>
          <p:cNvPr id="420" name="Rektangel 4"/>
          <p:cNvSpPr/>
          <p:nvPr/>
        </p:nvSpPr>
        <p:spPr>
          <a:xfrm>
            <a:off x="1495546" y="2204108"/>
            <a:ext cx="1461175" cy="533720"/>
          </a:xfrm>
          <a:prstGeom prst="rect">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421" name="textruta 5"/>
          <p:cNvSpPr txBox="1"/>
          <p:nvPr/>
        </p:nvSpPr>
        <p:spPr>
          <a:xfrm>
            <a:off x="1541264" y="2338840"/>
            <a:ext cx="1316330" cy="2765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spAutoFit/>
          </a:bodyPr>
          <a:lstStyle>
            <a:lvl1pPr algn="ctr">
              <a:defRPr sz="1300">
                <a:solidFill>
                  <a:srgbClr val="FFFFFF"/>
                </a:solidFill>
              </a:defRPr>
            </a:lvl1pPr>
          </a:lstStyle>
          <a:p>
            <a:r>
              <a:rPr lang="sv-SE" noProof="0" dirty="0"/>
              <a:t>Arbetare</a:t>
            </a:r>
          </a:p>
        </p:txBody>
      </p:sp>
      <p:sp>
        <p:nvSpPr>
          <p:cNvPr id="422" name="Rektangel 68"/>
          <p:cNvSpPr/>
          <p:nvPr/>
        </p:nvSpPr>
        <p:spPr>
          <a:xfrm>
            <a:off x="4583831" y="2204108"/>
            <a:ext cx="1944217" cy="533720"/>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423" name="textruta 5"/>
          <p:cNvSpPr txBox="1"/>
          <p:nvPr/>
        </p:nvSpPr>
        <p:spPr>
          <a:xfrm>
            <a:off x="4514875" y="2326556"/>
            <a:ext cx="205644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a:solidFill>
                  <a:srgbClr val="8F172E"/>
                </a:solidFill>
              </a:defRPr>
            </a:lvl1pPr>
          </a:lstStyle>
          <a:p>
            <a:r>
              <a:rPr lang="sv-SE" noProof="0" dirty="0"/>
              <a:t>Anställningsavtal</a:t>
            </a:r>
          </a:p>
        </p:txBody>
      </p:sp>
      <p:pic>
        <p:nvPicPr>
          <p:cNvPr id="424"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pic>
        <p:nvPicPr>
          <p:cNvPr id="425" name="Bild" descr="Bild"/>
          <p:cNvPicPr>
            <a:picLocks noChangeAspect="1"/>
          </p:cNvPicPr>
          <p:nvPr/>
        </p:nvPicPr>
        <p:blipFill>
          <a:blip r:embed="rId11"/>
          <a:stretch>
            <a:fillRect/>
          </a:stretch>
        </p:blipFill>
        <p:spPr>
          <a:xfrm>
            <a:off x="4960705" y="5022829"/>
            <a:ext cx="1217387" cy="1371601"/>
          </a:xfrm>
          <a:prstGeom prst="rect">
            <a:avLst/>
          </a:prstGeom>
          <a:ln w="12700">
            <a:miter lim="400000"/>
          </a:ln>
        </p:spPr>
      </p:pic>
      <p:pic>
        <p:nvPicPr>
          <p:cNvPr id="426" name="Bild" descr="Bild"/>
          <p:cNvPicPr>
            <a:picLocks noChangeAspect="1"/>
          </p:cNvPicPr>
          <p:nvPr/>
        </p:nvPicPr>
        <p:blipFill>
          <a:blip r:embed="rId12"/>
          <a:stretch>
            <a:fillRect/>
          </a:stretch>
        </p:blipFill>
        <p:spPr>
          <a:xfrm>
            <a:off x="5209683" y="1583935"/>
            <a:ext cx="690602" cy="800101"/>
          </a:xfrm>
          <a:prstGeom prst="rect">
            <a:avLst/>
          </a:prstGeom>
          <a:ln w="12700">
            <a:miter lim="400000"/>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 name="Nr-010_Handels_klädbutik_210602.jpg" descr="Nr-010_Handels_klädbutik_210602.jpg"/>
          <p:cNvPicPr>
            <a:picLocks noChangeAspect="1"/>
          </p:cNvPicPr>
          <p:nvPr/>
        </p:nvPicPr>
        <p:blipFill>
          <a:blip r:embed="rId3"/>
          <a:stretch>
            <a:fillRect/>
          </a:stretch>
        </p:blipFill>
        <p:spPr>
          <a:xfrm>
            <a:off x="-19050" y="-3073400"/>
            <a:ext cx="12230100" cy="18343754"/>
          </a:xfrm>
          <a:prstGeom prst="rect">
            <a:avLst/>
          </a:prstGeom>
          <a:ln w="12700">
            <a:miter lim="400000"/>
          </a:ln>
        </p:spPr>
      </p:pic>
      <p:sp>
        <p:nvSpPr>
          <p:cNvPr id="653" name="Rubrik 5"/>
          <p:cNvSpPr txBox="1"/>
          <p:nvPr/>
        </p:nvSpPr>
        <p:spPr>
          <a:xfrm>
            <a:off x="512233" y="668593"/>
            <a:ext cx="6112669" cy="6206587"/>
          </a:xfrm>
          <a:prstGeom prst="rect">
            <a:avLst/>
          </a:prstGeom>
          <a:ln w="12700">
            <a:miter lim="400000"/>
          </a:ln>
          <a:effectLst>
            <a:outerShdw blurRad="127000" dir="5400000" rotWithShape="0">
              <a:srgbClr val="000000">
                <a:alpha val="3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FFFFFF"/>
                </a:solidFill>
              </a:defRPr>
            </a:pPr>
            <a:r>
              <a:rPr lang="sv-SE" noProof="0" dirty="0"/>
              <a:t>Vad du ska</a:t>
            </a:r>
            <a:br>
              <a:rPr lang="sv-SE" noProof="0" dirty="0"/>
            </a:br>
            <a:r>
              <a:rPr lang="sv-SE" noProof="0" dirty="0"/>
              <a:t>ha koll på</a:t>
            </a:r>
          </a:p>
          <a:p>
            <a:pPr>
              <a:lnSpc>
                <a:spcPct val="90000"/>
              </a:lnSpc>
              <a:defRPr sz="7600" b="1" spc="-422">
                <a:solidFill>
                  <a:srgbClr val="FFFFFF"/>
                </a:solidFill>
              </a:defRPr>
            </a:pPr>
            <a:r>
              <a:rPr lang="sv-SE" noProof="0" dirty="0"/>
              <a:t>när du skall </a:t>
            </a:r>
            <a:br>
              <a:rPr lang="sv-SE" noProof="0" dirty="0"/>
            </a:br>
            <a:r>
              <a:rPr lang="sv-SE" noProof="0" dirty="0"/>
              <a:t>ut och jobba</a:t>
            </a:r>
          </a:p>
        </p:txBody>
      </p:sp>
      <p:pic>
        <p:nvPicPr>
          <p:cNvPr id="65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Bild" descr="Bild"/>
          <p:cNvPicPr>
            <a:picLocks/>
          </p:cNvPicPr>
          <p:nvPr/>
        </p:nvPicPr>
        <p:blipFill>
          <a:blip r:embed="rId3"/>
          <a:stretch>
            <a:fillRect/>
          </a:stretch>
        </p:blipFill>
        <p:spPr>
          <a:xfrm>
            <a:off x="-1201" y="2540"/>
            <a:ext cx="12194402" cy="6858001"/>
          </a:xfrm>
          <a:prstGeom prst="rect">
            <a:avLst/>
          </a:prstGeom>
          <a:ln w="12700">
            <a:miter lim="400000"/>
          </a:ln>
        </p:spPr>
      </p:pic>
      <p:pic>
        <p:nvPicPr>
          <p:cNvPr id="106" name="Bild" descr="Bild"/>
          <p:cNvPicPr>
            <a:picLocks noChangeAspect="1"/>
          </p:cNvPicPr>
          <p:nvPr/>
        </p:nvPicPr>
        <p:blipFill>
          <a:blip r:embed="rId4"/>
          <a:stretch>
            <a:fillRect/>
          </a:stretch>
        </p:blipFill>
        <p:spPr>
          <a:xfrm>
            <a:off x="6908800" y="2527300"/>
            <a:ext cx="2483257" cy="2586914"/>
          </a:xfrm>
          <a:prstGeom prst="rect">
            <a:avLst/>
          </a:prstGeom>
          <a:ln w="12700">
            <a:miter lim="400000"/>
          </a:ln>
        </p:spPr>
      </p:pic>
      <p:sp>
        <p:nvSpPr>
          <p:cNvPr id="107" name="textruta 9"/>
          <p:cNvSpPr txBox="1"/>
          <p:nvPr/>
        </p:nvSpPr>
        <p:spPr>
          <a:xfrm>
            <a:off x="-31497" y="1787672"/>
            <a:ext cx="6269028" cy="4125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200" b="1"/>
            </a:pPr>
            <a:r>
              <a:rPr lang="sv-SE" noProof="0" dirty="0">
                <a:solidFill>
                  <a:srgbClr val="E2261B"/>
                </a:solidFill>
              </a:rPr>
              <a:t>Jobba</a:t>
            </a:r>
            <a:r>
              <a:rPr lang="sv-SE" noProof="0" dirty="0"/>
              <a:t> – Ett fackförbund per bransch</a:t>
            </a:r>
          </a:p>
        </p:txBody>
      </p:sp>
      <p:sp>
        <p:nvSpPr>
          <p:cNvPr id="108" name="textruta 10"/>
          <p:cNvSpPr txBox="1"/>
          <p:nvPr/>
        </p:nvSpPr>
        <p:spPr>
          <a:xfrm>
            <a:off x="6788637" y="1763103"/>
            <a:ext cx="3475567" cy="4370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400" b="1"/>
            </a:pPr>
            <a:r>
              <a:rPr lang="sv-SE" noProof="0" dirty="0">
                <a:solidFill>
                  <a:srgbClr val="E32013"/>
                </a:solidFill>
              </a:rPr>
              <a:t>Äga</a:t>
            </a:r>
            <a:r>
              <a:rPr lang="sv-SE" noProof="0" dirty="0"/>
              <a:t> – Arbetsgivare</a:t>
            </a:r>
          </a:p>
        </p:txBody>
      </p:sp>
      <p:pic>
        <p:nvPicPr>
          <p:cNvPr id="109" name="Bildobjekt 26" descr="Bildobjekt 26"/>
          <p:cNvPicPr>
            <a:picLocks noChangeAspect="1"/>
          </p:cNvPicPr>
          <p:nvPr/>
        </p:nvPicPr>
        <p:blipFill>
          <a:blip r:embed="rId5"/>
          <a:stretch>
            <a:fillRect/>
          </a:stretch>
        </p:blipFill>
        <p:spPr>
          <a:xfrm>
            <a:off x="6646172" y="5373844"/>
            <a:ext cx="832720" cy="792669"/>
          </a:xfrm>
          <a:prstGeom prst="rect">
            <a:avLst/>
          </a:prstGeom>
          <a:ln w="12700">
            <a:miter lim="400000"/>
          </a:ln>
        </p:spPr>
      </p:pic>
      <p:sp>
        <p:nvSpPr>
          <p:cNvPr id="110" name="textruta 5"/>
          <p:cNvSpPr txBox="1"/>
          <p:nvPr/>
        </p:nvSpPr>
        <p:spPr>
          <a:xfrm>
            <a:off x="7611347" y="5543193"/>
            <a:ext cx="3359547" cy="7386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a:defRPr sz="1400" b="1"/>
            </a:pPr>
            <a:r>
              <a:rPr lang="sv-SE" noProof="0" dirty="0"/>
              <a:t>En arbetsgivarförening per bransch</a:t>
            </a:r>
          </a:p>
          <a:p>
            <a:pPr>
              <a:defRPr sz="1400"/>
            </a:pPr>
            <a:r>
              <a:rPr lang="sv-SE" noProof="0" dirty="0"/>
              <a:t>Till exempel Sveriges Frisörföretagare eller </a:t>
            </a:r>
            <a:r>
              <a:rPr lang="sv-SE" noProof="0" dirty="0" err="1"/>
              <a:t>Fremia</a:t>
            </a:r>
            <a:endParaRPr lang="sv-SE" noProof="0" dirty="0"/>
          </a:p>
        </p:txBody>
      </p:sp>
      <p:sp>
        <p:nvSpPr>
          <p:cNvPr id="111"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E2261B"/>
                </a:solidFill>
              </a:defRPr>
            </a:lvl1pPr>
          </a:lstStyle>
          <a:p>
            <a:r>
              <a:rPr lang="sv-SE" noProof="0" dirty="0"/>
              <a:t>Arbetsmarknadens parter</a:t>
            </a:r>
          </a:p>
        </p:txBody>
      </p:sp>
      <p:pic>
        <p:nvPicPr>
          <p:cNvPr id="112" name="Bildobjekt 19" descr="Bildobjekt 19"/>
          <p:cNvPicPr>
            <a:picLocks noChangeAspect="1"/>
          </p:cNvPicPr>
          <p:nvPr/>
        </p:nvPicPr>
        <p:blipFill>
          <a:blip r:embed="rId6"/>
          <a:stretch>
            <a:fillRect/>
          </a:stretch>
        </p:blipFill>
        <p:spPr>
          <a:xfrm>
            <a:off x="3826422" y="3844532"/>
            <a:ext cx="683415" cy="683417"/>
          </a:xfrm>
          <a:prstGeom prst="rect">
            <a:avLst/>
          </a:prstGeom>
          <a:ln w="12700">
            <a:miter lim="400000"/>
          </a:ln>
        </p:spPr>
      </p:pic>
      <p:pic>
        <p:nvPicPr>
          <p:cNvPr id="113" name="Bildobjekt 5" descr="Bildobjekt 5"/>
          <p:cNvPicPr>
            <a:picLocks noChangeAspect="1"/>
          </p:cNvPicPr>
          <p:nvPr/>
        </p:nvPicPr>
        <p:blipFill>
          <a:blip r:embed="rId7"/>
          <a:stretch>
            <a:fillRect/>
          </a:stretch>
        </p:blipFill>
        <p:spPr>
          <a:xfrm>
            <a:off x="2821892" y="3866371"/>
            <a:ext cx="727642" cy="639739"/>
          </a:xfrm>
          <a:prstGeom prst="rect">
            <a:avLst/>
          </a:prstGeom>
          <a:ln w="12700">
            <a:miter lim="400000"/>
          </a:ln>
        </p:spPr>
      </p:pic>
      <p:pic>
        <p:nvPicPr>
          <p:cNvPr id="114" name="Bildobjekt 14343" descr="Bildobjekt 14343"/>
          <p:cNvPicPr>
            <a:picLocks noChangeAspect="1"/>
          </p:cNvPicPr>
          <p:nvPr/>
        </p:nvPicPr>
        <p:blipFill>
          <a:blip r:embed="rId8"/>
          <a:stretch>
            <a:fillRect/>
          </a:stretch>
        </p:blipFill>
        <p:spPr>
          <a:xfrm>
            <a:off x="8875709" y="3652766"/>
            <a:ext cx="1561193" cy="816564"/>
          </a:xfrm>
          <a:prstGeom prst="rect">
            <a:avLst/>
          </a:prstGeom>
          <a:ln w="12700">
            <a:miter lim="400000"/>
          </a:ln>
        </p:spPr>
      </p:pic>
      <p:pic>
        <p:nvPicPr>
          <p:cNvPr id="115" name="Bildobjekt 16" descr="Bildobjekt 16"/>
          <p:cNvPicPr>
            <a:picLocks noChangeAspect="1"/>
          </p:cNvPicPr>
          <p:nvPr/>
        </p:nvPicPr>
        <p:blipFill>
          <a:blip r:embed="rId9"/>
          <a:stretch>
            <a:fillRect/>
          </a:stretch>
        </p:blipFill>
        <p:spPr>
          <a:xfrm>
            <a:off x="4712076" y="3934011"/>
            <a:ext cx="826140" cy="504458"/>
          </a:xfrm>
          <a:prstGeom prst="rect">
            <a:avLst/>
          </a:prstGeom>
          <a:ln w="12700">
            <a:miter lim="400000"/>
          </a:ln>
        </p:spPr>
      </p:pic>
      <p:sp>
        <p:nvSpPr>
          <p:cNvPr id="116" name="Rak koppling 11"/>
          <p:cNvSpPr/>
          <p:nvPr/>
        </p:nvSpPr>
        <p:spPr>
          <a:xfrm flipH="1">
            <a:off x="6240016" y="1767248"/>
            <a:ext cx="1" cy="4587599"/>
          </a:xfrm>
          <a:prstGeom prst="line">
            <a:avLst/>
          </a:prstGeom>
          <a:ln w="25400">
            <a:solidFill>
              <a:schemeClr val="accent1"/>
            </a:solidFill>
            <a:miter lim="400000"/>
          </a:ln>
        </p:spPr>
        <p:txBody>
          <a:bodyPr lIns="45719" rIns="45719"/>
          <a:lstStyle/>
          <a:p>
            <a:endParaRPr lang="sv-SE" noProof="0" dirty="0"/>
          </a:p>
        </p:txBody>
      </p:sp>
      <p:pic>
        <p:nvPicPr>
          <p:cNvPr id="117"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sp>
        <p:nvSpPr>
          <p:cNvPr id="118" name="14 fackförbund, Handels är det 3:e största"/>
          <p:cNvSpPr txBox="1"/>
          <p:nvPr/>
        </p:nvSpPr>
        <p:spPr>
          <a:xfrm>
            <a:off x="1474028" y="5746393"/>
            <a:ext cx="3423372" cy="30777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tabLst>
                <a:tab pos="1079500" algn="l"/>
                <a:tab pos="1219200" algn="l"/>
                <a:tab pos="1397000" algn="l"/>
              </a:tabLst>
              <a:defRPr sz="1400"/>
            </a:lvl1pPr>
          </a:lstStyle>
          <a:p>
            <a:r>
              <a:rPr lang="sv-SE" noProof="0" dirty="0"/>
              <a:t>13 fackförbund, Handels är det 3:e största</a:t>
            </a:r>
          </a:p>
        </p:txBody>
      </p:sp>
      <p:sp>
        <p:nvSpPr>
          <p:cNvPr id="119" name="Rak koppling 11"/>
          <p:cNvSpPr/>
          <p:nvPr/>
        </p:nvSpPr>
        <p:spPr>
          <a:xfrm flipH="1">
            <a:off x="3185712" y="4675794"/>
            <a:ext cx="1" cy="1020557"/>
          </a:xfrm>
          <a:prstGeom prst="line">
            <a:avLst/>
          </a:prstGeom>
          <a:ln w="25400">
            <a:solidFill>
              <a:schemeClr val="accent1"/>
            </a:solidFill>
            <a:miter lim="400000"/>
            <a:tailEnd type="triangle"/>
          </a:ln>
        </p:spPr>
        <p:txBody>
          <a:bodyPr lIns="45719" rIns="45719"/>
          <a:lstStyle/>
          <a:p>
            <a:endParaRPr lang="sv-SE" noProof="0" dirty="0"/>
          </a:p>
        </p:txBody>
      </p:sp>
      <p:pic>
        <p:nvPicPr>
          <p:cNvPr id="120" name="Bild" descr="Bild"/>
          <p:cNvPicPr>
            <a:picLocks noChangeAspect="1"/>
          </p:cNvPicPr>
          <p:nvPr/>
        </p:nvPicPr>
        <p:blipFill>
          <a:blip r:embed="rId11"/>
          <a:stretch>
            <a:fillRect/>
          </a:stretch>
        </p:blipFill>
        <p:spPr>
          <a:xfrm>
            <a:off x="685800" y="2692400"/>
            <a:ext cx="2483257" cy="2586914"/>
          </a:xfrm>
          <a:prstGeom prst="rect">
            <a:avLst/>
          </a:prstGeom>
          <a:ln w="12700">
            <a:miter lim="400000"/>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Bild" descr="Bild"/>
          <p:cNvPicPr>
            <a:picLocks noChangeAspect="1"/>
          </p:cNvPicPr>
          <p:nvPr/>
        </p:nvPicPr>
        <p:blipFill>
          <a:blip r:embed="rId3"/>
          <a:stretch>
            <a:fillRect/>
          </a:stretch>
        </p:blipFill>
        <p:spPr>
          <a:xfrm rot="10800000" flipH="1">
            <a:off x="8214183" y="4242930"/>
            <a:ext cx="1828556" cy="1828555"/>
          </a:xfrm>
          <a:prstGeom prst="rect">
            <a:avLst/>
          </a:prstGeom>
          <a:ln w="12700">
            <a:miter lim="400000"/>
          </a:ln>
        </p:spPr>
      </p:pic>
      <p:sp>
        <p:nvSpPr>
          <p:cNvPr id="747" name="Platshållare för innehåll 7"/>
          <p:cNvSpPr txBox="1"/>
          <p:nvPr/>
        </p:nvSpPr>
        <p:spPr>
          <a:xfrm>
            <a:off x="8303048" y="1606778"/>
            <a:ext cx="2091987" cy="24781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200000"/>
              </a:lnSpc>
              <a:defRPr sz="1600" b="1"/>
            </a:pPr>
            <a:r>
              <a:rPr lang="sv-SE" noProof="0" dirty="0"/>
              <a:t>Avtalsförsäkringar</a:t>
            </a:r>
          </a:p>
          <a:p>
            <a:pPr>
              <a:lnSpc>
                <a:spcPct val="200000"/>
              </a:lnSpc>
              <a:defRPr sz="1600" b="1"/>
            </a:pPr>
            <a:r>
              <a:rPr lang="sv-SE" noProof="0" dirty="0"/>
              <a:t>Avtalspension</a:t>
            </a:r>
          </a:p>
          <a:p>
            <a:pPr>
              <a:lnSpc>
                <a:spcPct val="200000"/>
              </a:lnSpc>
              <a:defRPr sz="1600" b="1"/>
            </a:pPr>
            <a:r>
              <a:rPr lang="sv-SE" noProof="0" dirty="0"/>
              <a:t>Ob</a:t>
            </a:r>
          </a:p>
          <a:p>
            <a:pPr>
              <a:lnSpc>
                <a:spcPct val="200000"/>
              </a:lnSpc>
              <a:defRPr sz="1600" b="1"/>
            </a:pPr>
            <a:r>
              <a:rPr lang="sv-SE" noProof="0" dirty="0"/>
              <a:t>Sociala avgifter</a:t>
            </a:r>
          </a:p>
          <a:p>
            <a:pPr>
              <a:lnSpc>
                <a:spcPct val="200000"/>
              </a:lnSpc>
              <a:defRPr sz="1600" b="1"/>
            </a:pPr>
            <a:r>
              <a:rPr lang="sv-SE" noProof="0" dirty="0"/>
              <a:t>Semesterersättning</a:t>
            </a:r>
          </a:p>
        </p:txBody>
      </p:sp>
      <p:pic>
        <p:nvPicPr>
          <p:cNvPr id="748" name="Bild" descr="Bild"/>
          <p:cNvPicPr>
            <a:picLocks noChangeAspect="1"/>
          </p:cNvPicPr>
          <p:nvPr/>
        </p:nvPicPr>
        <p:blipFill>
          <a:blip r:embed="rId4"/>
          <a:stretch>
            <a:fillRect/>
          </a:stretch>
        </p:blipFill>
        <p:spPr>
          <a:xfrm>
            <a:off x="1944735" y="1717631"/>
            <a:ext cx="6096001" cy="4356415"/>
          </a:xfrm>
          <a:prstGeom prst="rect">
            <a:avLst/>
          </a:prstGeom>
          <a:ln w="12700">
            <a:miter lim="400000"/>
          </a:ln>
        </p:spPr>
      </p:pic>
      <p:sp>
        <p:nvSpPr>
          <p:cNvPr id="749" name="Platshållare för innehåll 7"/>
          <p:cNvSpPr txBox="1"/>
          <p:nvPr/>
        </p:nvSpPr>
        <p:spPr>
          <a:xfrm>
            <a:off x="2302486" y="5000511"/>
            <a:ext cx="1156336"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600" b="1">
                <a:solidFill>
                  <a:srgbClr val="FFFFFF"/>
                </a:solidFill>
              </a:defRPr>
            </a:lvl1pPr>
          </a:lstStyle>
          <a:p>
            <a:r>
              <a:rPr lang="sv-SE" noProof="0" dirty="0"/>
              <a:t>Svart</a:t>
            </a:r>
          </a:p>
        </p:txBody>
      </p:sp>
      <p:sp>
        <p:nvSpPr>
          <p:cNvPr id="750" name="Platshållare för innehåll 7"/>
          <p:cNvSpPr txBox="1"/>
          <p:nvPr/>
        </p:nvSpPr>
        <p:spPr>
          <a:xfrm>
            <a:off x="4404073" y="4771911"/>
            <a:ext cx="1156336" cy="7705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600" b="1">
                <a:solidFill>
                  <a:srgbClr val="FFFFFF"/>
                </a:solidFill>
              </a:defRPr>
            </a:lvl1pPr>
          </a:lstStyle>
          <a:p>
            <a:r>
              <a:rPr lang="sv-SE" noProof="0" dirty="0"/>
              <a:t>Utan kollektiv-avtal</a:t>
            </a:r>
          </a:p>
        </p:txBody>
      </p:sp>
      <p:sp>
        <p:nvSpPr>
          <p:cNvPr id="751" name="Platshållare för innehåll 7"/>
          <p:cNvSpPr txBox="1"/>
          <p:nvPr/>
        </p:nvSpPr>
        <p:spPr>
          <a:xfrm>
            <a:off x="6536540" y="4771911"/>
            <a:ext cx="1156336" cy="7705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600" b="1">
                <a:solidFill>
                  <a:srgbClr val="FFFFFF"/>
                </a:solidFill>
              </a:defRPr>
            </a:lvl1pPr>
          </a:lstStyle>
          <a:p>
            <a:r>
              <a:rPr lang="sv-SE" noProof="0" dirty="0"/>
              <a:t>Med kollektiv-avtal</a:t>
            </a:r>
          </a:p>
        </p:txBody>
      </p:sp>
      <p:sp>
        <p:nvSpPr>
          <p:cNvPr id="752" name="Platshållare för innehåll 7"/>
          <p:cNvSpPr txBox="1"/>
          <p:nvPr/>
        </p:nvSpPr>
        <p:spPr>
          <a:xfrm>
            <a:off x="4404073" y="3704595"/>
            <a:ext cx="1156336" cy="375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12%</a:t>
            </a:r>
          </a:p>
        </p:txBody>
      </p:sp>
      <p:sp>
        <p:nvSpPr>
          <p:cNvPr id="753" name="Platshållare för innehåll 7"/>
          <p:cNvSpPr txBox="1"/>
          <p:nvPr/>
        </p:nvSpPr>
        <p:spPr>
          <a:xfrm>
            <a:off x="6536540" y="3704595"/>
            <a:ext cx="1156336" cy="375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13%</a:t>
            </a:r>
          </a:p>
        </p:txBody>
      </p:sp>
      <p:pic>
        <p:nvPicPr>
          <p:cNvPr id="7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55" name="Rubrik 5"/>
          <p:cNvSpPr txBox="1"/>
          <p:nvPr/>
        </p:nvSpPr>
        <p:spPr>
          <a:xfrm>
            <a:off x="3902" y="605093"/>
            <a:ext cx="12184196"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Lönens tre delar</a:t>
            </a:r>
          </a:p>
        </p:txBody>
      </p:sp>
      <p:sp>
        <p:nvSpPr>
          <p:cNvPr id="756" name="Platshållare för innehåll 7"/>
          <p:cNvSpPr txBox="1"/>
          <p:nvPr/>
        </p:nvSpPr>
        <p:spPr>
          <a:xfrm>
            <a:off x="8537593" y="4831177"/>
            <a:ext cx="1156336"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600" b="1">
                <a:solidFill>
                  <a:srgbClr val="E32013"/>
                </a:solidFill>
              </a:defRPr>
            </a:lvl1pPr>
          </a:lstStyle>
          <a:p>
            <a:r>
              <a:rPr lang="sv-SE" noProof="0" dirty="0"/>
              <a:t>Grundlön</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43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43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E32013"/>
                </a:solidFill>
              </a:defRPr>
            </a:lvl1pPr>
          </a:lstStyle>
          <a:p>
            <a:r>
              <a:rPr lang="sv-SE" noProof="0" dirty="0"/>
              <a:t>Lägstalöner</a:t>
            </a:r>
          </a:p>
        </p:txBody>
      </p:sp>
      <p:sp>
        <p:nvSpPr>
          <p:cNvPr id="438" name="Rak koppling 18"/>
          <p:cNvSpPr/>
          <p:nvPr/>
        </p:nvSpPr>
        <p:spPr>
          <a:xfrm>
            <a:off x="1675545" y="3916362"/>
            <a:ext cx="5670551" cy="1"/>
          </a:xfrm>
          <a:prstGeom prst="line">
            <a:avLst/>
          </a:prstGeom>
          <a:ln>
            <a:solidFill>
              <a:srgbClr val="D9D9D9"/>
            </a:solidFill>
          </a:ln>
        </p:spPr>
        <p:txBody>
          <a:bodyPr lIns="45719" rIns="45719"/>
          <a:lstStyle/>
          <a:p>
            <a:endParaRPr lang="sv-SE" noProof="0" dirty="0"/>
          </a:p>
        </p:txBody>
      </p:sp>
      <p:sp>
        <p:nvSpPr>
          <p:cNvPr id="439" name="Rektangel 7"/>
          <p:cNvSpPr/>
          <p:nvPr/>
        </p:nvSpPr>
        <p:spPr>
          <a:xfrm>
            <a:off x="8941874" y="1689818"/>
            <a:ext cx="2679701" cy="3779838"/>
          </a:xfrm>
          <a:prstGeom prst="rect">
            <a:avLst/>
          </a:prstGeom>
          <a:solidFill>
            <a:srgbClr val="FFFFFF"/>
          </a:solidFill>
          <a:ln w="12700">
            <a:miter lim="400000"/>
          </a:ln>
          <a:effectLst>
            <a:outerShdw blurRad="406400" dist="38100" dir="18900000" rotWithShape="0">
              <a:srgbClr val="000000">
                <a:alpha val="40000"/>
              </a:srgbClr>
            </a:outerShdw>
          </a:effectLst>
        </p:spPr>
        <p:txBody>
          <a:bodyPr lIns="45719" rIns="45719" anchor="ctr"/>
          <a:lstStyle/>
          <a:p>
            <a:pPr algn="ctr">
              <a:defRPr>
                <a:solidFill>
                  <a:srgbClr val="FFFFFF"/>
                </a:solidFill>
              </a:defRPr>
            </a:pPr>
            <a:endParaRPr lang="sv-SE" noProof="0" dirty="0"/>
          </a:p>
        </p:txBody>
      </p:sp>
      <p:pic>
        <p:nvPicPr>
          <p:cNvPr id="13" name="Bildobjekt 12">
            <a:extLst>
              <a:ext uri="{FF2B5EF4-FFF2-40B4-BE49-F238E27FC236}">
                <a16:creationId xmlns:a16="http://schemas.microsoft.com/office/drawing/2014/main" id="{E2BEFF22-B809-4962-8B7B-A44CDC728C40}"/>
              </a:ext>
            </a:extLst>
          </p:cNvPr>
          <p:cNvPicPr>
            <a:picLocks noChangeAspect="1"/>
          </p:cNvPicPr>
          <p:nvPr/>
        </p:nvPicPr>
        <p:blipFill>
          <a:blip r:embed="rId5"/>
          <a:stretch>
            <a:fillRect/>
          </a:stretch>
        </p:blipFill>
        <p:spPr>
          <a:xfrm>
            <a:off x="4859238" y="2177486"/>
            <a:ext cx="3546203" cy="3735235"/>
          </a:xfrm>
          <a:prstGeom prst="rect">
            <a:avLst/>
          </a:prstGeom>
        </p:spPr>
      </p:pic>
      <p:pic>
        <p:nvPicPr>
          <p:cNvPr id="15" name="Picture 14">
            <a:extLst>
              <a:ext uri="{FF2B5EF4-FFF2-40B4-BE49-F238E27FC236}">
                <a16:creationId xmlns:a16="http://schemas.microsoft.com/office/drawing/2014/main" id="{557A4345-591B-A649-72BD-1E79FF82D7A6}"/>
              </a:ext>
            </a:extLst>
          </p:cNvPr>
          <p:cNvPicPr>
            <a:picLocks noChangeAspect="1"/>
          </p:cNvPicPr>
          <p:nvPr/>
        </p:nvPicPr>
        <p:blipFill>
          <a:blip r:embed="rId6"/>
          <a:stretch>
            <a:fillRect/>
          </a:stretch>
        </p:blipFill>
        <p:spPr>
          <a:xfrm>
            <a:off x="716854" y="1246992"/>
            <a:ext cx="4015114" cy="4645852"/>
          </a:xfrm>
          <a:prstGeom prst="rect">
            <a:avLst/>
          </a:prstGeom>
        </p:spPr>
      </p:pic>
      <p:pic>
        <p:nvPicPr>
          <p:cNvPr id="16" name="Picture 15">
            <a:extLst>
              <a:ext uri="{FF2B5EF4-FFF2-40B4-BE49-F238E27FC236}">
                <a16:creationId xmlns:a16="http://schemas.microsoft.com/office/drawing/2014/main" id="{AF803E92-AF59-AFCB-140D-A2A261319A79}"/>
              </a:ext>
            </a:extLst>
          </p:cNvPr>
          <p:cNvPicPr>
            <a:picLocks noChangeAspect="1"/>
          </p:cNvPicPr>
          <p:nvPr/>
        </p:nvPicPr>
        <p:blipFill>
          <a:blip r:embed="rId7"/>
          <a:stretch>
            <a:fillRect/>
          </a:stretch>
        </p:blipFill>
        <p:spPr>
          <a:xfrm>
            <a:off x="4855010" y="1252081"/>
            <a:ext cx="3546693" cy="2307921"/>
          </a:xfrm>
          <a:prstGeom prst="rect">
            <a:avLst/>
          </a:prstGeom>
        </p:spPr>
      </p:pic>
      <p:pic>
        <p:nvPicPr>
          <p:cNvPr id="17" name="Picture 16">
            <a:extLst>
              <a:ext uri="{FF2B5EF4-FFF2-40B4-BE49-F238E27FC236}">
                <a16:creationId xmlns:a16="http://schemas.microsoft.com/office/drawing/2014/main" id="{E17DC0C7-F67E-493A-6F18-C6689047E4AE}"/>
              </a:ext>
            </a:extLst>
          </p:cNvPr>
          <p:cNvPicPr>
            <a:picLocks noChangeAspect="1"/>
          </p:cNvPicPr>
          <p:nvPr/>
        </p:nvPicPr>
        <p:blipFill>
          <a:blip r:embed="rId8"/>
          <a:stretch>
            <a:fillRect/>
          </a:stretch>
        </p:blipFill>
        <p:spPr>
          <a:xfrm>
            <a:off x="4880845" y="3564046"/>
            <a:ext cx="3526338" cy="1546182"/>
          </a:xfrm>
          <a:prstGeom prst="rect">
            <a:avLst/>
          </a:prstGeom>
        </p:spPr>
      </p:pic>
      <p:pic>
        <p:nvPicPr>
          <p:cNvPr id="18" name="Picture 17">
            <a:extLst>
              <a:ext uri="{FF2B5EF4-FFF2-40B4-BE49-F238E27FC236}">
                <a16:creationId xmlns:a16="http://schemas.microsoft.com/office/drawing/2014/main" id="{B565CFB5-EB17-238C-9961-565F266FEE79}"/>
              </a:ext>
            </a:extLst>
          </p:cNvPr>
          <p:cNvPicPr>
            <a:picLocks noChangeAspect="1"/>
          </p:cNvPicPr>
          <p:nvPr/>
        </p:nvPicPr>
        <p:blipFill>
          <a:blip r:embed="rId9"/>
          <a:stretch>
            <a:fillRect/>
          </a:stretch>
        </p:blipFill>
        <p:spPr>
          <a:xfrm>
            <a:off x="8938672" y="1680575"/>
            <a:ext cx="2686219" cy="3799562"/>
          </a:xfrm>
          <a:prstGeom prst="rect">
            <a:avLst/>
          </a:prstGeom>
        </p:spPr>
      </p:pic>
      <p:sp>
        <p:nvSpPr>
          <p:cNvPr id="441" name="Ellips 2"/>
          <p:cNvSpPr/>
          <p:nvPr/>
        </p:nvSpPr>
        <p:spPr>
          <a:xfrm rot="21301408">
            <a:off x="8687479" y="1716927"/>
            <a:ext cx="2308553" cy="588965"/>
          </a:xfrm>
          <a:prstGeom prst="ellipse">
            <a:avLst/>
          </a:prstGeom>
          <a:ln w="63500">
            <a:solidFill>
              <a:srgbClr val="C00000"/>
            </a:solidFill>
          </a:ln>
        </p:spPr>
        <p:txBody>
          <a:bodyPr lIns="45719" rIns="45719" anchor="ctr"/>
          <a:lstStyle/>
          <a:p>
            <a:pPr algn="ctr">
              <a:defRPr>
                <a:solidFill>
                  <a:srgbClr val="FFFFFF"/>
                </a:solidFill>
              </a:defRPr>
            </a:pPr>
            <a:endParaRPr lang="sv-SE" noProof="0" dirty="0"/>
          </a:p>
        </p:txBody>
      </p:sp>
    </p:spTree>
    <p:extLst>
      <p:ext uri="{BB962C8B-B14F-4D97-AF65-F5344CB8AC3E}">
        <p14:creationId xmlns:p14="http://schemas.microsoft.com/office/powerpoint/2010/main" val="2337491459"/>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0" name="Bild" descr="Bild"/>
          <p:cNvPicPr>
            <a:picLocks/>
          </p:cNvPicPr>
          <p:nvPr/>
        </p:nvPicPr>
        <p:blipFill>
          <a:blip r:embed="rId3"/>
          <a:stretch>
            <a:fillRect/>
          </a:stretch>
        </p:blipFill>
        <p:spPr>
          <a:xfrm>
            <a:off x="-25515" y="-3743"/>
            <a:ext cx="12243030" cy="6865486"/>
          </a:xfrm>
          <a:prstGeom prst="rect">
            <a:avLst/>
          </a:prstGeom>
          <a:ln w="12700">
            <a:miter lim="400000"/>
          </a:ln>
        </p:spPr>
      </p:pic>
      <p:sp>
        <p:nvSpPr>
          <p:cNvPr id="762"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CFC7BF"/>
                </a:solidFill>
              </a:defRPr>
            </a:lvl1pPr>
          </a:lstStyle>
          <a:p>
            <a:r>
              <a:rPr lang="sv-SE" noProof="0" dirty="0"/>
              <a:t>Svartjobb</a:t>
            </a:r>
          </a:p>
        </p:txBody>
      </p:sp>
      <p:sp>
        <p:nvSpPr>
          <p:cNvPr id="763" name="Rubrik 5"/>
          <p:cNvSpPr txBox="1"/>
          <p:nvPr/>
        </p:nvSpPr>
        <p:spPr>
          <a:xfrm>
            <a:off x="592666" y="3022489"/>
            <a:ext cx="466258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FFFFF"/>
                </a:solidFill>
              </a:defRPr>
            </a:pPr>
            <a:r>
              <a:rPr lang="sv-SE" noProof="0" dirty="0"/>
              <a:t>Det finns någon som tjänar på att du jobbar svart, och det är </a:t>
            </a:r>
            <a:r>
              <a:rPr lang="sv-SE" u="sng" noProof="0" dirty="0"/>
              <a:t>inte du!</a:t>
            </a:r>
          </a:p>
        </p:txBody>
      </p:sp>
      <p:pic>
        <p:nvPicPr>
          <p:cNvPr id="76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9" name="Bildobjekt 8" descr="En bild som visar text, drottning&#10;&#10;Automatiskt genererad beskrivning">
            <a:extLst>
              <a:ext uri="{FF2B5EF4-FFF2-40B4-BE49-F238E27FC236}">
                <a16:creationId xmlns:a16="http://schemas.microsoft.com/office/drawing/2014/main" id="{75F51799-677E-1845-8851-90339DA50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6903" y="1015998"/>
            <a:ext cx="6978268" cy="4249859"/>
          </a:xfrm>
          <a:prstGeom prst="rect">
            <a:avLst/>
          </a:prstGeom>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7"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77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79" name="Bild" descr="Bild"/>
          <p:cNvPicPr>
            <a:picLocks noChangeAspect="1"/>
          </p:cNvPicPr>
          <p:nvPr/>
        </p:nvPicPr>
        <p:blipFill>
          <a:blip r:embed="rId5"/>
          <a:stretch>
            <a:fillRect/>
          </a:stretch>
        </p:blipFill>
        <p:spPr>
          <a:xfrm>
            <a:off x="4941201" y="812708"/>
            <a:ext cx="5946495" cy="4521384"/>
          </a:xfrm>
          <a:prstGeom prst="rect">
            <a:avLst/>
          </a:prstGeom>
          <a:ln w="12700">
            <a:miter lim="400000"/>
          </a:ln>
        </p:spPr>
      </p:pic>
      <p:sp>
        <p:nvSpPr>
          <p:cNvPr id="780" name="Rubrik 5"/>
          <p:cNvSpPr txBox="1"/>
          <p:nvPr/>
        </p:nvSpPr>
        <p:spPr>
          <a:xfrm>
            <a:off x="575733" y="1849693"/>
            <a:ext cx="6641968"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8F172E"/>
                </a:solidFill>
              </a:defRPr>
            </a:pPr>
            <a:r>
              <a:rPr lang="sv-SE" noProof="0" dirty="0"/>
              <a:t>Vad får </a:t>
            </a:r>
          </a:p>
          <a:p>
            <a:pPr>
              <a:lnSpc>
                <a:spcPct val="90000"/>
              </a:lnSpc>
              <a:defRPr sz="6100" b="1" spc="-338">
                <a:solidFill>
                  <a:srgbClr val="8F172E"/>
                </a:solidFill>
              </a:defRPr>
            </a:pPr>
            <a:r>
              <a:rPr lang="sv-SE" noProof="0" dirty="0"/>
              <a:t>man skriva </a:t>
            </a:r>
          </a:p>
          <a:p>
            <a:pPr>
              <a:lnSpc>
                <a:spcPct val="90000"/>
              </a:lnSpc>
              <a:defRPr sz="6100" b="1" spc="-338">
                <a:solidFill>
                  <a:srgbClr val="8F172E"/>
                </a:solidFill>
              </a:defRPr>
            </a:pPr>
            <a:r>
              <a:rPr lang="sv-SE" noProof="0" dirty="0"/>
              <a:t>på nätet?</a:t>
            </a:r>
          </a:p>
        </p:txBody>
      </p:sp>
      <p:sp>
        <p:nvSpPr>
          <p:cNvPr id="781" name="Platshållare för text 4"/>
          <p:cNvSpPr txBox="1">
            <a:spLocks noGrp="1"/>
          </p:cNvSpPr>
          <p:nvPr>
            <p:ph type="body" sz="quarter" idx="4294967295"/>
          </p:nvPr>
        </p:nvSpPr>
        <p:spPr>
          <a:xfrm>
            <a:off x="590172" y="4799942"/>
            <a:ext cx="3595523" cy="1763726"/>
          </a:xfrm>
          <a:prstGeom prst="rect">
            <a:avLst/>
          </a:prstGeom>
        </p:spPr>
        <p:txBody>
          <a:bodyPr>
            <a:normAutofit/>
          </a:bodyPr>
          <a:lstStyle>
            <a:lvl1pPr marL="0" indent="0">
              <a:spcBef>
                <a:spcPts val="300"/>
              </a:spcBef>
              <a:buSzTx/>
              <a:buNone/>
              <a:defRPr sz="1600" b="1" i="1">
                <a:solidFill>
                  <a:srgbClr val="E22619"/>
                </a:solidFill>
              </a:defRPr>
            </a:lvl1pPr>
          </a:lstStyle>
          <a:p>
            <a:r>
              <a:rPr lang="sv-SE" noProof="0" dirty="0"/>
              <a:t>”Det jag just nu tänker skriva på Facebook, skulle jag ha sagt det till min chef?”</a:t>
            </a: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7"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798" name="Bild" descr="Bild"/>
          <p:cNvPicPr>
            <a:picLocks noChangeAspect="1"/>
          </p:cNvPicPr>
          <p:nvPr/>
        </p:nvPicPr>
        <p:blipFill>
          <a:blip r:embed="rId4"/>
          <a:stretch>
            <a:fillRect/>
          </a:stretch>
        </p:blipFill>
        <p:spPr>
          <a:xfrm rot="10800000" flipH="1">
            <a:off x="492727" y="416561"/>
            <a:ext cx="2159001" cy="2159001"/>
          </a:xfrm>
          <a:prstGeom prst="rect">
            <a:avLst/>
          </a:prstGeom>
          <a:ln w="12700">
            <a:miter lim="400000"/>
          </a:ln>
        </p:spPr>
      </p:pic>
      <p:pic>
        <p:nvPicPr>
          <p:cNvPr id="799"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00" name="Medlemskapets värde"/>
          <p:cNvSpPr txBox="1"/>
          <p:nvPr/>
        </p:nvSpPr>
        <p:spPr>
          <a:xfrm>
            <a:off x="542119" y="575311"/>
            <a:ext cx="2007196" cy="1841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lvl="1" indent="0" algn="ctr">
              <a:lnSpc>
                <a:spcPct val="110000"/>
              </a:lnSpc>
              <a:defRPr sz="2200" b="1" spc="-122">
                <a:solidFill>
                  <a:srgbClr val="E2261B"/>
                </a:solidFill>
              </a:defRPr>
            </a:pPr>
            <a:r>
              <a:rPr lang="sv-SE" noProof="0" dirty="0"/>
              <a:t>Medlemskapets värde</a:t>
            </a: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4"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805" name="Bild" descr="Bild"/>
          <p:cNvPicPr>
            <a:picLocks noChangeAspect="1"/>
          </p:cNvPicPr>
          <p:nvPr/>
        </p:nvPicPr>
        <p:blipFill>
          <a:blip r:embed="rId4"/>
          <a:stretch>
            <a:fillRect/>
          </a:stretch>
        </p:blipFill>
        <p:spPr>
          <a:xfrm>
            <a:off x="492727" y="3641268"/>
            <a:ext cx="2413001" cy="2413001"/>
          </a:xfrm>
          <a:prstGeom prst="rect">
            <a:avLst/>
          </a:prstGeom>
          <a:ln w="12700">
            <a:miter lim="400000"/>
          </a:ln>
        </p:spPr>
      </p:pic>
      <p:sp>
        <p:nvSpPr>
          <p:cNvPr id="806" name="Rubrik 5"/>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12200" b="1" spc="-677">
                <a:solidFill>
                  <a:srgbClr val="FFFFFF"/>
                </a:solidFill>
              </a:defRPr>
            </a:lvl1pPr>
          </a:lstStyle>
          <a:p>
            <a:r>
              <a:rPr lang="sv-SE" noProof="0" dirty="0"/>
              <a:t>155.000</a:t>
            </a:r>
          </a:p>
        </p:txBody>
      </p:sp>
      <p:sp>
        <p:nvSpPr>
          <p:cNvPr id="807" name="Rubrik 5"/>
          <p:cNvSpPr txBox="1"/>
          <p:nvPr/>
        </p:nvSpPr>
        <p:spPr>
          <a:xfrm>
            <a:off x="512233" y="2789086"/>
            <a:ext cx="9052560" cy="609884"/>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FFFFF"/>
                </a:solidFill>
              </a:defRPr>
            </a:lvl1pPr>
          </a:lstStyle>
          <a:p>
            <a:r>
              <a:rPr lang="sv-SE" noProof="0" dirty="0"/>
              <a:t>medlemmar gör skillnad</a:t>
            </a:r>
          </a:p>
        </p:txBody>
      </p:sp>
      <p:sp>
        <p:nvSpPr>
          <p:cNvPr id="808" name="textruta 10"/>
          <p:cNvSpPr txBox="1"/>
          <p:nvPr/>
        </p:nvSpPr>
        <p:spPr>
          <a:xfrm>
            <a:off x="885259" y="4294079"/>
            <a:ext cx="3220929" cy="14064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sz="1400" b="1">
                <a:solidFill>
                  <a:srgbClr val="8F172E"/>
                </a:solidFill>
              </a:defRPr>
            </a:pPr>
            <a:r>
              <a:rPr lang="sv-SE" noProof="0" dirty="0"/>
              <a:t>Medlem för:</a:t>
            </a:r>
          </a:p>
          <a:p>
            <a:pPr>
              <a:spcBef>
                <a:spcPts val="600"/>
              </a:spcBef>
              <a:buSzPct val="100000"/>
              <a:buFont typeface="Arial"/>
              <a:buChar char="•"/>
              <a:defRPr sz="1400" b="1">
                <a:solidFill>
                  <a:srgbClr val="E22619"/>
                </a:solidFill>
              </a:defRPr>
            </a:pPr>
            <a:r>
              <a:rPr lang="sv-SE" noProof="0" dirty="0"/>
              <a:t> Trygghet</a:t>
            </a:r>
          </a:p>
          <a:p>
            <a:pPr>
              <a:spcBef>
                <a:spcPts val="600"/>
              </a:spcBef>
              <a:buSzPct val="100000"/>
              <a:buFont typeface="Arial"/>
              <a:buChar char="•"/>
              <a:defRPr sz="1400" b="1">
                <a:solidFill>
                  <a:srgbClr val="E22619"/>
                </a:solidFill>
              </a:defRPr>
            </a:pPr>
            <a:r>
              <a:rPr lang="sv-SE" noProof="0" dirty="0"/>
              <a:t> Bra löner</a:t>
            </a:r>
          </a:p>
          <a:p>
            <a:pPr>
              <a:spcBef>
                <a:spcPts val="600"/>
              </a:spcBef>
              <a:buSzPct val="100000"/>
              <a:buFont typeface="Arial"/>
              <a:buChar char="•"/>
              <a:defRPr sz="1400" b="1">
                <a:solidFill>
                  <a:srgbClr val="E22619"/>
                </a:solidFill>
              </a:defRPr>
            </a:pPr>
            <a:r>
              <a:rPr lang="sv-SE" noProof="0" dirty="0"/>
              <a:t> Bra villkor</a:t>
            </a:r>
          </a:p>
          <a:p>
            <a:pPr>
              <a:spcBef>
                <a:spcPts val="600"/>
              </a:spcBef>
              <a:buSzPct val="100000"/>
              <a:buFont typeface="Arial"/>
              <a:buChar char="•"/>
              <a:defRPr sz="1400" b="1">
                <a:solidFill>
                  <a:srgbClr val="E22619"/>
                </a:solidFill>
              </a:defRPr>
            </a:pPr>
            <a:r>
              <a:rPr lang="sv-SE" noProof="0" dirty="0"/>
              <a:t> Inflytande</a:t>
            </a:r>
          </a:p>
        </p:txBody>
      </p:sp>
      <p:sp>
        <p:nvSpPr>
          <p:cNvPr id="809" name="Rubrik 5"/>
          <p:cNvSpPr txBox="1"/>
          <p:nvPr/>
        </p:nvSpPr>
        <p:spPr>
          <a:xfrm>
            <a:off x="512233" y="569940"/>
            <a:ext cx="9052560" cy="609884"/>
          </a:xfrm>
          <a:prstGeom prst="rect">
            <a:avLst/>
          </a:prstGeom>
          <a:ln w="12700">
            <a:miter lim="400000"/>
          </a:ln>
          <a:effectLst>
            <a:outerShdw blurRad="254000" dir="5400000" rotWithShape="0">
              <a:srgbClr val="000000">
                <a:alpha val="5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DF5D3"/>
                </a:solidFill>
              </a:defRPr>
            </a:lvl1pPr>
          </a:lstStyle>
          <a:p>
            <a:r>
              <a:rPr lang="sv-SE" noProof="0" dirty="0"/>
              <a:t>Medlemskapets värde</a:t>
            </a:r>
          </a:p>
        </p:txBody>
      </p:sp>
      <p:pic>
        <p:nvPicPr>
          <p:cNvPr id="810"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1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16" name="Platshållare för innehåll 2"/>
          <p:cNvSpPr txBox="1"/>
          <p:nvPr/>
        </p:nvSpPr>
        <p:spPr>
          <a:xfrm>
            <a:off x="3387366" y="3212190"/>
            <a:ext cx="4752905" cy="6919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marL="342900" indent="-342900">
              <a:spcBef>
                <a:spcPts val="600"/>
              </a:spcBef>
              <a:buSzPct val="100000"/>
              <a:buFont typeface="Arial"/>
              <a:buChar char="•"/>
              <a:defRPr sz="1400" b="1"/>
            </a:lvl1pPr>
          </a:lstStyle>
          <a:p>
            <a:r>
              <a:rPr lang="sv-SE" noProof="0" dirty="0"/>
              <a:t>Meddela din arbetsgivare</a:t>
            </a:r>
            <a:endParaRPr lang="sv-SE" sz="2200" noProof="0" dirty="0"/>
          </a:p>
        </p:txBody>
      </p:sp>
      <p:pic>
        <p:nvPicPr>
          <p:cNvPr id="81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18"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2" name="Platshållare för innehåll 2"/>
          <p:cNvSpPr txBox="1"/>
          <p:nvPr/>
        </p:nvSpPr>
        <p:spPr>
          <a:xfrm>
            <a:off x="3387366" y="3212190"/>
            <a:ext cx="4752905" cy="6001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pPr>
            <a:r>
              <a:rPr lang="sv-SE" noProof="0" dirty="0"/>
              <a:t>Karensavdrag</a:t>
            </a:r>
          </a:p>
        </p:txBody>
      </p:sp>
      <p:pic>
        <p:nvPicPr>
          <p:cNvPr id="82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24"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6"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8" name="Platshållare för innehåll 2"/>
          <p:cNvSpPr txBox="1"/>
          <p:nvPr/>
        </p:nvSpPr>
        <p:spPr>
          <a:xfrm>
            <a:off x="3387366" y="3212190"/>
            <a:ext cx="4752905" cy="892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pPr>
            <a:r>
              <a:rPr lang="sv-SE" noProof="0" dirty="0"/>
              <a:t>Sjuklön från arbetsgivaren </a:t>
            </a:r>
            <a:r>
              <a:rPr lang="sv-SE" dirty="0"/>
              <a:t>till och med dag </a:t>
            </a:r>
            <a:r>
              <a:rPr lang="sv-SE" noProof="0" dirty="0"/>
              <a:t>14</a:t>
            </a:r>
          </a:p>
        </p:txBody>
      </p:sp>
      <p:pic>
        <p:nvPicPr>
          <p:cNvPr id="829"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0"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3"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34" name="Platshållare för innehåll 2"/>
          <p:cNvSpPr txBox="1"/>
          <p:nvPr/>
        </p:nvSpPr>
        <p:spPr>
          <a:xfrm>
            <a:off x="3387366" y="3212190"/>
            <a:ext cx="4752905" cy="11849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noProof="0" dirty="0"/>
              <a:t>Sjuklön från arbetsgivaren till och med dag 14</a:t>
            </a:r>
            <a:endParaRPr lang="sv-SE" sz="2200" noProof="0" dirty="0"/>
          </a:p>
          <a:p>
            <a:pPr marL="342900" indent="-342900">
              <a:spcBef>
                <a:spcPts val="600"/>
              </a:spcBef>
              <a:buSzPct val="100000"/>
              <a:buFont typeface="Arial"/>
              <a:buChar char="•"/>
              <a:defRPr sz="1400" b="1"/>
            </a:pPr>
            <a:r>
              <a:rPr lang="sv-SE" noProof="0" dirty="0"/>
              <a:t>Läkarintyg efter 7 kalenderdagar</a:t>
            </a:r>
            <a:endParaRPr lang="sv-SE" sz="2200" noProof="0" dirty="0"/>
          </a:p>
        </p:txBody>
      </p:sp>
      <p:pic>
        <p:nvPicPr>
          <p:cNvPr id="835"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6"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0" name="Platshållare för innehåll 2"/>
          <p:cNvSpPr txBox="1"/>
          <p:nvPr/>
        </p:nvSpPr>
        <p:spPr>
          <a:xfrm>
            <a:off x="3387366" y="3212190"/>
            <a:ext cx="4752905"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kalenderdagar</a:t>
            </a:r>
            <a:endParaRPr lang="sv-SE" sz="2200" noProof="0" dirty="0"/>
          </a:p>
          <a:p>
            <a:pPr marL="342900" indent="-342900">
              <a:spcBef>
                <a:spcPts val="600"/>
              </a:spcBef>
              <a:buSzPct val="100000"/>
              <a:buFont typeface="Arial"/>
              <a:buChar char="•"/>
              <a:defRPr sz="1400" b="1"/>
            </a:pPr>
            <a:r>
              <a:rPr lang="sv-SE" noProof="0" dirty="0"/>
              <a:t>Försäkringskassan dag 15 och framåt</a:t>
            </a:r>
            <a:endParaRPr lang="sv-SE" sz="2200" noProof="0" dirty="0"/>
          </a:p>
        </p:txBody>
      </p:sp>
      <p:pic>
        <p:nvPicPr>
          <p:cNvPr id="841"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2"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4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6" name="Platshållare för innehåll 2"/>
          <p:cNvSpPr txBox="1"/>
          <p:nvPr/>
        </p:nvSpPr>
        <p:spPr>
          <a:xfrm>
            <a:off x="3387366" y="3212190"/>
            <a:ext cx="4752905" cy="22006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pPr>
            <a:r>
              <a:rPr lang="sv-SE" noProof="0" dirty="0"/>
              <a:t>Om du är sjuk längre än 14 dagar får du extra pengar om det finns ett kollektivavtal på arbetsplatsen</a:t>
            </a:r>
          </a:p>
        </p:txBody>
      </p:sp>
      <p:pic>
        <p:nvPicPr>
          <p:cNvPr id="84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8"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5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52" name="Platshållare för innehåll 2"/>
          <p:cNvSpPr txBox="1"/>
          <p:nvPr/>
        </p:nvSpPr>
        <p:spPr>
          <a:xfrm>
            <a:off x="3387366" y="3212190"/>
            <a:ext cx="4752905" cy="270843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solidFill>
                  <a:srgbClr val="F08701"/>
                </a:solidFill>
              </a:defRPr>
            </a:pPr>
            <a:r>
              <a:rPr lang="sv-SE" noProof="0" dirty="0"/>
              <a:t>Om du är sjuk längre än 14 dagar får du extra pengar om det finns ett kollektivavtal på arbetsplatsen</a:t>
            </a:r>
            <a:endParaRPr lang="sv-SE" sz="2200" noProof="0" dirty="0"/>
          </a:p>
          <a:p>
            <a:pPr marL="342900" indent="-342900">
              <a:spcBef>
                <a:spcPts val="600"/>
              </a:spcBef>
              <a:buSzPct val="100000"/>
              <a:buFont typeface="Arial"/>
              <a:buChar char="•"/>
              <a:defRPr sz="1400" b="1"/>
            </a:pPr>
            <a:r>
              <a:rPr lang="sv-SE" noProof="0" dirty="0"/>
              <a:t>Om du blir sjuk under semestern skall du meddela arbetsgivaren detta och skaffa sjukintyg</a:t>
            </a:r>
          </a:p>
        </p:txBody>
      </p:sp>
      <p:pic>
        <p:nvPicPr>
          <p:cNvPr id="85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54"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6"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57" name="Rubrik 5"/>
          <p:cNvSpPr txBox="1"/>
          <p:nvPr/>
        </p:nvSpPr>
        <p:spPr>
          <a:xfrm>
            <a:off x="589425" y="1849693"/>
            <a:ext cx="12192001" cy="215441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FFFFF"/>
                </a:solidFill>
              </a:defRPr>
            </a:pPr>
            <a:r>
              <a:rPr lang="sv-SE" noProof="0" dirty="0"/>
              <a:t>Din </a:t>
            </a:r>
          </a:p>
          <a:p>
            <a:pPr>
              <a:lnSpc>
                <a:spcPct val="90000"/>
              </a:lnSpc>
              <a:defRPr sz="6100" b="1" spc="-338">
                <a:solidFill>
                  <a:srgbClr val="FFFFFF"/>
                </a:solidFill>
              </a:defRPr>
            </a:pPr>
            <a:r>
              <a:rPr lang="sv-SE" noProof="0" dirty="0"/>
              <a:t>arbetsmiljö</a:t>
            </a:r>
          </a:p>
        </p:txBody>
      </p:sp>
      <p:pic>
        <p:nvPicPr>
          <p:cNvPr id="858"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pic>
        <p:nvPicPr>
          <p:cNvPr id="85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6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6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64" name="Platshållare för innehåll 2"/>
          <p:cNvSpPr txBox="1"/>
          <p:nvPr/>
        </p:nvSpPr>
        <p:spPr>
          <a:xfrm>
            <a:off x="688659" y="1820068"/>
            <a:ext cx="3766034" cy="68275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marL="342900" indent="-342900">
              <a:spcBef>
                <a:spcPts val="300"/>
              </a:spcBef>
              <a:buSzPct val="100000"/>
              <a:buFont typeface="Arial"/>
              <a:buChar char="•"/>
              <a:defRPr sz="1400" b="1"/>
            </a:lvl1pPr>
          </a:lstStyle>
          <a:p>
            <a:r>
              <a:rPr lang="sv-SE" noProof="0" dirty="0"/>
              <a:t>Skyddsutrustning är viktig</a:t>
            </a:r>
            <a:endParaRPr lang="sv-SE" sz="2200" noProof="0" dirty="0"/>
          </a:p>
        </p:txBody>
      </p:sp>
      <p:pic>
        <p:nvPicPr>
          <p:cNvPr id="86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6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6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9"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0"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1"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72" name="Platshållare för innehåll 2"/>
          <p:cNvSpPr txBox="1"/>
          <p:nvPr/>
        </p:nvSpPr>
        <p:spPr>
          <a:xfrm>
            <a:off x="688659" y="1820068"/>
            <a:ext cx="3766034" cy="113182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306F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pPr>
            <a:r>
              <a:rPr lang="sv-SE" noProof="0" dirty="0"/>
              <a:t>Var vaksam för ojämn eller för hög arbetsbelastning</a:t>
            </a:r>
            <a:endParaRPr lang="sv-SE" sz="2200" noProof="0" dirty="0"/>
          </a:p>
        </p:txBody>
      </p:sp>
      <p:pic>
        <p:nvPicPr>
          <p:cNvPr id="873"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74"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7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7"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8"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9"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0" name="Platshållare för innehåll 2"/>
          <p:cNvSpPr txBox="1"/>
          <p:nvPr/>
        </p:nvSpPr>
        <p:spPr>
          <a:xfrm>
            <a:off x="688659" y="1820068"/>
            <a:ext cx="3766034" cy="1390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E4C"/>
              </a:buClr>
              <a:buSzPct val="100000"/>
              <a:buFont typeface="Arial"/>
              <a:buChar char="•"/>
              <a:defRPr sz="1400" b="1">
                <a:solidFill>
                  <a:srgbClr val="306F4E"/>
                </a:solidFill>
              </a:defRPr>
            </a:pPr>
            <a:r>
              <a:rPr lang="sv-SE" noProof="0" dirty="0"/>
              <a:t>Skyddsutrustning är viktig</a:t>
            </a:r>
            <a:endParaRPr lang="sv-SE" sz="2200" noProof="0" dirty="0"/>
          </a:p>
          <a:p>
            <a:pPr marL="342900" indent="-342900">
              <a:spcBef>
                <a:spcPts val="300"/>
              </a:spcBef>
              <a:buClr>
                <a:srgbClr val="2D6E4C"/>
              </a:buClr>
              <a:buSzPct val="100000"/>
              <a:buFont typeface="Arial"/>
              <a:buChar char="•"/>
              <a:defRPr sz="1400" b="1">
                <a:solidFill>
                  <a:srgbClr val="306F4E"/>
                </a:solidFill>
              </a:defRPr>
            </a:pPr>
            <a:r>
              <a:rPr lang="sv-SE" noProof="0" dirty="0"/>
              <a:t>Var vaksam för ojämn eller för hög arbetsbelastning</a:t>
            </a:r>
            <a:endParaRPr lang="sv-SE" sz="2200" noProof="0" dirty="0"/>
          </a:p>
          <a:p>
            <a:pPr marL="342900" indent="-342900">
              <a:spcBef>
                <a:spcPts val="300"/>
              </a:spcBef>
              <a:buClr>
                <a:srgbClr val="000000"/>
              </a:buClr>
              <a:buSzPct val="100000"/>
              <a:buFont typeface="Arial"/>
              <a:buChar char="•"/>
              <a:defRPr sz="1400" b="1"/>
            </a:pPr>
            <a:r>
              <a:rPr lang="sv-SE" noProof="0" dirty="0"/>
              <a:t>Mobbning, diskriminering och </a:t>
            </a:r>
            <a:br>
              <a:rPr lang="sv-SE" noProof="0" dirty="0"/>
            </a:br>
            <a:r>
              <a:rPr lang="sv-SE" noProof="0" dirty="0"/>
              <a:t>psyko-sociala problem är viktiga arbetsmiljöfrågor att motverka</a:t>
            </a:r>
          </a:p>
        </p:txBody>
      </p:sp>
      <p:pic>
        <p:nvPicPr>
          <p:cNvPr id="881"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82"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83"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5"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86"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87"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8" name="Platshållare för innehåll 2"/>
          <p:cNvSpPr txBox="1"/>
          <p:nvPr/>
        </p:nvSpPr>
        <p:spPr>
          <a:xfrm>
            <a:off x="688659" y="1820068"/>
            <a:ext cx="3766034" cy="2063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F6E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000000"/>
              </a:buClr>
              <a:buSzPct val="100000"/>
              <a:buFont typeface="Arial"/>
              <a:buChar char="•"/>
              <a:defRPr sz="1400" b="1"/>
            </a:pPr>
            <a:r>
              <a:rPr lang="sv-SE" noProof="0" dirty="0"/>
              <a:t>Arbetsmiljölagen ska följas</a:t>
            </a:r>
            <a:endParaRPr lang="sv-SE" sz="2200" noProof="0" dirty="0"/>
          </a:p>
        </p:txBody>
      </p:sp>
      <p:pic>
        <p:nvPicPr>
          <p:cNvPr id="889"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0"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1"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3"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94"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95"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96" name="Platshållare för innehåll 2"/>
          <p:cNvSpPr txBox="1"/>
          <p:nvPr/>
        </p:nvSpPr>
        <p:spPr>
          <a:xfrm>
            <a:off x="688659" y="1820068"/>
            <a:ext cx="3766034" cy="2152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SzPct val="100000"/>
              <a:buFont typeface="Arial"/>
              <a:buChar char="•"/>
              <a:defRPr sz="1400" b="1">
                <a:solidFill>
                  <a:srgbClr val="2F6E4D"/>
                </a:solidFill>
              </a:defRPr>
            </a:pPr>
            <a:r>
              <a:rPr lang="sv-SE" noProof="0" dirty="0"/>
              <a:t>Arbetsmiljölagen ska följas</a:t>
            </a:r>
            <a:endParaRPr lang="sv-SE" sz="2200" noProof="0" dirty="0"/>
          </a:p>
          <a:p>
            <a:pPr marL="342900" indent="-342900">
              <a:spcBef>
                <a:spcPts val="600"/>
              </a:spcBef>
              <a:buSzPct val="100000"/>
              <a:buFont typeface="Arial"/>
              <a:buChar char="•"/>
              <a:defRPr sz="1400" b="1"/>
            </a:pPr>
            <a:r>
              <a:rPr lang="sv-SE" noProof="0" dirty="0"/>
              <a:t>Rån, hot och våld – ett stort arbetsmiljöproblem i branschen</a:t>
            </a:r>
          </a:p>
        </p:txBody>
      </p:sp>
      <p:pic>
        <p:nvPicPr>
          <p:cNvPr id="897"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8"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90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90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904" name="Platshållare för innehåll 2"/>
          <p:cNvSpPr txBox="1"/>
          <p:nvPr/>
        </p:nvSpPr>
        <p:spPr>
          <a:xfrm>
            <a:off x="688659" y="1820068"/>
            <a:ext cx="3766034" cy="25545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F4D"/>
              </a:buClr>
              <a:buSzPct val="100000"/>
              <a:buFont typeface="Arial"/>
              <a:buChar char="•"/>
              <a:defRPr sz="1400" b="1">
                <a:solidFill>
                  <a:srgbClr val="2F6F4C"/>
                </a:solidFill>
              </a:defRPr>
            </a:pPr>
            <a:r>
              <a:rPr lang="sv-SE" noProof="0" dirty="0"/>
              <a:t>Skyddsutrustning är viktig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Var vaksam för ojämn eller för hög arbetsbelastning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Arbetsmiljölagen ska följas</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Rån, hot och våld – ett stort arbetsmiljöproblem i branschen</a:t>
            </a:r>
            <a:endParaRPr lang="sv-SE" sz="2200" noProof="0" dirty="0"/>
          </a:p>
          <a:p>
            <a:pPr marL="342900" indent="-342900">
              <a:spcBef>
                <a:spcPts val="600"/>
              </a:spcBef>
              <a:buSzPct val="100000"/>
              <a:buFont typeface="Arial"/>
              <a:buChar char="•"/>
              <a:defRPr sz="1400" b="1"/>
            </a:pPr>
            <a:r>
              <a:rPr lang="sv-SE" noProof="0" dirty="0"/>
              <a:t>2–3 butiker rånas varje dag</a:t>
            </a:r>
            <a:endParaRPr lang="sv-SE" sz="2200" noProof="0" dirty="0"/>
          </a:p>
        </p:txBody>
      </p:sp>
      <p:pic>
        <p:nvPicPr>
          <p:cNvPr id="90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90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90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 name="Platshållare för text 2"/>
          <p:cNvSpPr txBox="1">
            <a:spLocks noGrp="1"/>
          </p:cNvSpPr>
          <p:nvPr>
            <p:ph type="body" sz="quarter" idx="4294967295"/>
          </p:nvPr>
        </p:nvSpPr>
        <p:spPr>
          <a:xfrm>
            <a:off x="688659" y="4069025"/>
            <a:ext cx="7727339" cy="2093270"/>
          </a:xfrm>
          <a:prstGeom prst="rect">
            <a:avLst/>
          </a:prstGeom>
        </p:spPr>
        <p:txBody>
          <a:bodyPr numCol="2" spcCol="386366">
            <a:normAutofit/>
          </a:bodyPr>
          <a:lstStyle/>
          <a:p>
            <a:pPr>
              <a:spcBef>
                <a:spcPts val="300"/>
              </a:spcBef>
              <a:defRPr sz="1400"/>
            </a:pPr>
            <a:r>
              <a:rPr lang="sv-SE" noProof="0" dirty="0"/>
              <a:t>Sexuella trakasserier är ALDRIG ok! </a:t>
            </a:r>
          </a:p>
          <a:p>
            <a:pPr>
              <a:spcBef>
                <a:spcPts val="300"/>
              </a:spcBef>
              <a:defRPr sz="1400"/>
            </a:pPr>
            <a:r>
              <a:rPr lang="sv-SE" noProof="0" dirty="0"/>
              <a:t>Vår egen bransch är inte förskonad. </a:t>
            </a:r>
          </a:p>
          <a:p>
            <a:pPr>
              <a:spcBef>
                <a:spcPts val="300"/>
              </a:spcBef>
              <a:defRPr sz="1400"/>
            </a:pPr>
            <a:r>
              <a:rPr lang="sv-SE" noProof="0" dirty="0"/>
              <a:t>Handels grundläggande värderingar handlar om alla människors lika värde, rättvisa och goda arbetsvillkor.</a:t>
            </a:r>
          </a:p>
          <a:p>
            <a:pPr>
              <a:spcBef>
                <a:spcPts val="300"/>
              </a:spcBef>
              <a:defRPr sz="1400"/>
            </a:pPr>
            <a:r>
              <a:rPr lang="sv-SE" noProof="0" dirty="0"/>
              <a:t>Säg ifrån och markera!</a:t>
            </a:r>
          </a:p>
          <a:p>
            <a:pPr>
              <a:spcBef>
                <a:spcPts val="300"/>
              </a:spcBef>
              <a:defRPr sz="1400"/>
            </a:pPr>
            <a:r>
              <a:rPr lang="sv-SE" noProof="0" dirty="0"/>
              <a:t>Det är alltid arbetsgivaren som ansvarar för arbetsmiljön. </a:t>
            </a:r>
          </a:p>
          <a:p>
            <a:pPr marL="0" indent="0">
              <a:spcBef>
                <a:spcPts val="1200"/>
              </a:spcBef>
              <a:buSzTx/>
              <a:buNone/>
              <a:defRPr sz="1400"/>
            </a:pPr>
            <a:r>
              <a:rPr lang="sv-SE" noProof="0" dirty="0"/>
              <a:t>Om du eller någon </a:t>
            </a:r>
            <a:br>
              <a:rPr lang="sv-SE" noProof="0" dirty="0"/>
            </a:br>
            <a:r>
              <a:rPr lang="sv-SE" noProof="0" dirty="0"/>
              <a:t>på arbetsplatsen skulle </a:t>
            </a:r>
            <a:br>
              <a:rPr lang="sv-SE" noProof="0" dirty="0"/>
            </a:br>
            <a:r>
              <a:rPr lang="sv-SE" noProof="0" dirty="0"/>
              <a:t>drabbas av trakasserier, </a:t>
            </a:r>
            <a:br>
              <a:rPr lang="sv-SE" noProof="0" dirty="0"/>
            </a:br>
            <a:r>
              <a:rPr lang="sv-SE" noProof="0" dirty="0"/>
              <a:t>gör så här:</a:t>
            </a:r>
          </a:p>
          <a:p>
            <a:pPr>
              <a:spcBef>
                <a:spcPts val="600"/>
              </a:spcBef>
              <a:defRPr sz="1400"/>
            </a:pPr>
            <a:r>
              <a:rPr lang="sv-SE" noProof="0" dirty="0"/>
              <a:t>Säg ifrån!</a:t>
            </a:r>
          </a:p>
          <a:p>
            <a:pPr>
              <a:spcBef>
                <a:spcPts val="300"/>
              </a:spcBef>
              <a:defRPr sz="1400"/>
            </a:pPr>
            <a:r>
              <a:rPr lang="sv-SE" noProof="0" dirty="0"/>
              <a:t>Dokumentera vad som hänt!</a:t>
            </a:r>
          </a:p>
          <a:p>
            <a:pPr>
              <a:spcBef>
                <a:spcPts val="300"/>
              </a:spcBef>
              <a:defRPr sz="1400"/>
            </a:pPr>
            <a:r>
              <a:rPr lang="sv-SE" noProof="0" dirty="0"/>
              <a:t>Berätta för din chef!</a:t>
            </a:r>
          </a:p>
        </p:txBody>
      </p:sp>
      <p:pic>
        <p:nvPicPr>
          <p:cNvPr id="92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0"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Din arbetsmiljö</a:t>
            </a:r>
          </a:p>
        </p:txBody>
      </p:sp>
      <p:pic>
        <p:nvPicPr>
          <p:cNvPr id="931" name="Bild" descr="Bild"/>
          <p:cNvPicPr>
            <a:picLocks noChangeAspect="1"/>
          </p:cNvPicPr>
          <p:nvPr/>
        </p:nvPicPr>
        <p:blipFill>
          <a:blip r:embed="rId4"/>
          <a:stretch>
            <a:fillRect/>
          </a:stretch>
        </p:blipFill>
        <p:spPr>
          <a:xfrm>
            <a:off x="704850" y="1003795"/>
            <a:ext cx="10985500" cy="5149807"/>
          </a:xfrm>
          <a:prstGeom prst="rect">
            <a:avLst/>
          </a:prstGeom>
          <a:ln w="12700">
            <a:miter lim="400000"/>
          </a:ln>
        </p:spPr>
      </p:pic>
      <p:sp>
        <p:nvSpPr>
          <p:cNvPr id="932"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 name="Bild" descr="Bild"/>
          <p:cNvPicPr>
            <a:picLocks/>
          </p:cNvPicPr>
          <p:nvPr/>
        </p:nvPicPr>
        <p:blipFill>
          <a:blip r:embed="rId2"/>
          <a:stretch>
            <a:fillRect/>
          </a:stretch>
        </p:blipFill>
        <p:spPr>
          <a:xfrm>
            <a:off x="6337" y="3735"/>
            <a:ext cx="12179326" cy="6850530"/>
          </a:xfrm>
          <a:prstGeom prst="rect">
            <a:avLst/>
          </a:prstGeom>
          <a:ln w="12700">
            <a:miter lim="400000"/>
          </a:ln>
        </p:spPr>
      </p:pic>
      <p:pic>
        <p:nvPicPr>
          <p:cNvPr id="93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6"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37" name="Rubrik 5"/>
          <p:cNvSpPr txBox="1"/>
          <p:nvPr/>
        </p:nvSpPr>
        <p:spPr>
          <a:xfrm>
            <a:off x="512233" y="1405193"/>
            <a:ext cx="8153433" cy="63163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8F172E"/>
                </a:solidFill>
              </a:defRPr>
            </a:pPr>
            <a:r>
              <a:rPr lang="sv-SE" noProof="0" dirty="0"/>
              <a:t>Om du eller någon på arbetsplatsen skulle drabbas </a:t>
            </a:r>
            <a:br>
              <a:rPr lang="sv-SE" noProof="0" dirty="0"/>
            </a:br>
            <a:r>
              <a:rPr lang="sv-SE" noProof="0" dirty="0"/>
              <a:t>av trakasserier, gör så här:</a:t>
            </a:r>
          </a:p>
          <a:p>
            <a:pPr>
              <a:lnSpc>
                <a:spcPct val="90000"/>
              </a:lnSpc>
              <a:defRPr sz="4700" b="1" spc="-261">
                <a:solidFill>
                  <a:srgbClr val="E2261B"/>
                </a:solidFill>
              </a:defRPr>
            </a:pPr>
            <a:endParaRPr lang="sv-SE" noProof="0" dirty="0"/>
          </a:p>
          <a:p>
            <a:pPr>
              <a:lnSpc>
                <a:spcPct val="90000"/>
              </a:lnSpc>
              <a:defRPr sz="4700" b="1" spc="-261">
                <a:solidFill>
                  <a:srgbClr val="E2261B"/>
                </a:solidFill>
              </a:defRPr>
            </a:pPr>
            <a:r>
              <a:rPr lang="sv-SE" noProof="0" dirty="0"/>
              <a:t>• Säg ifrån!</a:t>
            </a:r>
          </a:p>
          <a:p>
            <a:pPr>
              <a:lnSpc>
                <a:spcPct val="90000"/>
              </a:lnSpc>
              <a:defRPr sz="4700" b="1" spc="-261">
                <a:solidFill>
                  <a:srgbClr val="E2261B"/>
                </a:solidFill>
              </a:defRPr>
            </a:pPr>
            <a:r>
              <a:rPr lang="sv-SE" noProof="0" dirty="0"/>
              <a:t>• Dokumentera vad som hänt!</a:t>
            </a:r>
          </a:p>
          <a:p>
            <a:pPr>
              <a:lnSpc>
                <a:spcPct val="90000"/>
              </a:lnSpc>
              <a:defRPr sz="4700" b="1" spc="-261">
                <a:solidFill>
                  <a:srgbClr val="E2261B"/>
                </a:solidFill>
              </a:defRPr>
            </a:pPr>
            <a:r>
              <a:rPr lang="sv-SE" noProof="0" dirty="0"/>
              <a:t>• Berätta för din chef!</a:t>
            </a:r>
          </a:p>
        </p:txBody>
      </p:sp>
      <p:pic>
        <p:nvPicPr>
          <p:cNvPr id="938" name="Bild" descr="Bild"/>
          <p:cNvPicPr>
            <a:picLocks noChangeAspect="1"/>
          </p:cNvPicPr>
          <p:nvPr/>
        </p:nvPicPr>
        <p:blipFill>
          <a:blip r:embed="rId4"/>
          <a:stretch>
            <a:fillRect/>
          </a:stretch>
        </p:blipFill>
        <p:spPr>
          <a:xfrm>
            <a:off x="8270123" y="1043721"/>
            <a:ext cx="4067621" cy="1781824"/>
          </a:xfrm>
          <a:prstGeom prst="rect">
            <a:avLst/>
          </a:prstGeom>
          <a:ln w="12700">
            <a:miter lim="400000"/>
          </a:ln>
        </p:spPr>
      </p:pic>
      <p:pic>
        <p:nvPicPr>
          <p:cNvPr id="939" name="Bild" descr="Bild"/>
          <p:cNvPicPr>
            <a:picLocks noChangeAspect="1"/>
          </p:cNvPicPr>
          <p:nvPr/>
        </p:nvPicPr>
        <p:blipFill>
          <a:blip r:embed="rId5"/>
          <a:stretch>
            <a:fillRect/>
          </a:stretch>
        </p:blipFill>
        <p:spPr>
          <a:xfrm>
            <a:off x="7870069" y="2083536"/>
            <a:ext cx="4427462" cy="3122728"/>
          </a:xfrm>
          <a:prstGeom prst="rect">
            <a:avLst/>
          </a:prstGeom>
          <a:ln w="12700">
            <a:miter lim="400000"/>
          </a:ln>
        </p:spPr>
      </p:pic>
      <p:sp>
        <p:nvSpPr>
          <p:cNvPr id="940"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1" name="Bild" descr="Bild"/>
          <p:cNvPicPr>
            <a:picLocks/>
          </p:cNvPicPr>
          <p:nvPr/>
        </p:nvPicPr>
        <p:blipFill>
          <a:blip r:embed="rId3"/>
          <a:stretch>
            <a:fillRect/>
          </a:stretch>
        </p:blipFill>
        <p:spPr>
          <a:xfrm>
            <a:off x="0" y="-1963"/>
            <a:ext cx="12192001" cy="6861926"/>
          </a:xfrm>
          <a:prstGeom prst="rect">
            <a:avLst/>
          </a:prstGeom>
          <a:ln w="12700">
            <a:miter lim="400000"/>
          </a:ln>
        </p:spPr>
      </p:pic>
      <p:pic>
        <p:nvPicPr>
          <p:cNvPr id="952" name="Bild" descr="Bild"/>
          <p:cNvPicPr>
            <a:picLocks noChangeAspect="1"/>
          </p:cNvPicPr>
          <p:nvPr/>
        </p:nvPicPr>
        <p:blipFill>
          <a:blip r:embed="rId4"/>
          <a:srcRect b="64448"/>
          <a:stretch>
            <a:fillRect/>
          </a:stretch>
        </p:blipFill>
        <p:spPr>
          <a:xfrm>
            <a:off x="8363067" y="1090201"/>
            <a:ext cx="1342683" cy="1436262"/>
          </a:xfrm>
          <a:prstGeom prst="rect">
            <a:avLst/>
          </a:prstGeom>
          <a:ln w="12700">
            <a:miter lim="400000"/>
          </a:ln>
        </p:spPr>
      </p:pic>
      <p:pic>
        <p:nvPicPr>
          <p:cNvPr id="953" name="Bild" descr="Bild"/>
          <p:cNvPicPr>
            <a:picLocks noChangeAspect="1"/>
          </p:cNvPicPr>
          <p:nvPr/>
        </p:nvPicPr>
        <p:blipFill>
          <a:blip r:embed="rId5"/>
          <a:stretch>
            <a:fillRect/>
          </a:stretch>
        </p:blipFill>
        <p:spPr>
          <a:xfrm>
            <a:off x="826716" y="1016000"/>
            <a:ext cx="4826001" cy="4826000"/>
          </a:xfrm>
          <a:prstGeom prst="rect">
            <a:avLst/>
          </a:prstGeom>
          <a:ln w="12700">
            <a:miter lim="400000"/>
          </a:ln>
        </p:spPr>
      </p:pic>
      <p:sp>
        <p:nvSpPr>
          <p:cNvPr id="954" name="Rubrik 5"/>
          <p:cNvSpPr txBox="1"/>
          <p:nvPr/>
        </p:nvSpPr>
        <p:spPr>
          <a:xfrm>
            <a:off x="1291166" y="2019189"/>
            <a:ext cx="4667284"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11000" b="1" spc="-611">
                <a:solidFill>
                  <a:srgbClr val="25AC8D"/>
                </a:solidFill>
              </a:defRPr>
            </a:pPr>
            <a:r>
              <a:rPr lang="sv-SE" noProof="0" dirty="0"/>
              <a:t>Under </a:t>
            </a:r>
          </a:p>
          <a:p>
            <a:pPr>
              <a:lnSpc>
                <a:spcPct val="90000"/>
              </a:lnSpc>
              <a:defRPr sz="11000" b="1" spc="-611">
                <a:solidFill>
                  <a:srgbClr val="25AC8D"/>
                </a:solidFill>
              </a:defRPr>
            </a:pPr>
            <a:r>
              <a:rPr lang="sv-SE" noProof="0" dirty="0"/>
              <a:t>18 år?</a:t>
            </a:r>
          </a:p>
        </p:txBody>
      </p:sp>
      <p:pic>
        <p:nvPicPr>
          <p:cNvPr id="9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956" name="Platshållare för innehåll 2"/>
          <p:cNvSpPr txBox="1">
            <a:spLocks noGrp="1"/>
          </p:cNvSpPr>
          <p:nvPr>
            <p:ph type="body" sz="quarter" idx="4294967295"/>
          </p:nvPr>
        </p:nvSpPr>
        <p:spPr>
          <a:xfrm>
            <a:off x="6294139" y="2593999"/>
            <a:ext cx="3528391" cy="3240361"/>
          </a:xfrm>
          <a:prstGeom prst="rect">
            <a:avLst/>
          </a:prstGeom>
        </p:spPr>
        <p:txBody>
          <a:bodyPr>
            <a:normAutofit/>
          </a:bodyPr>
          <a:lstStyle/>
          <a:p>
            <a:pPr marL="0" indent="0">
              <a:spcBef>
                <a:spcPts val="600"/>
              </a:spcBef>
              <a:buSzTx/>
              <a:buNone/>
              <a:defRPr sz="1400" b="1"/>
            </a:pPr>
            <a:r>
              <a:rPr lang="sv-SE" noProof="0" dirty="0"/>
              <a:t>Då gäller särskilda regler, bland annat:</a:t>
            </a:r>
          </a:p>
          <a:p>
            <a:pPr>
              <a:spcBef>
                <a:spcPts val="600"/>
              </a:spcBef>
              <a:defRPr sz="1400"/>
            </a:pPr>
            <a:r>
              <a:rPr lang="sv-SE" noProof="0" dirty="0"/>
              <a:t>Äldre barn (under 16 år) får bara ha lätt och ofarligt arbete som inte innebär stort ansvarstagande. Inte arbeta i miljöer där det finns risk för våld och aldrig sälja åldersreglerade varor som snus, alkohol och tobak.</a:t>
            </a:r>
          </a:p>
          <a:p>
            <a:pPr>
              <a:spcBef>
                <a:spcPts val="600"/>
              </a:spcBef>
              <a:defRPr sz="1400"/>
            </a:pPr>
            <a:r>
              <a:rPr lang="sv-SE" noProof="0" dirty="0"/>
              <a:t>Ungdomar (under 18) får inte utföra </a:t>
            </a:r>
            <a:br>
              <a:rPr lang="sv-SE" noProof="0" dirty="0"/>
            </a:br>
            <a:r>
              <a:rPr lang="sv-SE" noProof="0" dirty="0"/>
              <a:t>arbete som innebär särskilda risker. </a:t>
            </a:r>
            <a:br>
              <a:rPr lang="sv-SE" noProof="0" dirty="0"/>
            </a:br>
            <a:r>
              <a:rPr lang="sv-SE" noProof="0" dirty="0"/>
              <a:t>Aldrig transportera pengar utanför arbetsplatsen. </a:t>
            </a:r>
          </a:p>
          <a:p>
            <a:pPr>
              <a:spcBef>
                <a:spcPts val="600"/>
              </a:spcBef>
              <a:defRPr sz="1400"/>
            </a:pPr>
            <a:r>
              <a:rPr lang="sv-SE" noProof="0" dirty="0"/>
              <a:t>Du får inte jobba hur sent som helst </a:t>
            </a:r>
            <a:br>
              <a:rPr lang="sv-SE" noProof="0" dirty="0"/>
            </a:br>
            <a:r>
              <a:rPr lang="sv-SE" noProof="0" dirty="0"/>
              <a:t>eller för många timmar.</a:t>
            </a:r>
          </a:p>
        </p:txBody>
      </p:sp>
      <p:pic>
        <p:nvPicPr>
          <p:cNvPr id="957" name="Bild" descr="Bild"/>
          <p:cNvPicPr>
            <a:picLocks noChangeAspect="1"/>
          </p:cNvPicPr>
          <p:nvPr/>
        </p:nvPicPr>
        <p:blipFill>
          <a:blip r:embed="rId7"/>
          <a:srcRect b="60288"/>
          <a:stretch>
            <a:fillRect/>
          </a:stretch>
        </p:blipFill>
        <p:spPr>
          <a:xfrm>
            <a:off x="7463194" y="967964"/>
            <a:ext cx="1342683" cy="1558721"/>
          </a:xfrm>
          <a:prstGeom prst="rect">
            <a:avLst/>
          </a:prstGeom>
          <a:ln w="12700">
            <a:miter lim="400000"/>
          </a:ln>
        </p:spPr>
      </p:pic>
      <p:pic>
        <p:nvPicPr>
          <p:cNvPr id="958" name="Bild" descr="Bild"/>
          <p:cNvPicPr>
            <a:picLocks noChangeAspect="1"/>
          </p:cNvPicPr>
          <p:nvPr/>
        </p:nvPicPr>
        <p:blipFill>
          <a:blip r:embed="rId8"/>
          <a:srcRect b="61805"/>
          <a:stretch>
            <a:fillRect/>
          </a:stretch>
        </p:blipFill>
        <p:spPr>
          <a:xfrm>
            <a:off x="6458248" y="1017970"/>
            <a:ext cx="1378688" cy="1508683"/>
          </a:xfrm>
          <a:prstGeom prst="rect">
            <a:avLst/>
          </a:prstGeom>
          <a:ln w="12700">
            <a:miter lim="400000"/>
          </a:ln>
        </p:spPr>
      </p:pic>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963" name="Bild" descr="Bild"/>
          <p:cNvPicPr>
            <a:picLocks noChangeAspect="1"/>
          </p:cNvPicPr>
          <p:nvPr/>
        </p:nvPicPr>
        <p:blipFill>
          <a:blip r:embed="rId4"/>
          <a:stretch>
            <a:fillRect/>
          </a:stretch>
        </p:blipFill>
        <p:spPr>
          <a:xfrm rot="2700000">
            <a:off x="6379239" y="1139410"/>
            <a:ext cx="4827682" cy="5029201"/>
          </a:xfrm>
          <a:prstGeom prst="rect">
            <a:avLst/>
          </a:prstGeom>
          <a:ln w="12700">
            <a:miter lim="400000"/>
          </a:ln>
        </p:spPr>
      </p:pic>
      <p:sp>
        <p:nvSpPr>
          <p:cNvPr id="964" name="Platshållare för innehåll 2"/>
          <p:cNvSpPr txBox="1">
            <a:spLocks noGrp="1"/>
          </p:cNvSpPr>
          <p:nvPr>
            <p:ph type="body" sz="half" idx="4294967295"/>
          </p:nvPr>
        </p:nvSpPr>
        <p:spPr>
          <a:xfrm>
            <a:off x="767407" y="3199742"/>
            <a:ext cx="4536506" cy="4679951"/>
          </a:xfrm>
          <a:prstGeom prst="rect">
            <a:avLst/>
          </a:prstGeom>
        </p:spPr>
        <p:txBody>
          <a:bodyPr>
            <a:normAutofit/>
          </a:bodyPr>
          <a:lstStyle/>
          <a:p>
            <a:pPr>
              <a:spcBef>
                <a:spcPts val="600"/>
              </a:spcBef>
              <a:defRPr sz="1400"/>
            </a:pPr>
            <a:r>
              <a:rPr lang="sv-SE" noProof="0" dirty="0"/>
              <a:t>A-kassan är en viktig försäkring vid arbetslöshet. Som medlem i arbetslöshetsförsäkringen har du en grundläggande trygghet</a:t>
            </a:r>
          </a:p>
          <a:p>
            <a:pPr>
              <a:spcBef>
                <a:spcPts val="600"/>
              </a:spcBef>
              <a:defRPr sz="1400"/>
            </a:pPr>
            <a:r>
              <a:rPr lang="sv-SE" noProof="0" dirty="0"/>
              <a:t>Du behöver själv gå med i a-kassan</a:t>
            </a:r>
          </a:p>
          <a:p>
            <a:pPr>
              <a:spcBef>
                <a:spcPts val="600"/>
              </a:spcBef>
              <a:defRPr sz="1400"/>
            </a:pPr>
            <a:r>
              <a:rPr lang="sv-SE" noProof="0" dirty="0"/>
              <a:t>För att få a-kassa behöver du ha varit medlem ett tag och också arbetat under en viss period</a:t>
            </a:r>
          </a:p>
          <a:p>
            <a:pPr>
              <a:spcBef>
                <a:spcPts val="600"/>
              </a:spcBef>
              <a:defRPr sz="1400"/>
            </a:pPr>
            <a:r>
              <a:rPr lang="sv-SE" noProof="0" dirty="0"/>
              <a:t>Mer information finns på Handels.se/</a:t>
            </a:r>
            <a:r>
              <a:rPr lang="sv-SE" noProof="0" dirty="0" err="1"/>
              <a:t>akassan</a:t>
            </a:r>
            <a:endParaRPr lang="sv-SE" noProof="0" dirty="0"/>
          </a:p>
        </p:txBody>
      </p:sp>
      <p:sp>
        <p:nvSpPr>
          <p:cNvPr id="965" name="Rubrik 5"/>
          <p:cNvSpPr txBox="1"/>
          <p:nvPr/>
        </p:nvSpPr>
        <p:spPr>
          <a:xfrm>
            <a:off x="575733" y="1049593"/>
            <a:ext cx="6641968"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A-kassan – en viktig försäkring</a:t>
            </a:r>
          </a:p>
        </p:txBody>
      </p:sp>
      <p:pic>
        <p:nvPicPr>
          <p:cNvPr id="9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0"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71"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Vår fackliga grundidé</a:t>
            </a:r>
          </a:p>
        </p:txBody>
      </p:sp>
      <p:pic>
        <p:nvPicPr>
          <p:cNvPr id="972"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73" name="textruta 5"/>
          <p:cNvSpPr txBox="1"/>
          <p:nvPr/>
        </p:nvSpPr>
        <p:spPr>
          <a:xfrm>
            <a:off x="1945893" y="56853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per</a:t>
            </a:r>
          </a:p>
        </p:txBody>
      </p:sp>
      <p:pic>
        <p:nvPicPr>
          <p:cNvPr id="974" name="Bild" descr="Bild"/>
          <p:cNvPicPr>
            <a:picLocks noChangeAspect="1"/>
          </p:cNvPicPr>
          <p:nvPr/>
        </p:nvPicPr>
        <p:blipFill>
          <a:blip r:embed="rId5"/>
          <a:srcRect b="59974"/>
          <a:stretch>
            <a:fillRect/>
          </a:stretch>
        </p:blipFill>
        <p:spPr>
          <a:xfrm>
            <a:off x="2123250" y="4210637"/>
            <a:ext cx="1241170" cy="1423294"/>
          </a:xfrm>
          <a:prstGeom prst="rect">
            <a:avLst/>
          </a:prstGeom>
          <a:ln w="12700">
            <a:miter lim="400000"/>
          </a:ln>
        </p:spPr>
      </p:pic>
      <p:sp>
        <p:nvSpPr>
          <p:cNvPr id="975" name="textruta 5"/>
          <p:cNvSpPr txBox="1"/>
          <p:nvPr/>
        </p:nvSpPr>
        <p:spPr>
          <a:xfrm>
            <a:off x="3921969" y="5708563"/>
            <a:ext cx="1580794"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Lena</a:t>
            </a:r>
          </a:p>
        </p:txBody>
      </p:sp>
      <p:pic>
        <p:nvPicPr>
          <p:cNvPr id="976" name="Bild" descr="Bild"/>
          <p:cNvPicPr>
            <a:picLocks noChangeAspect="1"/>
          </p:cNvPicPr>
          <p:nvPr/>
        </p:nvPicPr>
        <p:blipFill>
          <a:blip r:embed="rId6"/>
          <a:srcRect b="59997"/>
          <a:stretch>
            <a:fillRect/>
          </a:stretch>
        </p:blipFill>
        <p:spPr>
          <a:xfrm>
            <a:off x="4105742" y="4234293"/>
            <a:ext cx="1213364" cy="1422500"/>
          </a:xfrm>
          <a:prstGeom prst="rect">
            <a:avLst/>
          </a:prstGeom>
          <a:ln w="12700">
            <a:miter lim="400000"/>
          </a:ln>
        </p:spPr>
      </p:pic>
      <p:pic>
        <p:nvPicPr>
          <p:cNvPr id="977" name="Bild" descr="Bild"/>
          <p:cNvPicPr>
            <a:picLocks noChangeAspect="1"/>
          </p:cNvPicPr>
          <p:nvPr/>
        </p:nvPicPr>
        <p:blipFill>
          <a:blip r:embed="rId7"/>
          <a:srcRect b="60054"/>
          <a:stretch>
            <a:fillRect/>
          </a:stretch>
        </p:blipFill>
        <p:spPr>
          <a:xfrm>
            <a:off x="6854886" y="4234293"/>
            <a:ext cx="1216426" cy="1420466"/>
          </a:xfrm>
          <a:prstGeom prst="rect">
            <a:avLst/>
          </a:prstGeom>
          <a:ln w="12700">
            <a:miter lim="400000"/>
          </a:ln>
        </p:spPr>
      </p:pic>
      <p:pic>
        <p:nvPicPr>
          <p:cNvPr id="978" name="Bild" descr="Bild"/>
          <p:cNvPicPr>
            <a:picLocks noChangeAspect="1"/>
          </p:cNvPicPr>
          <p:nvPr/>
        </p:nvPicPr>
        <p:blipFill>
          <a:blip r:embed="rId8"/>
          <a:srcRect b="58590"/>
          <a:stretch>
            <a:fillRect/>
          </a:stretch>
        </p:blipFill>
        <p:spPr>
          <a:xfrm>
            <a:off x="8836965" y="4182302"/>
            <a:ext cx="1220548" cy="1472507"/>
          </a:xfrm>
          <a:prstGeom prst="rect">
            <a:avLst/>
          </a:prstGeom>
          <a:ln w="12700">
            <a:miter lim="400000"/>
          </a:ln>
        </p:spPr>
      </p:pic>
      <p:sp>
        <p:nvSpPr>
          <p:cNvPr id="979" name="textruta 5"/>
          <p:cNvSpPr txBox="1"/>
          <p:nvPr/>
        </p:nvSpPr>
        <p:spPr>
          <a:xfrm>
            <a:off x="6682993" y="56853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Kim</a:t>
            </a:r>
          </a:p>
        </p:txBody>
      </p:sp>
      <p:sp>
        <p:nvSpPr>
          <p:cNvPr id="980" name="textruta 5"/>
          <p:cNvSpPr txBox="1"/>
          <p:nvPr/>
        </p:nvSpPr>
        <p:spPr>
          <a:xfrm>
            <a:off x="8656763" y="5708563"/>
            <a:ext cx="1580794"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a:t>
            </a:r>
            <a:r>
              <a:rPr lang="sv-SE" noProof="0" dirty="0" err="1"/>
              <a:t>Rahim</a:t>
            </a:r>
            <a:endParaRPr lang="sv-SE" noProof="0" dirty="0"/>
          </a:p>
        </p:txBody>
      </p:sp>
      <p:pic>
        <p:nvPicPr>
          <p:cNvPr id="981" name="Bild" descr="Bild"/>
          <p:cNvPicPr>
            <a:picLocks noChangeAspect="1"/>
          </p:cNvPicPr>
          <p:nvPr/>
        </p:nvPicPr>
        <p:blipFill>
          <a:blip r:embed="rId9"/>
          <a:srcRect b="59990"/>
          <a:stretch>
            <a:fillRect/>
          </a:stretch>
        </p:blipFill>
        <p:spPr>
          <a:xfrm>
            <a:off x="5489376" y="1874233"/>
            <a:ext cx="1213365" cy="1422749"/>
          </a:xfrm>
          <a:prstGeom prst="rect">
            <a:avLst/>
          </a:prstGeom>
          <a:ln w="12700">
            <a:miter lim="400000"/>
          </a:ln>
        </p:spPr>
      </p:pic>
      <p:sp>
        <p:nvSpPr>
          <p:cNvPr id="982" name="textruta 5"/>
          <p:cNvSpPr txBox="1"/>
          <p:nvPr/>
        </p:nvSpPr>
        <p:spPr>
          <a:xfrm>
            <a:off x="5298128" y="33485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Äger</a:t>
            </a:r>
            <a:r>
              <a:rPr lang="sv-SE" noProof="0" dirty="0"/>
              <a:t> Karina</a:t>
            </a:r>
          </a:p>
        </p:txBody>
      </p:sp>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 name="Rektangel 18"/>
          <p:cNvSpPr/>
          <p:nvPr/>
        </p:nvSpPr>
        <p:spPr>
          <a:xfrm>
            <a:off x="-6661" y="3639"/>
            <a:ext cx="12205323" cy="6850722"/>
          </a:xfrm>
          <a:prstGeom prst="rect">
            <a:avLst/>
          </a:prstGeom>
          <a:solidFill>
            <a:srgbClr val="EDEDE9"/>
          </a:solidFill>
          <a:ln w="12700">
            <a:miter lim="400000"/>
          </a:ln>
        </p:spPr>
        <p:txBody>
          <a:bodyPr lIns="45719" rIns="45719" anchor="ctr"/>
          <a:lstStyle/>
          <a:p>
            <a:pPr algn="ctr">
              <a:defRPr>
                <a:solidFill>
                  <a:srgbClr val="FFFFFF"/>
                </a:solidFill>
              </a:defRPr>
            </a:pPr>
            <a:endParaRPr lang="sv-SE" noProof="0" dirty="0"/>
          </a:p>
        </p:txBody>
      </p:sp>
      <p:sp>
        <p:nvSpPr>
          <p:cNvPr id="987"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lvl1pPr>
          </a:lstStyle>
          <a:p>
            <a:r>
              <a:rPr lang="sv-SE" noProof="0" dirty="0"/>
              <a:t>Rasismens grundidé</a:t>
            </a:r>
          </a:p>
        </p:txBody>
      </p:sp>
      <p:pic>
        <p:nvPicPr>
          <p:cNvPr id="988"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989" name="Bild" descr="Bild"/>
          <p:cNvPicPr>
            <a:picLocks noChangeAspect="1"/>
          </p:cNvPicPr>
          <p:nvPr/>
        </p:nvPicPr>
        <p:blipFill>
          <a:blip r:embed="rId4"/>
          <a:srcRect b="59990"/>
          <a:stretch>
            <a:fillRect/>
          </a:stretch>
        </p:blipFill>
        <p:spPr>
          <a:xfrm>
            <a:off x="5489376" y="1874233"/>
            <a:ext cx="1213365" cy="1422749"/>
          </a:xfrm>
          <a:prstGeom prst="rect">
            <a:avLst/>
          </a:prstGeom>
          <a:ln w="12700">
            <a:miter lim="400000"/>
          </a:ln>
        </p:spPr>
      </p:pic>
      <p:sp>
        <p:nvSpPr>
          <p:cNvPr id="990" name="textruta 5"/>
          <p:cNvSpPr txBox="1"/>
          <p:nvPr/>
        </p:nvSpPr>
        <p:spPr>
          <a:xfrm>
            <a:off x="5298128" y="33485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Äger</a:t>
            </a:r>
            <a:r>
              <a:rPr lang="sv-SE" noProof="0" dirty="0"/>
              <a:t> Karina</a:t>
            </a:r>
          </a:p>
        </p:txBody>
      </p:sp>
      <p:sp>
        <p:nvSpPr>
          <p:cNvPr id="991" name="textruta 5"/>
          <p:cNvSpPr txBox="1"/>
          <p:nvPr/>
        </p:nvSpPr>
        <p:spPr>
          <a:xfrm>
            <a:off x="1945893" y="56853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per</a:t>
            </a:r>
          </a:p>
        </p:txBody>
      </p:sp>
      <p:pic>
        <p:nvPicPr>
          <p:cNvPr id="992" name="Bild" descr="Bild"/>
          <p:cNvPicPr>
            <a:picLocks noChangeAspect="1"/>
          </p:cNvPicPr>
          <p:nvPr/>
        </p:nvPicPr>
        <p:blipFill>
          <a:blip r:embed="rId5"/>
          <a:srcRect b="59974"/>
          <a:stretch>
            <a:fillRect/>
          </a:stretch>
        </p:blipFill>
        <p:spPr>
          <a:xfrm>
            <a:off x="2123250" y="4210637"/>
            <a:ext cx="1241170" cy="1423294"/>
          </a:xfrm>
          <a:prstGeom prst="rect">
            <a:avLst/>
          </a:prstGeom>
          <a:ln w="12700">
            <a:miter lim="400000"/>
          </a:ln>
        </p:spPr>
      </p:pic>
      <p:sp>
        <p:nvSpPr>
          <p:cNvPr id="993" name="textruta 5"/>
          <p:cNvSpPr txBox="1"/>
          <p:nvPr/>
        </p:nvSpPr>
        <p:spPr>
          <a:xfrm>
            <a:off x="3921969" y="5708563"/>
            <a:ext cx="1580794"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Lena</a:t>
            </a:r>
          </a:p>
        </p:txBody>
      </p:sp>
      <p:pic>
        <p:nvPicPr>
          <p:cNvPr id="994" name="Bild" descr="Bild"/>
          <p:cNvPicPr>
            <a:picLocks noChangeAspect="1"/>
          </p:cNvPicPr>
          <p:nvPr/>
        </p:nvPicPr>
        <p:blipFill>
          <a:blip r:embed="rId6"/>
          <a:srcRect b="59997"/>
          <a:stretch>
            <a:fillRect/>
          </a:stretch>
        </p:blipFill>
        <p:spPr>
          <a:xfrm>
            <a:off x="4105742" y="4234293"/>
            <a:ext cx="1213364" cy="1422500"/>
          </a:xfrm>
          <a:prstGeom prst="rect">
            <a:avLst/>
          </a:prstGeom>
          <a:ln w="12700">
            <a:miter lim="400000"/>
          </a:ln>
        </p:spPr>
      </p:pic>
      <p:pic>
        <p:nvPicPr>
          <p:cNvPr id="995" name="Bild" descr="Bild"/>
          <p:cNvPicPr>
            <a:picLocks noChangeAspect="1"/>
          </p:cNvPicPr>
          <p:nvPr/>
        </p:nvPicPr>
        <p:blipFill>
          <a:blip r:embed="rId7"/>
          <a:srcRect b="60054"/>
          <a:stretch>
            <a:fillRect/>
          </a:stretch>
        </p:blipFill>
        <p:spPr>
          <a:xfrm>
            <a:off x="6854886" y="4234293"/>
            <a:ext cx="1216426" cy="1420466"/>
          </a:xfrm>
          <a:prstGeom prst="rect">
            <a:avLst/>
          </a:prstGeom>
          <a:ln w="12700">
            <a:miter lim="400000"/>
          </a:ln>
        </p:spPr>
      </p:pic>
      <p:pic>
        <p:nvPicPr>
          <p:cNvPr id="996" name="Bild" descr="Bild"/>
          <p:cNvPicPr>
            <a:picLocks noChangeAspect="1"/>
          </p:cNvPicPr>
          <p:nvPr/>
        </p:nvPicPr>
        <p:blipFill>
          <a:blip r:embed="rId8"/>
          <a:srcRect b="58590"/>
          <a:stretch>
            <a:fillRect/>
          </a:stretch>
        </p:blipFill>
        <p:spPr>
          <a:xfrm>
            <a:off x="8836965" y="4182302"/>
            <a:ext cx="1220548" cy="1472507"/>
          </a:xfrm>
          <a:prstGeom prst="rect">
            <a:avLst/>
          </a:prstGeom>
          <a:ln w="12700">
            <a:miter lim="400000"/>
          </a:ln>
        </p:spPr>
      </p:pic>
      <p:sp>
        <p:nvSpPr>
          <p:cNvPr id="997" name="textruta 5"/>
          <p:cNvSpPr txBox="1"/>
          <p:nvPr/>
        </p:nvSpPr>
        <p:spPr>
          <a:xfrm>
            <a:off x="6682993" y="5685303"/>
            <a:ext cx="1580794" cy="313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Kim</a:t>
            </a:r>
          </a:p>
        </p:txBody>
      </p:sp>
      <p:sp>
        <p:nvSpPr>
          <p:cNvPr id="998" name="textruta 5"/>
          <p:cNvSpPr txBox="1"/>
          <p:nvPr/>
        </p:nvSpPr>
        <p:spPr>
          <a:xfrm>
            <a:off x="8656763" y="5708563"/>
            <a:ext cx="1580794"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600"/>
            </a:pPr>
            <a:r>
              <a:rPr lang="sv-SE" b="1" noProof="0" dirty="0"/>
              <a:t>jobbar</a:t>
            </a:r>
            <a:r>
              <a:rPr lang="sv-SE" noProof="0" dirty="0"/>
              <a:t> </a:t>
            </a:r>
            <a:r>
              <a:rPr lang="sv-SE" noProof="0" dirty="0" err="1"/>
              <a:t>Rahim</a:t>
            </a:r>
            <a:endParaRPr lang="sv-SE" noProof="0" dirty="0"/>
          </a:p>
        </p:txBody>
      </p:sp>
      <p:sp>
        <p:nvSpPr>
          <p:cNvPr id="999" name="Rak koppling 4"/>
          <p:cNvSpPr/>
          <p:nvPr/>
        </p:nvSpPr>
        <p:spPr>
          <a:xfrm flipH="1">
            <a:off x="5623936" y="1946052"/>
            <a:ext cx="2473954" cy="4038997"/>
          </a:xfrm>
          <a:prstGeom prst="line">
            <a:avLst/>
          </a:prstGeom>
          <a:ln w="92075">
            <a:solidFill>
              <a:srgbClr val="000000"/>
            </a:solidFill>
            <a:prstDash val="sysDash"/>
          </a:ln>
        </p:spPr>
        <p:txBody>
          <a:bodyPr lIns="45719" rIns="45719"/>
          <a:lstStyle/>
          <a:p>
            <a:endParaRPr lang="sv-SE" noProof="0" dirty="0"/>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064" name="Bild" descr="Bild"/>
          <p:cNvPicPr>
            <a:picLocks noChangeAspect="1"/>
          </p:cNvPicPr>
          <p:nvPr/>
        </p:nvPicPr>
        <p:blipFill>
          <a:blip r:embed="rId4"/>
          <a:stretch>
            <a:fillRect/>
          </a:stretch>
        </p:blipFill>
        <p:spPr>
          <a:xfrm>
            <a:off x="826716" y="1016000"/>
            <a:ext cx="4825968" cy="4826000"/>
          </a:xfrm>
          <a:prstGeom prst="rect">
            <a:avLst/>
          </a:prstGeom>
          <a:ln w="12700">
            <a:miter lim="400000"/>
          </a:ln>
        </p:spPr>
      </p:pic>
      <p:sp>
        <p:nvSpPr>
          <p:cNvPr id="1065" name="Rubrik 5"/>
          <p:cNvSpPr txBox="1"/>
          <p:nvPr/>
        </p:nvSpPr>
        <p:spPr>
          <a:xfrm>
            <a:off x="1595966" y="19175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CE8EB"/>
                </a:solidFill>
              </a:defRPr>
            </a:pPr>
            <a:r>
              <a:rPr lang="sv-SE" noProof="0" dirty="0"/>
              <a:t>Att tänka </a:t>
            </a:r>
          </a:p>
          <a:p>
            <a:pPr>
              <a:lnSpc>
                <a:spcPct val="90000"/>
              </a:lnSpc>
              <a:defRPr sz="6100" b="1" spc="-338">
                <a:solidFill>
                  <a:srgbClr val="FCE8EB"/>
                </a:solidFill>
              </a:defRPr>
            </a:pPr>
            <a:r>
              <a:rPr lang="sv-SE" noProof="0" dirty="0"/>
              <a:t>på när du ska börja jobba</a:t>
            </a:r>
          </a:p>
        </p:txBody>
      </p:sp>
      <p:pic>
        <p:nvPicPr>
          <p:cNvPr id="10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067" name="textruta 5"/>
          <p:cNvSpPr txBox="1"/>
          <p:nvPr/>
        </p:nvSpPr>
        <p:spPr>
          <a:xfrm>
            <a:off x="7806053" y="675957"/>
            <a:ext cx="2572857" cy="52474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120000"/>
              </a:lnSpc>
              <a:spcBef>
                <a:spcPts val="3000"/>
              </a:spcBef>
              <a:defRPr b="1"/>
            </a:pPr>
            <a:r>
              <a:rPr lang="sv-SE" noProof="0" dirty="0"/>
              <a:t>Anställningsbevis</a:t>
            </a:r>
          </a:p>
          <a:p>
            <a:pPr>
              <a:lnSpc>
                <a:spcPct val="120000"/>
              </a:lnSpc>
              <a:spcBef>
                <a:spcPts val="3000"/>
              </a:spcBef>
              <a:defRPr b="1"/>
            </a:pPr>
            <a:r>
              <a:rPr lang="sv-SE" noProof="0" dirty="0"/>
              <a:t>Lönebesked</a:t>
            </a:r>
          </a:p>
          <a:p>
            <a:pPr>
              <a:lnSpc>
                <a:spcPct val="120000"/>
              </a:lnSpc>
              <a:spcBef>
                <a:spcPts val="3000"/>
              </a:spcBef>
              <a:defRPr b="1"/>
            </a:pPr>
            <a:r>
              <a:rPr lang="sv-SE" noProof="0" dirty="0"/>
              <a:t>Kollektivavtal</a:t>
            </a:r>
          </a:p>
          <a:p>
            <a:pPr>
              <a:lnSpc>
                <a:spcPct val="120000"/>
              </a:lnSpc>
              <a:spcBef>
                <a:spcPts val="3000"/>
              </a:spcBef>
              <a:defRPr b="1"/>
            </a:pPr>
            <a:r>
              <a:rPr lang="sv-SE" noProof="0" dirty="0"/>
              <a:t>Schema</a:t>
            </a:r>
          </a:p>
          <a:p>
            <a:pPr>
              <a:lnSpc>
                <a:spcPct val="120000"/>
              </a:lnSpc>
              <a:spcBef>
                <a:spcPts val="3000"/>
              </a:spcBef>
              <a:defRPr b="1"/>
            </a:pPr>
            <a:r>
              <a:rPr lang="sv-SE" noProof="0" dirty="0"/>
              <a:t>Rast och paus</a:t>
            </a:r>
          </a:p>
          <a:p>
            <a:pPr>
              <a:lnSpc>
                <a:spcPct val="120000"/>
              </a:lnSpc>
              <a:spcBef>
                <a:spcPts val="3000"/>
              </a:spcBef>
              <a:defRPr b="1"/>
            </a:pPr>
            <a:r>
              <a:rPr lang="sv-SE" noProof="0" dirty="0"/>
              <a:t>Semesterersättning</a:t>
            </a:r>
          </a:p>
          <a:p>
            <a:pPr>
              <a:lnSpc>
                <a:spcPct val="120000"/>
              </a:lnSpc>
              <a:spcBef>
                <a:spcPts val="3000"/>
              </a:spcBef>
              <a:defRPr b="1"/>
            </a:pPr>
            <a:r>
              <a:rPr lang="sv-SE" noProof="0" dirty="0"/>
              <a:t>A-kassan</a:t>
            </a:r>
          </a:p>
          <a:p>
            <a:pPr>
              <a:lnSpc>
                <a:spcPct val="120000"/>
              </a:lnSpc>
              <a:spcBef>
                <a:spcPts val="3000"/>
              </a:spcBef>
              <a:defRPr b="1"/>
            </a:pPr>
            <a:r>
              <a:rPr lang="sv-SE" noProof="0" dirty="0"/>
              <a:t>Gå med i facket!</a:t>
            </a:r>
          </a:p>
        </p:txBody>
      </p:sp>
      <p:pic>
        <p:nvPicPr>
          <p:cNvPr id="1068" name="Bild" descr="Bild"/>
          <p:cNvPicPr>
            <a:picLocks noChangeAspect="1"/>
          </p:cNvPicPr>
          <p:nvPr/>
        </p:nvPicPr>
        <p:blipFill>
          <a:blip r:embed="rId6"/>
          <a:stretch>
            <a:fillRect/>
          </a:stretch>
        </p:blipFill>
        <p:spPr>
          <a:xfrm>
            <a:off x="6951319" y="2827557"/>
            <a:ext cx="521010" cy="521009"/>
          </a:xfrm>
          <a:prstGeom prst="rect">
            <a:avLst/>
          </a:prstGeom>
          <a:ln w="12700">
            <a:miter lim="400000"/>
          </a:ln>
        </p:spPr>
      </p:pic>
      <p:pic>
        <p:nvPicPr>
          <p:cNvPr id="1069" name="Bild" descr="Bild"/>
          <p:cNvPicPr>
            <a:picLocks noChangeAspect="1"/>
          </p:cNvPicPr>
          <p:nvPr/>
        </p:nvPicPr>
        <p:blipFill>
          <a:blip r:embed="rId7"/>
          <a:stretch>
            <a:fillRect/>
          </a:stretch>
        </p:blipFill>
        <p:spPr>
          <a:xfrm>
            <a:off x="6558494" y="5725350"/>
            <a:ext cx="1166960" cy="546322"/>
          </a:xfrm>
          <a:prstGeom prst="rect">
            <a:avLst/>
          </a:prstGeom>
          <a:ln w="12700">
            <a:miter lim="400000"/>
          </a:ln>
        </p:spPr>
      </p:pic>
      <p:pic>
        <p:nvPicPr>
          <p:cNvPr id="1070" name="Bild" descr="Bild"/>
          <p:cNvPicPr>
            <a:picLocks noChangeAspect="1"/>
          </p:cNvPicPr>
          <p:nvPr/>
        </p:nvPicPr>
        <p:blipFill>
          <a:blip r:embed="rId8"/>
          <a:stretch>
            <a:fillRect/>
          </a:stretch>
        </p:blipFill>
        <p:spPr>
          <a:xfrm>
            <a:off x="6955935" y="678509"/>
            <a:ext cx="500239" cy="579556"/>
          </a:xfrm>
          <a:prstGeom prst="rect">
            <a:avLst/>
          </a:prstGeom>
          <a:ln w="12700">
            <a:miter lim="400000"/>
          </a:ln>
        </p:spPr>
      </p:pic>
      <p:pic>
        <p:nvPicPr>
          <p:cNvPr id="1071" name="Bild" descr="Bild"/>
          <p:cNvPicPr>
            <a:picLocks noChangeAspect="1"/>
          </p:cNvPicPr>
          <p:nvPr/>
        </p:nvPicPr>
        <p:blipFill>
          <a:blip r:embed="rId9"/>
          <a:stretch>
            <a:fillRect/>
          </a:stretch>
        </p:blipFill>
        <p:spPr>
          <a:xfrm>
            <a:off x="6801070" y="2178993"/>
            <a:ext cx="732607" cy="407360"/>
          </a:xfrm>
          <a:prstGeom prst="rect">
            <a:avLst/>
          </a:prstGeom>
          <a:ln w="12700">
            <a:miter lim="400000"/>
          </a:ln>
        </p:spPr>
      </p:pic>
      <p:pic>
        <p:nvPicPr>
          <p:cNvPr id="1072" name="Bild" descr="Bild"/>
          <p:cNvPicPr>
            <a:picLocks noChangeAspect="1"/>
          </p:cNvPicPr>
          <p:nvPr/>
        </p:nvPicPr>
        <p:blipFill>
          <a:blip r:embed="rId10"/>
          <a:stretch>
            <a:fillRect/>
          </a:stretch>
        </p:blipFill>
        <p:spPr>
          <a:xfrm rot="300000">
            <a:off x="6913163" y="4934418"/>
            <a:ext cx="610022" cy="635486"/>
          </a:xfrm>
          <a:prstGeom prst="rect">
            <a:avLst/>
          </a:prstGeom>
          <a:ln w="12700">
            <a:miter lim="400000"/>
          </a:ln>
        </p:spPr>
      </p:pic>
      <p:pic>
        <p:nvPicPr>
          <p:cNvPr id="1073" name="Bild" descr="Bild"/>
          <p:cNvPicPr>
            <a:picLocks noChangeAspect="1"/>
          </p:cNvPicPr>
          <p:nvPr/>
        </p:nvPicPr>
        <p:blipFill>
          <a:blip r:embed="rId11"/>
          <a:stretch>
            <a:fillRect/>
          </a:stretch>
        </p:blipFill>
        <p:spPr>
          <a:xfrm>
            <a:off x="6903298" y="4178384"/>
            <a:ext cx="629752" cy="629753"/>
          </a:xfrm>
          <a:prstGeom prst="rect">
            <a:avLst/>
          </a:prstGeom>
          <a:ln w="12700">
            <a:miter lim="400000"/>
          </a:ln>
        </p:spPr>
      </p:pic>
      <p:pic>
        <p:nvPicPr>
          <p:cNvPr id="1074" name="Bild" descr="Bild"/>
          <p:cNvPicPr>
            <a:picLocks noChangeAspect="1"/>
          </p:cNvPicPr>
          <p:nvPr/>
        </p:nvPicPr>
        <p:blipFill>
          <a:blip r:embed="rId12"/>
          <a:stretch>
            <a:fillRect/>
          </a:stretch>
        </p:blipFill>
        <p:spPr>
          <a:xfrm>
            <a:off x="7025071" y="1416868"/>
            <a:ext cx="412767" cy="508222"/>
          </a:xfrm>
          <a:prstGeom prst="rect">
            <a:avLst/>
          </a:prstGeom>
          <a:ln w="12700">
            <a:miter lim="400000"/>
          </a:ln>
        </p:spPr>
      </p:pic>
      <p:pic>
        <p:nvPicPr>
          <p:cNvPr id="1075" name="Bild" descr="Bild"/>
          <p:cNvPicPr>
            <a:picLocks noChangeAspect="1"/>
          </p:cNvPicPr>
          <p:nvPr/>
        </p:nvPicPr>
        <p:blipFill>
          <a:blip r:embed="rId13"/>
          <a:stretch>
            <a:fillRect/>
          </a:stretch>
        </p:blipFill>
        <p:spPr>
          <a:xfrm>
            <a:off x="7035146" y="3519982"/>
            <a:ext cx="366055" cy="508309"/>
          </a:xfrm>
          <a:prstGeom prst="rect">
            <a:avLst/>
          </a:prstGeom>
          <a:ln w="12700">
            <a:miter lim="400000"/>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dirty="0"/>
              <a:t>X</a:t>
            </a:r>
            <a:r>
              <a:rPr lang="sv-SE" noProof="0" dirty="0"/>
              <a:t>: </a:t>
            </a:r>
            <a:r>
              <a:rPr lang="sv-SE" noProof="0" dirty="0">
                <a:solidFill>
                  <a:srgbClr val="C00000"/>
                </a:solidFill>
              </a:rPr>
              <a:t>@Handelsfacket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7"/>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pic>
        <p:nvPicPr>
          <p:cNvPr id="3" name="Bildobjekt 2">
            <a:extLst>
              <a:ext uri="{FF2B5EF4-FFF2-40B4-BE49-F238E27FC236}">
                <a16:creationId xmlns:a16="http://schemas.microsoft.com/office/drawing/2014/main" id="{2F377322-76BD-2FB2-64D7-68A5E334AB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9180" y="3676808"/>
            <a:ext cx="634070" cy="648073"/>
          </a:xfrm>
          <a:prstGeom prst="rect">
            <a:avLst/>
          </a:prstGeom>
          <a:effectLst>
            <a:reflection blurRad="6350" stA="52000" endA="300" endPos="35000" dir="5400000" sy="-100000" algn="bl" rotWithShape="0"/>
          </a:effectLst>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Bild" descr="Bild"/>
          <p:cNvPicPr>
            <a:picLocks noChangeAspect="1"/>
          </p:cNvPicPr>
          <p:nvPr/>
        </p:nvPicPr>
        <p:blipFill>
          <a:blip r:embed="rId3"/>
          <a:stretch>
            <a:fillRect/>
          </a:stretch>
        </p:blipFill>
        <p:spPr>
          <a:xfrm>
            <a:off x="6636378" y="4163750"/>
            <a:ext cx="659149" cy="1473201"/>
          </a:xfrm>
          <a:prstGeom prst="rect">
            <a:avLst/>
          </a:prstGeom>
          <a:ln w="12700">
            <a:miter lim="400000"/>
          </a:ln>
        </p:spPr>
      </p:pic>
      <p:pic>
        <p:nvPicPr>
          <p:cNvPr id="179" name="Bild" descr="Bild"/>
          <p:cNvPicPr>
            <a:picLocks noChangeAspect="1"/>
          </p:cNvPicPr>
          <p:nvPr/>
        </p:nvPicPr>
        <p:blipFill>
          <a:blip r:embed="rId4"/>
          <a:stretch>
            <a:fillRect/>
          </a:stretch>
        </p:blipFill>
        <p:spPr>
          <a:xfrm>
            <a:off x="7998777" y="4431839"/>
            <a:ext cx="1943101" cy="1070081"/>
          </a:xfrm>
          <a:prstGeom prst="rect">
            <a:avLst/>
          </a:prstGeom>
          <a:ln w="12700">
            <a:miter lim="400000"/>
          </a:ln>
        </p:spPr>
      </p:pic>
      <p:pic>
        <p:nvPicPr>
          <p:cNvPr id="180" name="Bild" descr="Bild"/>
          <p:cNvPicPr>
            <a:picLocks noChangeAspect="1"/>
          </p:cNvPicPr>
          <p:nvPr/>
        </p:nvPicPr>
        <p:blipFill>
          <a:blip r:embed="rId5"/>
          <a:stretch>
            <a:fillRect/>
          </a:stretch>
        </p:blipFill>
        <p:spPr>
          <a:xfrm>
            <a:off x="2656235" y="4399569"/>
            <a:ext cx="1193801" cy="1226043"/>
          </a:xfrm>
          <a:prstGeom prst="rect">
            <a:avLst/>
          </a:prstGeom>
          <a:ln w="12700">
            <a:miter lim="400000"/>
          </a:ln>
        </p:spPr>
      </p:pic>
      <p:sp>
        <p:nvSpPr>
          <p:cNvPr id="181" name="Rubrik 5"/>
          <p:cNvSpPr txBox="1"/>
          <p:nvPr/>
        </p:nvSpPr>
        <p:spPr>
          <a:xfrm>
            <a:off x="512233" y="668593"/>
            <a:ext cx="10170584" cy="34228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I Handels kommer </a:t>
            </a:r>
          </a:p>
          <a:p>
            <a:pPr>
              <a:lnSpc>
                <a:spcPct val="90000"/>
              </a:lnSpc>
              <a:defRPr sz="7600" b="1" spc="-422">
                <a:solidFill>
                  <a:srgbClr val="E2261B"/>
                </a:solidFill>
              </a:defRPr>
            </a:pPr>
            <a:r>
              <a:rPr lang="sv-SE" noProof="0" dirty="0"/>
              <a:t>medlemmarna överens om löftet!</a:t>
            </a:r>
          </a:p>
        </p:txBody>
      </p:sp>
      <p:pic>
        <p:nvPicPr>
          <p:cNvPr id="182" name="Bild" descr="Bild"/>
          <p:cNvPicPr>
            <a:picLocks noChangeAspect="1"/>
          </p:cNvPicPr>
          <p:nvPr/>
        </p:nvPicPr>
        <p:blipFill>
          <a:blip r:embed="rId6"/>
          <a:stretch>
            <a:fillRect/>
          </a:stretch>
        </p:blipFill>
        <p:spPr>
          <a:xfrm rot="10800000">
            <a:off x="9916793" y="420689"/>
            <a:ext cx="1837948" cy="1837948"/>
          </a:xfrm>
          <a:prstGeom prst="rect">
            <a:avLst/>
          </a:prstGeom>
          <a:ln w="12700">
            <a:miter lim="400000"/>
          </a:ln>
        </p:spPr>
      </p:pic>
      <p:sp>
        <p:nvSpPr>
          <p:cNvPr id="183" name="textruta 5"/>
          <p:cNvSpPr txBox="1"/>
          <p:nvPr/>
        </p:nvSpPr>
        <p:spPr>
          <a:xfrm>
            <a:off x="6201844"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Arbetskläder</a:t>
            </a:r>
          </a:p>
        </p:txBody>
      </p:sp>
      <p:sp>
        <p:nvSpPr>
          <p:cNvPr id="184" name="textruta 5"/>
          <p:cNvSpPr txBox="1"/>
          <p:nvPr/>
        </p:nvSpPr>
        <p:spPr>
          <a:xfrm>
            <a:off x="4490806"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Semester</a:t>
            </a:r>
          </a:p>
        </p:txBody>
      </p:sp>
      <p:sp>
        <p:nvSpPr>
          <p:cNvPr id="185" name="textruta 5"/>
          <p:cNvSpPr txBox="1"/>
          <p:nvPr/>
        </p:nvSpPr>
        <p:spPr>
          <a:xfrm>
            <a:off x="2486873" y="5805552"/>
            <a:ext cx="152940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Trygga jobb</a:t>
            </a:r>
          </a:p>
        </p:txBody>
      </p:sp>
      <p:sp>
        <p:nvSpPr>
          <p:cNvPr id="186" name="textruta 5"/>
          <p:cNvSpPr txBox="1"/>
          <p:nvPr/>
        </p:nvSpPr>
        <p:spPr>
          <a:xfrm>
            <a:off x="7720000" y="5805552"/>
            <a:ext cx="24977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Jämställda löner</a:t>
            </a:r>
          </a:p>
        </p:txBody>
      </p:sp>
      <p:sp>
        <p:nvSpPr>
          <p:cNvPr id="187" name="textruta 5"/>
          <p:cNvSpPr txBox="1"/>
          <p:nvPr/>
        </p:nvSpPr>
        <p:spPr>
          <a:xfrm>
            <a:off x="187667" y="5805552"/>
            <a:ext cx="250253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Företagshälsovård</a:t>
            </a:r>
          </a:p>
        </p:txBody>
      </p:sp>
      <p:sp>
        <p:nvSpPr>
          <p:cNvPr id="188" name="Rubrik 5"/>
          <p:cNvSpPr txBox="1"/>
          <p:nvPr/>
        </p:nvSpPr>
        <p:spPr>
          <a:xfrm>
            <a:off x="966232" y="3990576"/>
            <a:ext cx="945406" cy="18186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9600">
                <a:solidFill>
                  <a:srgbClr val="E2261B"/>
                </a:solidFill>
                <a:latin typeface="Arial Black"/>
                <a:ea typeface="Arial Black"/>
                <a:cs typeface="Arial Black"/>
                <a:sym typeface="Arial Black"/>
              </a:defRPr>
            </a:lvl1pPr>
          </a:lstStyle>
          <a:p>
            <a:r>
              <a:rPr lang="sv-SE" noProof="0" dirty="0"/>
              <a:t>+</a:t>
            </a:r>
          </a:p>
        </p:txBody>
      </p:sp>
      <p:sp>
        <p:nvSpPr>
          <p:cNvPr id="189" name="Det…"/>
          <p:cNvSpPr txBox="1">
            <a:spLocks noGrp="1"/>
          </p:cNvSpPr>
          <p:nvPr>
            <p:ph type="title" idx="4294967295"/>
          </p:nvPr>
        </p:nvSpPr>
        <p:spPr>
          <a:xfrm>
            <a:off x="9914719" y="716903"/>
            <a:ext cx="1842096" cy="1372519"/>
          </a:xfrm>
          <a:prstGeom prst="rect">
            <a:avLst/>
          </a:prstGeom>
        </p:spPr>
        <p:txBody>
          <a:bodyPr anchor="t"/>
          <a:lstStyle/>
          <a:p>
            <a:pPr lvl="1" algn="ctr">
              <a:lnSpc>
                <a:spcPct val="110000"/>
              </a:lnSpc>
              <a:defRPr sz="2400" spc="-133">
                <a:solidFill>
                  <a:srgbClr val="E2261B"/>
                </a:solidFill>
              </a:defRPr>
            </a:pPr>
            <a:r>
              <a:rPr lang="sv-SE" noProof="0" dirty="0"/>
              <a:t>Det</a:t>
            </a:r>
          </a:p>
          <a:p>
            <a:pPr lvl="1" algn="ctr">
              <a:lnSpc>
                <a:spcPct val="110000"/>
              </a:lnSpc>
              <a:defRPr sz="2400" spc="-133">
                <a:solidFill>
                  <a:srgbClr val="E2261B"/>
                </a:solidFill>
              </a:defRPr>
            </a:pPr>
            <a:r>
              <a:rPr lang="sv-SE" noProof="0" dirty="0"/>
              <a:t>fackliga</a:t>
            </a:r>
          </a:p>
          <a:p>
            <a:pPr lvl="1" algn="ctr">
              <a:lnSpc>
                <a:spcPct val="110000"/>
              </a:lnSpc>
              <a:defRPr sz="2400" spc="-133">
                <a:solidFill>
                  <a:srgbClr val="E2261B"/>
                </a:solidFill>
              </a:defRPr>
            </a:pPr>
            <a:r>
              <a:rPr lang="sv-SE" noProof="0" dirty="0"/>
              <a:t>löftet</a:t>
            </a:r>
          </a:p>
        </p:txBody>
      </p:sp>
      <p:pic>
        <p:nvPicPr>
          <p:cNvPr id="190"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pic>
        <p:nvPicPr>
          <p:cNvPr id="191" name="Bild" descr="Bild"/>
          <p:cNvPicPr>
            <a:picLocks noChangeAspect="1"/>
          </p:cNvPicPr>
          <p:nvPr/>
        </p:nvPicPr>
        <p:blipFill>
          <a:blip r:embed="rId8"/>
          <a:stretch>
            <a:fillRect/>
          </a:stretch>
        </p:blipFill>
        <p:spPr>
          <a:xfrm>
            <a:off x="4659374" y="4321068"/>
            <a:ext cx="1190675" cy="1157656"/>
          </a:xfrm>
          <a:prstGeom prst="rect">
            <a:avLst/>
          </a:prstGeom>
          <a:ln w="12700">
            <a:miter lim="400000"/>
          </a:ln>
        </p:spPr>
      </p:pic>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Props1.xml><?xml version="1.0" encoding="utf-8"?>
<ds:datastoreItem xmlns:ds="http://schemas.openxmlformats.org/officeDocument/2006/customXml" ds:itemID="{7FBA7F51-8471-4EBB-AFAF-404858C45747}">
  <ds:schemaRefs>
    <ds:schemaRef ds:uri="http://schemas.microsoft.com/sharepoint/v3/contenttype/forms"/>
  </ds:schemaRefs>
</ds:datastoreItem>
</file>

<file path=customXml/itemProps2.xml><?xml version="1.0" encoding="utf-8"?>
<ds:datastoreItem xmlns:ds="http://schemas.openxmlformats.org/officeDocument/2006/customXml" ds:itemID="{B5829A2A-B08C-46E9-B096-A613634A5F67}"/>
</file>

<file path=customXml/itemProps3.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f086fe86-a4aa-467a-b4e0-bdbbfd008c1e}" enabled="0" method="" siteId="{f086fe86-a4aa-467a-b4e0-bdbbfd008c1e}" removed="1"/>
</clbl:labelList>
</file>

<file path=docProps/app.xml><?xml version="1.0" encoding="utf-8"?>
<Properties xmlns="http://schemas.openxmlformats.org/officeDocument/2006/extended-properties" xmlns:vt="http://schemas.openxmlformats.org/officeDocument/2006/docPropsVTypes">
  <TotalTime>46321</TotalTime>
  <Words>12169</Words>
  <Application>Microsoft Office PowerPoint</Application>
  <PresentationFormat>Bredbild</PresentationFormat>
  <Paragraphs>1020</Paragraphs>
  <Slides>70</Slides>
  <Notes>48</Notes>
  <HiddenSlides>0</HiddenSlides>
  <MMClips>1</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70</vt:i4>
      </vt:variant>
    </vt:vector>
  </HeadingPairs>
  <TitlesOfParts>
    <vt:vector size="74" baseType="lpstr">
      <vt:lpstr>Arial</vt:lpstr>
      <vt:lpstr>SangBleu Republic</vt:lpstr>
      <vt:lpstr>TT Commons</vt:lpstr>
      <vt:lpstr>Handels</vt:lpstr>
      <vt:lpstr>För dig som  är på väg ut i  arbetslivet</vt:lpstr>
      <vt:lpstr>PowerPoint-presentation</vt:lpstr>
      <vt:lpstr>PowerPoint-presentation</vt:lpstr>
      <vt:lpstr>PowerPoint-presentation</vt:lpstr>
      <vt:lpstr>PowerPoint-presentation</vt:lpstr>
      <vt:lpstr>PowerPoint-presentation</vt:lpstr>
      <vt:lpstr>PowerPoint-presentation</vt:lpstr>
      <vt:lpstr>PowerPoint-presentation</vt:lpstr>
      <vt:lpstr>Det fackliga löftet</vt:lpstr>
      <vt:lpstr>PowerPoint-presentation</vt:lpstr>
      <vt:lpstr>PowerPoint-presentation</vt:lpstr>
      <vt:lpstr>PowerPoint-presentation</vt:lpstr>
      <vt:lpstr>PowerPoint-presentation</vt:lpstr>
      <vt:lpstr>PowerPoint-presentation</vt:lpstr>
      <vt:lpstr>PowerPoint-presentation</vt:lpstr>
      <vt:lpstr>PowerPoint-presentation</vt:lpstr>
      <vt:lpstr>Internationellt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10</cp:revision>
  <dcterms:modified xsi:type="dcterms:W3CDTF">2026-08-27T11:29:53Z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